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83" r:id="rId2"/>
    <p:sldId id="292" r:id="rId3"/>
    <p:sldId id="377" r:id="rId4"/>
    <p:sldId id="357" r:id="rId5"/>
    <p:sldId id="374" r:id="rId6"/>
    <p:sldId id="378" r:id="rId7"/>
    <p:sldId id="367" r:id="rId8"/>
    <p:sldId id="375" r:id="rId9"/>
    <p:sldId id="348" r:id="rId10"/>
    <p:sldId id="349" r:id="rId11"/>
    <p:sldId id="376" r:id="rId12"/>
    <p:sldId id="370" r:id="rId13"/>
    <p:sldId id="380" r:id="rId14"/>
    <p:sldId id="371" r:id="rId15"/>
    <p:sldId id="379" r:id="rId16"/>
    <p:sldId id="350" r:id="rId17"/>
    <p:sldId id="351" r:id="rId18"/>
    <p:sldId id="358" r:id="rId19"/>
    <p:sldId id="353" r:id="rId20"/>
    <p:sldId id="354" r:id="rId21"/>
    <p:sldId id="355" r:id="rId22"/>
    <p:sldId id="381" r:id="rId23"/>
    <p:sldId id="359" r:id="rId24"/>
  </p:sldIdLst>
  <p:sldSz cx="12192000" cy="6858000"/>
  <p:notesSz cx="6858000" cy="9144000"/>
  <p:embeddedFontLst>
    <p:embeddedFont>
      <p:font typeface="Consolas" panose="020B0609020204030204" pitchFamily="49" charset="0"/>
      <p:regular r:id="rId27"/>
      <p:bold r:id="rId28"/>
      <p:italic r:id="rId29"/>
      <p:boldItalic r:id="rId30"/>
    </p:embeddedFont>
    <p:embeddedFont>
      <p:font typeface="Roboto Condensed" panose="02000000000000000000" pitchFamily="2" charset="0"/>
      <p:regular r:id="rId31"/>
      <p:bold r:id="rId32"/>
      <p:italic r:id="rId33"/>
      <p:boldItalic r:id="rId34"/>
    </p:embeddedFont>
    <p:embeddedFont>
      <p:font typeface="Roboto Condensed Light" panose="02000000000000000000" pitchFamily="2" charset="0"/>
      <p:regular r:id="rId35"/>
      <p:italic r:id="rId36"/>
    </p:embeddedFont>
    <p:embeddedFont>
      <p:font typeface="Wingdings 2" panose="05020102010507070707" pitchFamily="18" charset="2"/>
      <p:regular r:id="rId37"/>
    </p:embeddedFont>
    <p:embeddedFont>
      <p:font typeface="Wingdings 3" panose="05040102010807070707" pitchFamily="18" charset="2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4337"/>
    <a:srgbClr val="673BB7"/>
    <a:srgbClr val="B84742"/>
    <a:srgbClr val="5C0000"/>
    <a:srgbClr val="1D3064"/>
    <a:srgbClr val="ED524F"/>
    <a:srgbClr val="3366FF"/>
    <a:srgbClr val="301B92"/>
    <a:srgbClr val="607D8B"/>
    <a:srgbClr val="B71B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6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1944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587FD0-6366-498E-B5AA-8D5EAADA1318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D5F676-4FC3-4D3C-BE37-3352AFB195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42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7.jpe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11" Type="http://schemas.openxmlformats.org/officeDocument/2006/relationships/image" Target="../media/image7.jpeg"/><Relationship Id="rId5" Type="http://schemas.openxmlformats.org/officeDocument/2006/relationships/image" Target="../media/image3.png"/><Relationship Id="rId10" Type="http://schemas.openxmlformats.org/officeDocument/2006/relationships/image" Target="../media/image14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7.jpeg"/><Relationship Id="rId4" Type="http://schemas.openxmlformats.org/officeDocument/2006/relationships/image" Target="../media/image12.png"/><Relationship Id="rId9" Type="http://schemas.microsoft.com/office/2007/relationships/hdphoto" Target="../media/hdphoto1.wdp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1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/>
          <p:cNvPicPr>
            <a:picLocks noChangeAspect="1"/>
          </p:cNvPicPr>
          <p:nvPr userDrawn="1"/>
        </p:nvPicPr>
        <p:blipFill>
          <a:blip r:embed="rId10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8434" y="2201220"/>
            <a:ext cx="4109921" cy="17845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Darshan</a:t>
            </a:r>
            <a:r>
              <a:rPr lang="en-US" sz="1600" dirty="0"/>
              <a:t>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sp>
        <p:nvSpPr>
          <p:cNvPr id="30" name="Hexagon 29"/>
          <p:cNvSpPr/>
          <p:nvPr userDrawn="1"/>
        </p:nvSpPr>
        <p:spPr>
          <a:xfrm rot="5400000">
            <a:off x="4309292" y="1717040"/>
            <a:ext cx="3461658" cy="2984188"/>
          </a:xfrm>
          <a:prstGeom prst="hexagon">
            <a:avLst/>
          </a:prstGeom>
          <a:solidFill>
            <a:schemeClr val="bg1">
              <a:lumMod val="95000"/>
            </a:schemeClr>
          </a:solidFill>
          <a:ln w="57150">
            <a:solidFill>
              <a:srgbClr val="1D3064"/>
            </a:solidFill>
            <a:prstDash val="lg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/>
          <p:cNvSpPr txBox="1"/>
          <p:nvPr userDrawn="1"/>
        </p:nvSpPr>
        <p:spPr>
          <a:xfrm>
            <a:off x="5014038" y="2239638"/>
            <a:ext cx="205216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i="1" dirty="0"/>
              <a:t>Thank</a:t>
            </a:r>
          </a:p>
          <a:p>
            <a:pPr algn="ctr"/>
            <a:r>
              <a:rPr lang="en-US" sz="6000" b="1" i="1" dirty="0"/>
              <a:t>You</a:t>
            </a:r>
          </a:p>
        </p:txBody>
      </p:sp>
      <p:sp>
        <p:nvSpPr>
          <p:cNvPr id="34" name="Rectangle 33"/>
          <p:cNvSpPr/>
          <p:nvPr userDrawn="1"/>
        </p:nvSpPr>
        <p:spPr>
          <a:xfrm>
            <a:off x="7678346" y="2221532"/>
            <a:ext cx="4513654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 userDrawn="1"/>
        </p:nvSpPr>
        <p:spPr>
          <a:xfrm>
            <a:off x="0" y="2221532"/>
            <a:ext cx="4402106" cy="1951692"/>
          </a:xfrm>
          <a:prstGeom prst="rect">
            <a:avLst/>
          </a:prstGeom>
          <a:solidFill>
            <a:srgbClr val="1D3064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162" y="307556"/>
            <a:ext cx="2704049" cy="82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70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917B14A-5130-41DB-8F00-6C6611C994D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5842" y="307556"/>
            <a:ext cx="3573889" cy="82199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000" y="106364"/>
            <a:ext cx="11684000" cy="808037"/>
          </a:xfrm>
        </p:spPr>
        <p:txBody>
          <a:bodyPr>
            <a:normAutofit/>
          </a:bodyPr>
          <a:lstStyle>
            <a:lvl1pPr algn="l">
              <a:defRPr lang="en-US" sz="4400" b="0" kern="1200" dirty="0">
                <a:solidFill>
                  <a:schemeClr val="tx1"/>
                </a:solidFill>
                <a:latin typeface="+mj-lt"/>
                <a:ea typeface="Open Sans Semibold" panose="020B0706030804020204" pitchFamily="34" charset="0"/>
                <a:cs typeface="Open Sans Semibold" panose="020B07060308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4000" y="990600"/>
            <a:ext cx="11684000" cy="5334000"/>
          </a:xfrm>
        </p:spPr>
        <p:txBody>
          <a:bodyPr>
            <a:norm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marL="342900" lvl="0" indent="-3429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</a:pPr>
            <a:r>
              <a:rPr lang="en-US" dirty="0"/>
              <a:t>Click to edit Master text styles</a:t>
            </a:r>
          </a:p>
          <a:p>
            <a:pPr marL="625475" lvl="1" indent="-263525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896938" lvl="2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en-US" dirty="0"/>
              <a:t>Third level</a:t>
            </a:r>
          </a:p>
          <a:p>
            <a:pPr marL="1168400" lvl="3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</a:pPr>
            <a:r>
              <a:rPr lang="en-US" dirty="0"/>
              <a:t>Fourth level</a:t>
            </a:r>
          </a:p>
          <a:p>
            <a:pPr marL="1439863" lvl="4" indent="-271463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</a:pPr>
            <a:r>
              <a:rPr lang="en-US" dirty="0"/>
              <a:t>Fifth level</a:t>
            </a:r>
          </a:p>
        </p:txBody>
      </p:sp>
      <p:sp>
        <p:nvSpPr>
          <p:cNvPr id="5" name="Rektangel 11"/>
          <p:cNvSpPr/>
          <p:nvPr userDrawn="1"/>
        </p:nvSpPr>
        <p:spPr>
          <a:xfrm>
            <a:off x="0" y="6477000"/>
            <a:ext cx="5384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da-DK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da-DK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– 2: </a:t>
            </a:r>
            <a:r>
              <a:rPr lang="en-US" sz="1800" dirty="0"/>
              <a:t>Linear Data Structure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54000" y="914400"/>
            <a:ext cx="11684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ktangel 11"/>
          <p:cNvSpPr/>
          <p:nvPr userDrawn="1"/>
        </p:nvSpPr>
        <p:spPr>
          <a:xfrm>
            <a:off x="6197600" y="6480727"/>
            <a:ext cx="59944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>
              <a:defRPr/>
            </a:pPr>
            <a:r>
              <a:rPr lang="en-US" sz="180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Darshan</a:t>
            </a:r>
            <a:r>
              <a:rPr lang="en-US" sz="1800" baseline="0" noProof="1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t> Institute of Engineering &amp; Technology</a:t>
            </a:r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" name="Rektangel 11"/>
          <p:cNvSpPr/>
          <p:nvPr userDrawn="1"/>
        </p:nvSpPr>
        <p:spPr>
          <a:xfrm>
            <a:off x="5384800" y="6477000"/>
            <a:ext cx="812800" cy="381000"/>
          </a:xfrm>
          <a:prstGeom prst="rect">
            <a:avLst/>
          </a:prstGeom>
          <a:solidFill>
            <a:srgbClr val="34495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indent="-342900" algn="ctr">
              <a:defRPr/>
            </a:pPr>
            <a:fld id="{4CCBBDC9-ADEB-48F3-A42C-1AD0249F062A}" type="slidenum">
              <a:rPr lang="da-DK" sz="1800" noProof="1" smtClean="0">
                <a:solidFill>
                  <a:srgbClr val="FFFFFF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rPr>
              <a:pPr indent="-342900" algn="ctr">
                <a:defRPr/>
              </a:pPr>
              <a:t>‹#›</a:t>
            </a:fld>
            <a:endParaRPr lang="da-DK" sz="1800" noProof="1">
              <a:solidFill>
                <a:srgbClr val="FFFFFF"/>
              </a:solidFill>
              <a:latin typeface="+mj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0571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678496" y="861192"/>
            <a:ext cx="2554142" cy="587454"/>
            <a:chOff x="9424496" y="8611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75018" y="8611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24496" y="8611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92796" y="58903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lnSpc>
                <a:spcPct val="114000"/>
              </a:lnSpc>
              <a:spcBef>
                <a:spcPts val="1000"/>
              </a:spcBef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1">
            <a:extLst>
              <a:ext uri="{FF2B5EF4-FFF2-40B4-BE49-F238E27FC236}">
                <a16:creationId xmlns:a16="http://schemas.microsoft.com/office/drawing/2014/main" id="{87F626DE-BC90-B225-C758-D782C2DC12A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49704" y="5915792"/>
            <a:ext cx="2554142" cy="587454"/>
            <a:chOff x="2423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918" y="5890392"/>
              <a:ext cx="1932495" cy="587453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2423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27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 userDrawn="1"/>
        </p:nvGrpSpPr>
        <p:grpSpPr>
          <a:xfrm>
            <a:off x="9792796" y="6169792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910DC0DC-3FC7-402D-8C9F-62D3ACC8DC86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2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52158" y="1024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D09D4-8661-48ED-B451-69A660112782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9726758" y="6003345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F94B54-735F-1F29-A9FC-A11684A6DEDD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-249812" y="5990021"/>
            <a:ext cx="2554142" cy="587454"/>
            <a:chOff x="9475296" y="5890392"/>
            <a:chExt cx="2554142" cy="58745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F8D339-A0AA-4150-B7E8-C84E7F2AB7D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4218" y="5890392"/>
              <a:ext cx="1932495" cy="587453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112BAB0-1CB8-413D-970D-4F482F1A0EDB}"/>
                </a:ext>
              </a:extLst>
            </p:cNvPr>
            <p:cNvSpPr/>
            <p:nvPr userDrawn="1"/>
          </p:nvSpPr>
          <p:spPr>
            <a:xfrm>
              <a:off x="9475296" y="5890392"/>
              <a:ext cx="2554142" cy="58745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: Rounded Corners 16">
            <a:extLst>
              <a:ext uri="{FF2B5EF4-FFF2-40B4-BE49-F238E27FC236}">
                <a16:creationId xmlns:a16="http://schemas.microsoft.com/office/drawing/2014/main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305300" cy="254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 (DS)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(Part 2) – Array - Linear Data Structure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9748F8-E37C-8C0C-B4E9-9113EF39A514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Shruti R. </a:t>
            </a:r>
            <a:r>
              <a:rPr lang="en-US" dirty="0" err="1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Maniar</a:t>
            </a:r>
            <a:endParaRPr lang="en-US" dirty="0">
              <a:solidFill>
                <a:schemeClr val="tx1">
                  <a:lumMod val="90000"/>
                  <a:lumOff val="10000"/>
                </a:schemeClr>
              </a:solidFill>
              <a:latin typeface="Roboto Condensed Light" panose="02000000000000000000" pitchFamily="2" charset="0"/>
              <a:ea typeface="Roboto Condensed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6/16/2024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93" r:id="rId2"/>
    <p:sldLayoutId id="2147483670" r:id="rId3"/>
    <p:sldLayoutId id="2147483687" r:id="rId4"/>
    <p:sldLayoutId id="2147483688" r:id="rId5"/>
    <p:sldLayoutId id="2147483671" r:id="rId6"/>
    <p:sldLayoutId id="2147483672" r:id="rId7"/>
    <p:sldLayoutId id="2147483689" r:id="rId8"/>
    <p:sldLayoutId id="2147483690" r:id="rId9"/>
    <p:sldLayoutId id="2147483673" r:id="rId10"/>
    <p:sldLayoutId id="2147483691" r:id="rId11"/>
    <p:sldLayoutId id="2147483674" r:id="rId12"/>
    <p:sldLayoutId id="2147483676" r:id="rId13"/>
    <p:sldLayoutId id="2147483677" r:id="rId14"/>
    <p:sldLayoutId id="2147483678" r:id="rId15"/>
    <p:sldLayoutId id="2147483679" r:id="rId16"/>
    <p:sldLayoutId id="2147483681" r:id="rId17"/>
    <p:sldLayoutId id="2147483683" r:id="rId18"/>
    <p:sldLayoutId id="2147483682" r:id="rId19"/>
    <p:sldLayoutId id="2147483684" r:id="rId20"/>
    <p:sldLayoutId id="2147483685" r:id="rId21"/>
    <p:sldLayoutId id="2147483686" r:id="rId22"/>
    <p:sldLayoutId id="2147483694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A5353-D4D5-43D7-A039-6CFC6871D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4"/>
            <a:ext cx="7060510" cy="2563094"/>
          </a:xfrm>
        </p:spPr>
        <p:txBody>
          <a:bodyPr/>
          <a:lstStyle/>
          <a:p>
            <a:r>
              <a:rPr lang="en-US" sz="44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Unit-1 (Part 2)</a:t>
            </a:r>
            <a:r>
              <a:rPr lang="en-US" sz="6000" dirty="0"/>
              <a:t> </a:t>
            </a:r>
            <a:br>
              <a:rPr lang="en-US" sz="6000"/>
            </a:br>
            <a:r>
              <a:rPr lang="en-US" sz="6000"/>
              <a:t>Array</a:t>
            </a:r>
            <a:br>
              <a:rPr lang="en-US" sz="6000" dirty="0"/>
            </a:br>
            <a:r>
              <a:rPr lang="en-US" sz="6000" b="0" dirty="0"/>
              <a:t>Linear Data Structure</a:t>
            </a:r>
            <a:br>
              <a:rPr lang="en-US" sz="6000" b="0" dirty="0"/>
            </a:br>
            <a:endParaRPr lang="en-US" sz="6000" b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D4005A-4647-4086-9144-7BCC7DFEFB1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17D43-889A-4049-ACFD-9B3B648B6A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86D614-6447-4787-8025-9C902A1B73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AB9BC-FE08-46B2-A19C-803CB5DF0C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Shruti </a:t>
            </a:r>
            <a:r>
              <a:rPr lang="en-US" dirty="0" err="1"/>
              <a:t>Maniar</a:t>
            </a:r>
            <a:endParaRPr lang="en-US" dirty="0"/>
          </a:p>
        </p:txBody>
      </p:sp>
      <p:sp>
        <p:nvSpPr>
          <p:cNvPr id="1027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3D1B70E7-2396-452E-A00A-D1D4AA1E56D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573676" y="-3055324"/>
            <a:ext cx="7721600" cy="145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661001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major order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91E5-24C7-36A5-8238-42ADDF39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2400" dirty="0"/>
              <a:t>In general the address of an element A [ </a:t>
            </a:r>
            <a:r>
              <a:rPr lang="en-IN" sz="2400" dirty="0" err="1"/>
              <a:t>i</a:t>
            </a:r>
            <a:r>
              <a:rPr lang="en-IN" sz="2400" dirty="0"/>
              <a:t> , j ] is given by following using row major order 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1564" y="1241353"/>
            <a:ext cx="4022436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b="1" dirty="0"/>
              <a:t>= </a:t>
            </a:r>
            <a:r>
              <a:rPr lang="en-IN" sz="2000" dirty="0"/>
              <a:t>no of rows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 </a:t>
            </a:r>
            <a:r>
              <a:rPr lang="en-IN" sz="2000" b="1" dirty="0"/>
              <a:t>= </a:t>
            </a:r>
            <a:r>
              <a:rPr lang="en-IN" sz="2000" dirty="0"/>
              <a:t>no of columns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2097561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row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row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dirty="0"/>
              <a:t>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+ 1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222106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column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column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</a:t>
            </a:r>
            <a:r>
              <a:rPr lang="en-IN" sz="2000" dirty="0"/>
              <a:t> 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 + 1</a:t>
            </a:r>
            <a:endParaRPr lang="en-US" sz="2000" dirty="0"/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808809" y="1858923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/>
          <p:nvPr/>
        </p:nvCxnSpPr>
        <p:spPr>
          <a:xfrm>
            <a:off x="828675" y="2288143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/>
          <p:nvPr/>
        </p:nvCxnSpPr>
        <p:spPr>
          <a:xfrm>
            <a:off x="828675" y="3393556"/>
            <a:ext cx="35814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6" name="Group 35"/>
          <p:cNvGrpSpPr/>
          <p:nvPr/>
        </p:nvGrpSpPr>
        <p:grpSpPr>
          <a:xfrm>
            <a:off x="838200" y="1381125"/>
            <a:ext cx="3581400" cy="2286000"/>
            <a:chOff x="381000" y="1981200"/>
            <a:chExt cx="3581400" cy="2286000"/>
          </a:xfrm>
        </p:grpSpPr>
        <p:sp>
          <p:nvSpPr>
            <p:cNvPr id="37" name="TextBox 36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[1,1]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[1,3]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[1,m]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[2,m]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n,m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]</a:t>
              </a:r>
            </a:p>
          </p:txBody>
        </p:sp>
        <p:sp>
          <p:nvSpPr>
            <p:cNvPr id="49" name="Double Bracket 4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10075" y="3324225"/>
            <a:ext cx="701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n x m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15183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409" y="2992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6448" y="1005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9975" y="1087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2109" y="4705402"/>
            <a:ext cx="8047808" cy="766621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Loc (A [ i , j ]) = L</a:t>
            </a:r>
            <a:r>
              <a:rPr lang="en-IN" sz="2400" b="1" baseline="-25000" dirty="0">
                <a:solidFill>
                  <a:schemeClr val="tx1"/>
                </a:solidFill>
              </a:rPr>
              <a:t>0</a:t>
            </a:r>
            <a:r>
              <a:rPr lang="en-IN" sz="2400" b="1" dirty="0">
                <a:solidFill>
                  <a:schemeClr val="tx1"/>
                </a:solidFill>
              </a:rPr>
              <a:t> + C * [ (UB</a:t>
            </a:r>
            <a:r>
              <a:rPr lang="en-IN" sz="2400" b="1" baseline="-25000" dirty="0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-LB</a:t>
            </a:r>
            <a:r>
              <a:rPr lang="en-IN" sz="2400" b="1" baseline="-25000" dirty="0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+1) *(</a:t>
            </a:r>
            <a:r>
              <a:rPr lang="en-IN" sz="2400" b="1" dirty="0" err="1">
                <a:solidFill>
                  <a:schemeClr val="tx1"/>
                </a:solidFill>
              </a:rPr>
              <a:t>i-LB</a:t>
            </a:r>
            <a:r>
              <a:rPr lang="en-IN" sz="2400" b="1" baseline="-25000" dirty="0" err="1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) + (j – </a:t>
            </a:r>
            <a:r>
              <a:rPr lang="en-IN" sz="2400" b="1" dirty="0" err="1">
                <a:solidFill>
                  <a:schemeClr val="tx1"/>
                </a:solidFill>
              </a:rPr>
              <a:t>LB</a:t>
            </a:r>
            <a:r>
              <a:rPr lang="en-IN" sz="2400" b="1" baseline="-25000" dirty="0" err="1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)]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7A91C5-5636-1837-6553-D4663BEA0405}"/>
              </a:ext>
            </a:extLst>
          </p:cNvPr>
          <p:cNvSpPr/>
          <p:nvPr/>
        </p:nvSpPr>
        <p:spPr>
          <a:xfrm>
            <a:off x="542109" y="5636657"/>
            <a:ext cx="8047808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</a:rPr>
              <a:t>       </a:t>
            </a:r>
            <a:r>
              <a:rPr lang="pl-PL" sz="2400" b="1" dirty="0">
                <a:solidFill>
                  <a:schemeClr val="tx1"/>
                </a:solidFill>
              </a:rPr>
              <a:t>Loc (A [ i , j ]) = L</a:t>
            </a:r>
            <a:r>
              <a:rPr lang="pl-PL" sz="2400" b="1" baseline="-25000" dirty="0">
                <a:solidFill>
                  <a:schemeClr val="tx1"/>
                </a:solidFill>
              </a:rPr>
              <a:t>0</a:t>
            </a:r>
            <a:r>
              <a:rPr lang="pl-PL" sz="2400" b="1" dirty="0">
                <a:solidFill>
                  <a:schemeClr val="tx1"/>
                </a:solidFill>
              </a:rPr>
              <a:t> + C * [</a:t>
            </a:r>
            <a:r>
              <a:rPr lang="en-US" sz="2400" b="1" dirty="0">
                <a:solidFill>
                  <a:schemeClr val="tx1"/>
                </a:solidFill>
              </a:rPr>
              <a:t>             </a:t>
            </a:r>
            <a:r>
              <a:rPr lang="pl-PL" sz="2400" b="1" dirty="0">
                <a:solidFill>
                  <a:schemeClr val="tx1"/>
                </a:solidFill>
              </a:rPr>
              <a:t>m</a:t>
            </a:r>
            <a:r>
              <a:rPr lang="en-US" sz="2400" b="1" dirty="0">
                <a:solidFill>
                  <a:schemeClr val="tx1"/>
                </a:solidFill>
              </a:rPr>
              <a:t>       </a:t>
            </a:r>
            <a:r>
              <a:rPr lang="pl-PL" sz="2400" b="1" dirty="0">
                <a:solidFill>
                  <a:schemeClr val="tx1"/>
                </a:solidFill>
              </a:rPr>
              <a:t>*(i-1) </a:t>
            </a:r>
            <a:r>
              <a:rPr lang="en-US" sz="2400" b="1" dirty="0">
                <a:solidFill>
                  <a:schemeClr val="tx1"/>
                </a:solidFill>
              </a:rPr>
              <a:t>   </a:t>
            </a:r>
            <a:r>
              <a:rPr lang="pl-PL" sz="2400" b="1" dirty="0">
                <a:solidFill>
                  <a:schemeClr val="tx1"/>
                </a:solidFill>
              </a:rPr>
              <a:t>+ (j–1)</a:t>
            </a:r>
            <a:r>
              <a:rPr lang="en-US" sz="2400" b="1" dirty="0">
                <a:solidFill>
                  <a:schemeClr val="tx1"/>
                </a:solidFill>
              </a:rPr>
              <a:t>      </a:t>
            </a:r>
            <a:r>
              <a:rPr lang="pl-PL" sz="2400" b="1" dirty="0">
                <a:solidFill>
                  <a:schemeClr val="tx1"/>
                </a:solidFill>
              </a:rPr>
              <a:t>]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68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 animBg="1"/>
      <p:bldP spid="28" grpId="0" animBg="1"/>
      <p:bldP spid="29" grpId="0" animBg="1"/>
      <p:bldP spid="50" grpId="0"/>
      <p:bldP spid="50" grpId="1"/>
      <p:bldP spid="51" grpId="0"/>
      <p:bldP spid="52" grpId="0"/>
      <p:bldP spid="53" grpId="0"/>
      <p:bldP spid="54" grpId="0"/>
      <p:bldP spid="56" grpId="0" animBg="1"/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 major order matrix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791E5-24C7-36A5-8238-42ADDF393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sz="2400" dirty="0"/>
              <a:t>In general the address of an element A [ </a:t>
            </a:r>
            <a:r>
              <a:rPr lang="en-IN" sz="2400" dirty="0" err="1"/>
              <a:t>i</a:t>
            </a:r>
            <a:r>
              <a:rPr lang="en-IN" sz="2400" dirty="0"/>
              <a:t> , j ] is given by following using column major order :</a:t>
            </a: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121564" y="1241353"/>
            <a:ext cx="4022436" cy="707886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b="1" dirty="0"/>
              <a:t>= </a:t>
            </a:r>
            <a:r>
              <a:rPr lang="en-IN" sz="2000" dirty="0"/>
              <a:t>no of rows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 </a:t>
            </a:r>
            <a:r>
              <a:rPr lang="en-IN" sz="2000" b="1" dirty="0"/>
              <a:t>= </a:t>
            </a:r>
            <a:r>
              <a:rPr lang="en-IN" sz="2000" dirty="0"/>
              <a:t>no of columns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105400" y="2097561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row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row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n </a:t>
            </a:r>
            <a:r>
              <a:rPr lang="en-IN" sz="2000" dirty="0"/>
              <a:t>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+ 1</a:t>
            </a:r>
            <a:endParaRPr lang="en-US" sz="2000" dirty="0"/>
          </a:p>
        </p:txBody>
      </p:sp>
      <p:sp>
        <p:nvSpPr>
          <p:cNvPr id="29" name="TextBox 28"/>
          <p:cNvSpPr txBox="1"/>
          <p:nvPr/>
        </p:nvSpPr>
        <p:spPr>
          <a:xfrm>
            <a:off x="5105400" y="3222106"/>
            <a:ext cx="4038600" cy="1015663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= lower bound of column</a:t>
            </a:r>
          </a:p>
          <a:p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r>
              <a:rPr lang="en-IN" sz="2000" dirty="0"/>
              <a:t> = upper bound of column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m</a:t>
            </a:r>
            <a:r>
              <a:rPr lang="en-IN" sz="2000" dirty="0"/>
              <a:t> =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dirty="0"/>
              <a:t> – </a:t>
            </a:r>
            <a:r>
              <a:rPr lang="en-IN" sz="2000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sz="2000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r>
              <a:rPr lang="en-IN" sz="2000" b="1" dirty="0">
                <a:solidFill>
                  <a:srgbClr val="FF0000"/>
                </a:solidFill>
              </a:rPr>
              <a:t> </a:t>
            </a:r>
            <a:r>
              <a:rPr lang="en-IN" sz="2000" dirty="0"/>
              <a:t> + 1</a:t>
            </a:r>
            <a:endParaRPr lang="en-US" sz="2000" dirty="0"/>
          </a:p>
        </p:txBody>
      </p:sp>
      <p:cxnSp>
        <p:nvCxnSpPr>
          <p:cNvPr id="32" name="Straight Arrow Connector 31"/>
          <p:cNvCxnSpPr>
            <a:cxnSpLocks/>
          </p:cNvCxnSpPr>
          <p:nvPr/>
        </p:nvCxnSpPr>
        <p:spPr>
          <a:xfrm>
            <a:off x="1023848" y="1666752"/>
            <a:ext cx="0" cy="1805651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1600200" y="1593232"/>
            <a:ext cx="0" cy="1879171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5" name="Straight Arrow Connector 34"/>
          <p:cNvCxnSpPr>
            <a:cxnSpLocks/>
          </p:cNvCxnSpPr>
          <p:nvPr/>
        </p:nvCxnSpPr>
        <p:spPr>
          <a:xfrm>
            <a:off x="2209800" y="1643602"/>
            <a:ext cx="0" cy="184037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grpSp>
        <p:nvGrpSpPr>
          <p:cNvPr id="36" name="Group 35"/>
          <p:cNvGrpSpPr/>
          <p:nvPr/>
        </p:nvGrpSpPr>
        <p:grpSpPr>
          <a:xfrm>
            <a:off x="838200" y="1381125"/>
            <a:ext cx="3581400" cy="2286000"/>
            <a:chOff x="381000" y="1981200"/>
            <a:chExt cx="3581400" cy="2286000"/>
          </a:xfrm>
        </p:grpSpPr>
        <p:sp>
          <p:nvSpPr>
            <p:cNvPr id="37" name="TextBox 36"/>
            <p:cNvSpPr txBox="1"/>
            <p:nvPr/>
          </p:nvSpPr>
          <p:spPr>
            <a:xfrm>
              <a:off x="5334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[1,1]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143000" y="20896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[1,2]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752600" y="209704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[1,3]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124200" y="208966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[1,m]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334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[2,1]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143000" y="25188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[2,2]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752600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[2,3]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124200" y="25188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[2,m]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334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[n,1]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143000" y="358568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[n,2]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752600" y="35930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[n,3]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124200" y="3585686"/>
              <a:ext cx="838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[</a:t>
              </a:r>
              <a:r>
                <a:rPr kumimoji="0" 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n,m</a:t>
              </a:r>
              <a:r>
                <a:rPr kumimoji="0" 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1F497D">
                      <a:lumMod val="75000"/>
                    </a:srgbClr>
                  </a:solidFill>
                  <a:effectLst/>
                  <a:uLnTx/>
                  <a:uFillTx/>
                  <a:latin typeface="Calibri"/>
                </a:rPr>
                <a:t>]</a:t>
              </a:r>
            </a:p>
          </p:txBody>
        </p:sp>
        <p:sp>
          <p:nvSpPr>
            <p:cNvPr id="49" name="Double Bracket 48"/>
            <p:cNvSpPr/>
            <p:nvPr/>
          </p:nvSpPr>
          <p:spPr>
            <a:xfrm>
              <a:off x="381000" y="1981200"/>
              <a:ext cx="3581400" cy="2286000"/>
            </a:xfrm>
            <a:prstGeom prst="bracketPair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4410075" y="3324225"/>
            <a:ext cx="824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Calibri"/>
              </a:rPr>
              <a:t>n X m</a:t>
            </a:r>
            <a:endParaRPr lang="en-US" b="1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04800" y="1518352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275409" y="2992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r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116448" y="1005736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LB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609975" y="1087993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>
                <a:solidFill>
                  <a:srgbClr val="FF0000"/>
                </a:solidFill>
                <a:latin typeface="Calibri"/>
              </a:rPr>
              <a:t>UB</a:t>
            </a:r>
            <a:r>
              <a:rPr lang="en-IN" b="1" baseline="-25000" dirty="0" err="1">
                <a:solidFill>
                  <a:srgbClr val="FF0000"/>
                </a:solidFill>
                <a:latin typeface="Calibri"/>
              </a:rPr>
              <a:t>c</a:t>
            </a:r>
            <a:endParaRPr lang="en-US" b="1" baseline="-250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542109" y="4994657"/>
            <a:ext cx="8047808" cy="766621"/>
          </a:xfrm>
          <a:prstGeom prst="rect">
            <a:avLst/>
          </a:prstGeom>
          <a:solidFill>
            <a:schemeClr val="bg2">
              <a:lumMod val="9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chemeClr val="tx1"/>
                </a:solidFill>
              </a:rPr>
              <a:t>Loc (A [ i , j ]) = L</a:t>
            </a:r>
            <a:r>
              <a:rPr lang="en-IN" sz="2400" b="1" baseline="-25000" dirty="0">
                <a:solidFill>
                  <a:schemeClr val="tx1"/>
                </a:solidFill>
              </a:rPr>
              <a:t>0</a:t>
            </a:r>
            <a:r>
              <a:rPr lang="en-IN" sz="2400" b="1" dirty="0">
                <a:solidFill>
                  <a:schemeClr val="tx1"/>
                </a:solidFill>
              </a:rPr>
              <a:t> + C * [ (</a:t>
            </a:r>
            <a:r>
              <a:rPr lang="en-IN" sz="2400" b="1" dirty="0" err="1">
                <a:solidFill>
                  <a:schemeClr val="tx1"/>
                </a:solidFill>
              </a:rPr>
              <a:t>i-LB</a:t>
            </a:r>
            <a:r>
              <a:rPr lang="en-IN" sz="2400" b="1" baseline="-25000" dirty="0" err="1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) + (UB</a:t>
            </a:r>
            <a:r>
              <a:rPr lang="en-IN" sz="2400" b="1" baseline="-25000" dirty="0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-LB</a:t>
            </a:r>
            <a:r>
              <a:rPr lang="en-IN" sz="2400" b="1" baseline="-25000" dirty="0">
                <a:solidFill>
                  <a:schemeClr val="tx1"/>
                </a:solidFill>
              </a:rPr>
              <a:t>r</a:t>
            </a:r>
            <a:r>
              <a:rPr lang="en-IN" sz="2400" b="1" dirty="0">
                <a:solidFill>
                  <a:schemeClr val="tx1"/>
                </a:solidFill>
              </a:rPr>
              <a:t>+1) * (j – </a:t>
            </a:r>
            <a:r>
              <a:rPr lang="en-IN" sz="2400" b="1" dirty="0" err="1">
                <a:solidFill>
                  <a:schemeClr val="tx1"/>
                </a:solidFill>
              </a:rPr>
              <a:t>LB</a:t>
            </a:r>
            <a:r>
              <a:rPr lang="en-IN" sz="2400" b="1" baseline="-25000" dirty="0" err="1">
                <a:solidFill>
                  <a:schemeClr val="tx1"/>
                </a:solidFill>
              </a:rPr>
              <a:t>c</a:t>
            </a:r>
            <a:r>
              <a:rPr lang="en-IN" sz="2400" b="1" dirty="0">
                <a:solidFill>
                  <a:schemeClr val="tx1"/>
                </a:solidFill>
              </a:rPr>
              <a:t>) ]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C071E5D-DEFB-4673-EFFE-47A65A49B04D}"/>
              </a:ext>
            </a:extLst>
          </p:cNvPr>
          <p:cNvCxnSpPr>
            <a:cxnSpLocks/>
          </p:cNvCxnSpPr>
          <p:nvPr/>
        </p:nvCxnSpPr>
        <p:spPr>
          <a:xfrm>
            <a:off x="3600695" y="1643602"/>
            <a:ext cx="0" cy="1840376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65A240A-7F18-BB18-711E-6A96EA1CE359}"/>
              </a:ext>
            </a:extLst>
          </p:cNvPr>
          <p:cNvSpPr/>
          <p:nvPr/>
        </p:nvSpPr>
        <p:spPr>
          <a:xfrm>
            <a:off x="556806" y="5852264"/>
            <a:ext cx="8047808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tx1"/>
                </a:solidFill>
              </a:rPr>
              <a:t>       Loc (A[ </a:t>
            </a:r>
            <a:r>
              <a:rPr lang="en-IN" sz="2400" b="1" dirty="0" err="1">
                <a:solidFill>
                  <a:schemeClr val="tx1"/>
                </a:solidFill>
              </a:rPr>
              <a:t>i</a:t>
            </a:r>
            <a:r>
              <a:rPr lang="en-IN" sz="2400" b="1" dirty="0">
                <a:solidFill>
                  <a:schemeClr val="tx1"/>
                </a:solidFill>
              </a:rPr>
              <a:t> , j ]) = L</a:t>
            </a:r>
            <a:r>
              <a:rPr lang="en-IN" sz="2400" b="1" baseline="-25000" dirty="0">
                <a:solidFill>
                  <a:schemeClr val="tx1"/>
                </a:solidFill>
              </a:rPr>
              <a:t>0</a:t>
            </a:r>
            <a:r>
              <a:rPr lang="en-IN" sz="2400" b="1" dirty="0">
                <a:solidFill>
                  <a:schemeClr val="tx1"/>
                </a:solidFill>
              </a:rPr>
              <a:t> + C * [ (</a:t>
            </a:r>
            <a:r>
              <a:rPr lang="en-IN" sz="2400" b="1" dirty="0" err="1">
                <a:solidFill>
                  <a:schemeClr val="tx1"/>
                </a:solidFill>
              </a:rPr>
              <a:t>i</a:t>
            </a:r>
            <a:r>
              <a:rPr lang="en-IN" sz="2400" b="1" dirty="0">
                <a:solidFill>
                  <a:schemeClr val="tx1"/>
                </a:solidFill>
              </a:rPr>
              <a:t>–1)    +         n           * (j-1) ]</a:t>
            </a:r>
          </a:p>
        </p:txBody>
      </p:sp>
    </p:spTree>
    <p:extLst>
      <p:ext uri="{BB962C8B-B14F-4D97-AF65-F5344CB8AC3E}">
        <p14:creationId xmlns:p14="http://schemas.microsoft.com/office/powerpoint/2010/main" val="1074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23" grpId="0" animBg="1"/>
      <p:bldP spid="28" grpId="0" animBg="1"/>
      <p:bldP spid="29" grpId="0" animBg="1"/>
      <p:bldP spid="50" grpId="0"/>
      <p:bldP spid="50" grpId="1"/>
      <p:bldP spid="51" grpId="0"/>
      <p:bldP spid="52" grpId="0"/>
      <p:bldP spid="53" grpId="0"/>
      <p:bldP spid="54" grpId="0"/>
      <p:bldP spid="56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rgbClr val="C00000"/>
                </a:solidFill>
              </a:rPr>
              <a:t>20 * 5 </a:t>
            </a:r>
            <a:r>
              <a:rPr lang="en-US" u="sng" dirty="0"/>
              <a:t>two dimensional array </a:t>
            </a:r>
            <a:r>
              <a:rPr lang="en-US" dirty="0"/>
              <a:t>A which has its </a:t>
            </a:r>
            <a:r>
              <a:rPr lang="en-US" b="1" dirty="0">
                <a:solidFill>
                  <a:srgbClr val="C00000"/>
                </a:solidFill>
              </a:rPr>
              <a:t>base address = 1000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size of an element = 2</a:t>
            </a:r>
            <a:r>
              <a:rPr lang="en-US" dirty="0"/>
              <a:t>. Now compute the address of the element, </a:t>
            </a:r>
            <a:r>
              <a:rPr lang="en-US" b="1" dirty="0">
                <a:solidFill>
                  <a:srgbClr val="C00000"/>
                </a:solidFill>
              </a:rPr>
              <a:t>A[18][4]</a:t>
            </a:r>
            <a:r>
              <a:rPr lang="en-US" dirty="0"/>
              <a:t> assuming that the elements are stored in </a:t>
            </a:r>
            <a:r>
              <a:rPr lang="en-US" sz="2800" b="1" dirty="0">
                <a:solidFill>
                  <a:srgbClr val="C00000"/>
                </a:solidFill>
              </a:rPr>
              <a:t>row major order</a:t>
            </a:r>
            <a:r>
              <a:rPr lang="en-US" dirty="0"/>
              <a:t>. (Assume </a:t>
            </a:r>
            <a:r>
              <a:rPr lang="en-US" b="1" dirty="0" err="1"/>
              <a:t>LB</a:t>
            </a:r>
            <a:r>
              <a:rPr lang="en-US" b="1" baseline="-25000" dirty="0" err="1"/>
              <a:t>r</a:t>
            </a:r>
            <a:r>
              <a:rPr lang="en-US" b="1" dirty="0"/>
              <a:t>=</a:t>
            </a:r>
            <a:r>
              <a:rPr lang="en-US" b="1" dirty="0" err="1"/>
              <a:t>LB</a:t>
            </a:r>
            <a:r>
              <a:rPr lang="en-US" b="1" baseline="-25000" dirty="0" err="1"/>
              <a:t>c</a:t>
            </a:r>
            <a:r>
              <a:rPr lang="en-US" b="1" baseline="-25000" dirty="0"/>
              <a:t> </a:t>
            </a:r>
            <a:r>
              <a:rPr lang="en-US" b="1" dirty="0"/>
              <a:t>=1</a:t>
            </a:r>
            <a:r>
              <a:rPr lang="en-US" dirty="0"/>
              <a:t>)</a:t>
            </a:r>
          </a:p>
          <a:p>
            <a:r>
              <a:rPr lang="en-US" dirty="0"/>
              <a:t>Here,</a:t>
            </a:r>
          </a:p>
          <a:p>
            <a:pPr lvl="1"/>
            <a:r>
              <a:rPr lang="en-US" dirty="0"/>
              <a:t>C=2, n=20, m=5, i=18, j=4, L</a:t>
            </a:r>
            <a:r>
              <a:rPr lang="en-US" baseline="-25000" dirty="0"/>
              <a:t>0</a:t>
            </a:r>
            <a:r>
              <a:rPr lang="en-US" dirty="0"/>
              <a:t>=1000</a:t>
            </a:r>
          </a:p>
          <a:p>
            <a:r>
              <a:rPr lang="en-US" dirty="0"/>
              <a:t>If the array elements are stored in </a:t>
            </a:r>
            <a:r>
              <a:rPr lang="en-US" b="1" dirty="0"/>
              <a:t>row-major</a:t>
            </a:r>
            <a:r>
              <a:rPr lang="en-US" dirty="0"/>
              <a:t> order: </a:t>
            </a:r>
          </a:p>
          <a:p>
            <a:pPr marL="0" indent="0">
              <a:buNone/>
            </a:pPr>
            <a:r>
              <a:rPr lang="en-IN" b="1" dirty="0"/>
              <a:t>	Loc (A 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[m*(i-1) + (j–1)]</a:t>
            </a:r>
            <a:endParaRPr lang="en-IN" dirty="0"/>
          </a:p>
          <a:p>
            <a:pPr marL="0" indent="0" algn="l">
              <a:buNone/>
            </a:pPr>
            <a:r>
              <a:rPr lang="en-IN" b="1" dirty="0"/>
              <a:t>	Loc (A[18,4]) </a:t>
            </a:r>
            <a:r>
              <a:rPr lang="en-US" dirty="0"/>
              <a:t>= 1000 + 2 * [5*(18-1) + (4-1)]</a:t>
            </a:r>
          </a:p>
          <a:p>
            <a:pPr marL="0" indent="0" algn="l">
              <a:buNone/>
            </a:pPr>
            <a:r>
              <a:rPr lang="en-US" dirty="0"/>
              <a:t>                                     = 1000 + 2 [5(17) + 3]</a:t>
            </a:r>
          </a:p>
          <a:p>
            <a:pPr marL="0" indent="0" algn="l">
              <a:buNone/>
            </a:pPr>
            <a:r>
              <a:rPr lang="en-US" dirty="0"/>
              <a:t>		           = 1000 + 2[88]</a:t>
            </a:r>
          </a:p>
          <a:p>
            <a:pPr marL="0" indent="0" algn="l">
              <a:buNone/>
            </a:pPr>
            <a:r>
              <a:rPr lang="en-US" dirty="0"/>
              <a:t>		           = 1176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46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</a:t>
            </a:r>
            <a:r>
              <a:rPr lang="en-US" b="1" dirty="0">
                <a:solidFill>
                  <a:srgbClr val="C00000"/>
                </a:solidFill>
              </a:rPr>
              <a:t>20 * 5 </a:t>
            </a:r>
            <a:r>
              <a:rPr lang="en-US" u="sng" dirty="0"/>
              <a:t>two dimensional array </a:t>
            </a:r>
            <a:r>
              <a:rPr lang="en-US" dirty="0"/>
              <a:t>A which has its </a:t>
            </a:r>
            <a:r>
              <a:rPr lang="en-US" b="1" dirty="0">
                <a:solidFill>
                  <a:srgbClr val="C00000"/>
                </a:solidFill>
              </a:rPr>
              <a:t>base address = 1000 </a:t>
            </a:r>
            <a:r>
              <a:rPr lang="en-US" dirty="0"/>
              <a:t>and the </a:t>
            </a:r>
            <a:r>
              <a:rPr lang="en-US" b="1" dirty="0">
                <a:solidFill>
                  <a:srgbClr val="C00000"/>
                </a:solidFill>
              </a:rPr>
              <a:t>size of an element = 2</a:t>
            </a:r>
            <a:r>
              <a:rPr lang="en-US" dirty="0"/>
              <a:t>. Now compute the address of the element, </a:t>
            </a:r>
            <a:r>
              <a:rPr lang="en-US" b="1" dirty="0">
                <a:solidFill>
                  <a:srgbClr val="C00000"/>
                </a:solidFill>
              </a:rPr>
              <a:t>A[18][4]</a:t>
            </a:r>
            <a:r>
              <a:rPr lang="en-US" dirty="0"/>
              <a:t> assuming that the elements are stored in </a:t>
            </a:r>
            <a:r>
              <a:rPr lang="en-US" sz="2800" b="1" dirty="0">
                <a:solidFill>
                  <a:srgbClr val="C00000"/>
                </a:solidFill>
              </a:rPr>
              <a:t>column major order</a:t>
            </a:r>
            <a:r>
              <a:rPr lang="en-US" dirty="0"/>
              <a:t>. (Assume </a:t>
            </a:r>
            <a:r>
              <a:rPr lang="en-US" b="1" dirty="0" err="1"/>
              <a:t>LB</a:t>
            </a:r>
            <a:r>
              <a:rPr lang="en-US" b="1" baseline="-25000" dirty="0" err="1"/>
              <a:t>r</a:t>
            </a:r>
            <a:r>
              <a:rPr lang="en-US" b="1" dirty="0"/>
              <a:t>=</a:t>
            </a:r>
            <a:r>
              <a:rPr lang="en-US" b="1" dirty="0" err="1"/>
              <a:t>LB</a:t>
            </a:r>
            <a:r>
              <a:rPr lang="en-US" b="1" baseline="-25000" dirty="0" err="1"/>
              <a:t>c</a:t>
            </a:r>
            <a:r>
              <a:rPr lang="en-US" b="1" baseline="-25000" dirty="0"/>
              <a:t> </a:t>
            </a:r>
            <a:r>
              <a:rPr lang="en-US" b="1" dirty="0"/>
              <a:t>=1</a:t>
            </a:r>
            <a:r>
              <a:rPr lang="en-US" dirty="0"/>
              <a:t>)</a:t>
            </a:r>
          </a:p>
          <a:p>
            <a:r>
              <a:rPr lang="en-US" dirty="0"/>
              <a:t>Here,</a:t>
            </a:r>
          </a:p>
          <a:p>
            <a:pPr lvl="1"/>
            <a:r>
              <a:rPr lang="en-US" dirty="0"/>
              <a:t>C=2, n=20, m=5, i=18, j=4, L</a:t>
            </a:r>
            <a:r>
              <a:rPr lang="en-US" baseline="-25000" dirty="0"/>
              <a:t>0</a:t>
            </a:r>
            <a:r>
              <a:rPr lang="en-US" dirty="0"/>
              <a:t>=1000</a:t>
            </a:r>
          </a:p>
          <a:p>
            <a:r>
              <a:rPr lang="en-US" dirty="0"/>
              <a:t>If the array elements are stored in </a:t>
            </a:r>
            <a:r>
              <a:rPr lang="en-US" b="1" dirty="0"/>
              <a:t>column-major</a:t>
            </a:r>
            <a:r>
              <a:rPr lang="en-US" dirty="0"/>
              <a:t> order: </a:t>
            </a:r>
          </a:p>
          <a:p>
            <a:pPr marL="0" indent="0">
              <a:buNone/>
            </a:pPr>
            <a:r>
              <a:rPr lang="en-IN" b="1" dirty="0"/>
              <a:t>	Loc (A 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[(i-1) + n*(j–1)]</a:t>
            </a:r>
            <a:endParaRPr lang="en-IN" dirty="0"/>
          </a:p>
          <a:p>
            <a:pPr marL="0" indent="0" algn="l">
              <a:buNone/>
            </a:pPr>
            <a:r>
              <a:rPr lang="en-IN" b="1" dirty="0"/>
              <a:t>	Loc (A[18,4 ]) </a:t>
            </a:r>
            <a:r>
              <a:rPr lang="en-US" dirty="0"/>
              <a:t>= 1000 + 2 * [(18-1) + 20*(4-1)]</a:t>
            </a:r>
          </a:p>
          <a:p>
            <a:pPr marL="0" indent="0" algn="l">
              <a:buNone/>
            </a:pPr>
            <a:r>
              <a:rPr lang="en-US" dirty="0"/>
              <a:t>                                     = 1000 + 2 [17 + 20*(3)]</a:t>
            </a:r>
          </a:p>
          <a:p>
            <a:pPr marL="0" indent="0" algn="l">
              <a:buNone/>
            </a:pPr>
            <a:r>
              <a:rPr lang="en-US" dirty="0"/>
              <a:t>		           = 1000 + 2[17 + 60]</a:t>
            </a:r>
          </a:p>
          <a:p>
            <a:pPr marL="0" indent="0" algn="l">
              <a:buNone/>
            </a:pPr>
            <a:r>
              <a:rPr lang="en-US" dirty="0"/>
              <a:t>		           = 1154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80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15 x 20 two dimensional array A which has its base address = 4000 and the size of an element is 4 bytes. Now compute the address of the element A[10][10], assuming that the elements are stored in row major order and column major order. (Assume </a:t>
            </a:r>
            <a:r>
              <a:rPr lang="en-US" b="1" dirty="0" err="1"/>
              <a:t>LB</a:t>
            </a:r>
            <a:r>
              <a:rPr lang="en-US" b="1" baseline="-25000" dirty="0" err="1"/>
              <a:t>r</a:t>
            </a:r>
            <a:r>
              <a:rPr lang="en-US" b="1" dirty="0"/>
              <a:t>=</a:t>
            </a:r>
            <a:r>
              <a:rPr lang="en-US" b="1" dirty="0" err="1"/>
              <a:t>LB</a:t>
            </a:r>
            <a:r>
              <a:rPr lang="en-US" b="1" baseline="-25000" dirty="0" err="1"/>
              <a:t>c</a:t>
            </a:r>
            <a:r>
              <a:rPr lang="en-US" b="1" baseline="-25000" dirty="0"/>
              <a:t> </a:t>
            </a:r>
            <a:r>
              <a:rPr lang="en-US" b="1" dirty="0"/>
              <a:t>=1)</a:t>
            </a:r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endParaRPr lang="en-US" b="1" dirty="0"/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 of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Matrix representation of Polynomial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Sparse Matrix</a:t>
            </a:r>
          </a:p>
        </p:txBody>
      </p:sp>
    </p:spTree>
    <p:extLst>
      <p:ext uri="{BB962C8B-B14F-4D97-AF65-F5344CB8AC3E}">
        <p14:creationId xmlns:p14="http://schemas.microsoft.com/office/powerpoint/2010/main" val="1890915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Representation of Polynomial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array for different kind of operations on polynomial equation such as addition, subtraction, division, differentiation etc…</a:t>
            </a:r>
          </a:p>
          <a:p>
            <a:r>
              <a:rPr lang="en-IN" dirty="0"/>
              <a:t>We are interested in finding suitable representation for polynomial so that different operations like addition, subtraction etc… can be performed in efficient manner.</a:t>
            </a:r>
          </a:p>
          <a:p>
            <a:r>
              <a:rPr lang="en-IN" dirty="0"/>
              <a:t>Array can be used to represent Polynomial equation.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98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55006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88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810191455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89" name="TextBox 88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Matrix Representation of Polynomial 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668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2X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+ 5XY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6" name="Group 85"/>
          <p:cNvGrpSpPr/>
          <p:nvPr/>
        </p:nvGrpSpPr>
        <p:grpSpPr>
          <a:xfrm>
            <a:off x="1233488" y="3627714"/>
            <a:ext cx="4291762" cy="2209800"/>
            <a:chOff x="1233488" y="3633787"/>
            <a:chExt cx="4291762" cy="2209800"/>
          </a:xfrm>
        </p:grpSpPr>
        <p:graphicFrame>
          <p:nvGraphicFramePr>
            <p:cNvPr id="70" name="Content Placeholder 4">
              <a:extLst>
                <a:ext uri="{FF2B5EF4-FFF2-40B4-BE49-F238E27FC236}">
                  <a16:creationId xmlns:a16="http://schemas.microsoft.com/office/drawing/2014/main" id="{2486BC6F-42B7-4A1D-889E-1B1818D1D5F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99224062"/>
                </p:ext>
              </p:extLst>
            </p:nvPr>
          </p:nvGraphicFramePr>
          <p:xfrm>
            <a:off x="1828050" y="3966291"/>
            <a:ext cx="3697200" cy="1854000"/>
          </p:xfrm>
          <a:graphic>
            <a:graphicData uri="http://schemas.openxmlformats.org/drawingml/2006/table">
              <a:tbl>
                <a:tblPr firstRow="1" bandRow="1">
                  <a:tableStyleId>{8EC20E35-A176-4012-BC5E-935CFFF8708E}</a:tableStyleId>
                </a:tblPr>
                <a:tblGrid>
                  <a:gridCol w="73944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739440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</a:tblGrid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IN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  <a:endParaRPr lang="en-US" dirty="0">
                          <a:solidFill>
                            <a:schemeClr val="tx1"/>
                          </a:solidFill>
                        </a:endParaRP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>
                            <a:solidFill>
                              <a:schemeClr val="tx1"/>
                            </a:solidFill>
                          </a:rPr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tx1">
                          <a:lumMod val="10000"/>
                          <a:lumOff val="90000"/>
                        </a:schemeClr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marL="0" marR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70800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1pPr>
                        <a:lvl2pPr marL="457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2pPr>
                        <a:lvl3pPr marL="914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3pPr>
                        <a:lvl4pPr marL="1371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4pPr>
                        <a:lvl5pPr marL="18288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5pPr>
                        <a:lvl6pPr marL="22860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6pPr>
                        <a:lvl7pPr marL="27432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7pPr>
                        <a:lvl8pPr marL="32004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8pPr>
                        <a:lvl9pPr marL="3657600" algn="l" defTabSz="914400" rtl="0" eaLnBrk="1" latinLnBrk="0" hangingPunct="1">
                          <a:defRPr sz="1800" kern="1200">
                            <a:solidFill>
                              <a:schemeClr val="dk1"/>
                            </a:solidFill>
                            <a:latin typeface="Calibri"/>
                            <a:ea typeface=""/>
                            <a:cs typeface=""/>
                          </a:defRPr>
                        </a:lvl9pPr>
                      </a:lstStyle>
                      <a:p>
                        <a:pPr algn="ctr"/>
                        <a:r>
                          <a:rPr lang="en-US" baseline="0" dirty="0"/>
                          <a:t>0</a:t>
                        </a:r>
                      </a:p>
                    </a:txBody>
                    <a:tcPr>
                      <a:lnL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bg1">
                            <a:lumMod val="50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solidFill>
                        <a:schemeClr val="bg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6"/>
                    </a:ext>
                  </a:extLst>
                </a:tr>
              </a:tbl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309688" y="4319587"/>
              <a:ext cx="3810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endPara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1233488" y="47005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233488" y="5093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233488" y="54742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X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757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5194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2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205288" y="364545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3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67288" y="3633787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Y</a:t>
              </a:r>
              <a:r>
                <a:rPr kumimoji="0" lang="en-IN" sz="1800" b="1" i="0" u="none" strike="noStrike" kern="0" cap="none" spc="0" normalizeH="0" baseline="3000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</a:rPr>
                <a:t>4</a:t>
              </a:r>
              <a:endParaRPr kumimoji="0" lang="en-US" sz="1800" b="1" i="0" u="none" strike="noStrike" kern="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</a:endParaRPr>
            </a:p>
          </p:txBody>
        </p:sp>
      </p:grpSp>
      <p:sp>
        <p:nvSpPr>
          <p:cNvPr id="48" name="Rectangle 47"/>
          <p:cNvSpPr/>
          <p:nvPr/>
        </p:nvSpPr>
        <p:spPr>
          <a:xfrm>
            <a:off x="1811868" y="4711397"/>
            <a:ext cx="738000" cy="37248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2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2571494" y="435078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5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3312095" y="3982728"/>
            <a:ext cx="738000" cy="348734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62688" y="3252787"/>
            <a:ext cx="3733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 + 3XY + Y</a:t>
            </a:r>
            <a:r>
              <a:rPr lang="en-IN" b="1" baseline="300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IN" b="1" dirty="0">
                <a:solidFill>
                  <a:prstClr val="black"/>
                </a:solidFill>
                <a:latin typeface="Calibri"/>
              </a:rPr>
              <a:t>+Y-X</a:t>
            </a:r>
            <a:endParaRPr lang="en-US" b="1" baseline="30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6086538" y="4699522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6834453" y="4338859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3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7582088" y="3963678"/>
            <a:ext cx="738000" cy="347669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6837392" y="396367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6086538" y="4339927"/>
            <a:ext cx="738000" cy="349200"/>
          </a:xfrm>
          <a:prstGeom prst="rect">
            <a:avLst/>
          </a:prstGeom>
          <a:gradFill rotWithShape="1">
            <a:gsLst>
              <a:gs pos="0">
                <a:srgbClr val="C0504D">
                  <a:shade val="51000"/>
                  <a:satMod val="130000"/>
                </a:srgbClr>
              </a:gs>
              <a:gs pos="80000">
                <a:srgbClr val="C0504D">
                  <a:shade val="93000"/>
                  <a:satMod val="130000"/>
                </a:srgbClr>
              </a:gs>
              <a:gs pos="100000">
                <a:srgbClr val="C0504D">
                  <a:shade val="94000"/>
                  <a:satMod val="135000"/>
                </a:srgbClr>
              </a:gs>
            </a:gsLst>
            <a:lin ang="16200000" scaled="0"/>
          </a:gradFill>
          <a:ln w="952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-1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graphicFrame>
        <p:nvGraphicFramePr>
          <p:cNvPr id="68" name="Content Placeholder 4">
            <a:extLst>
              <a:ext uri="{FF2B5EF4-FFF2-40B4-BE49-F238E27FC236}">
                <a16:creationId xmlns:a16="http://schemas.microsoft.com/office/drawing/2014/main" id="{2486BC6F-42B7-4A1D-889E-1B1818D1D5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6803028"/>
              </p:ext>
            </p:extLst>
          </p:nvPr>
        </p:nvGraphicFramePr>
        <p:xfrm>
          <a:off x="3946207" y="927530"/>
          <a:ext cx="3697200" cy="185400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85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2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6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Y</a:t>
                      </a:r>
                      <a:r>
                        <a:rPr lang="en-IN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2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3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endParaRPr lang="en-US" baseline="300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2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3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  <a:ea typeface=""/>
                          <a:cs typeface=""/>
                        </a:defRPr>
                      </a:lvl9pPr>
                    </a:lstStyle>
                    <a:p>
                      <a:pPr algn="ctr"/>
                      <a:r>
                        <a:rPr lang="en-IN" dirty="0"/>
                        <a:t>X</a:t>
                      </a:r>
                      <a:r>
                        <a:rPr lang="en-IN" baseline="30000" dirty="0"/>
                        <a:t>4</a:t>
                      </a:r>
                      <a:r>
                        <a:rPr lang="en-IN" dirty="0"/>
                        <a:t>Y</a:t>
                      </a:r>
                      <a:r>
                        <a:rPr lang="en-IN" baseline="30000" dirty="0"/>
                        <a:t>4</a:t>
                      </a:r>
                      <a:endParaRPr lang="en-US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503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8" grpId="0" animBg="1"/>
      <p:bldP spid="49" grpId="0" animBg="1"/>
      <p:bldP spid="50" grpId="0" animBg="1"/>
      <p:bldP spid="51" grpId="0"/>
      <p:bldP spid="62" grpId="0" animBg="1"/>
      <p:bldP spid="63" grpId="0" animBg="1"/>
      <p:bldP spid="64" grpId="0" animBg="1"/>
      <p:bldP spid="65" grpId="0" animBg="1"/>
      <p:bldP spid="6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An </a:t>
            </a:r>
            <a:r>
              <a:rPr lang="en-IN" b="1" dirty="0">
                <a:solidFill>
                  <a:srgbClr val="C00000"/>
                </a:solidFill>
              </a:rPr>
              <a:t>n x m </a:t>
            </a:r>
            <a:r>
              <a:rPr lang="en-IN" dirty="0"/>
              <a:t>matrix is said to be </a:t>
            </a:r>
            <a:r>
              <a:rPr lang="en-IN" b="1" i="1" dirty="0">
                <a:solidFill>
                  <a:srgbClr val="C00000"/>
                </a:solidFill>
              </a:rPr>
              <a:t>sparse</a:t>
            </a:r>
            <a:r>
              <a:rPr lang="en-IN" dirty="0"/>
              <a:t> if </a:t>
            </a:r>
            <a:r>
              <a:rPr lang="en-IN" b="1" dirty="0">
                <a:solidFill>
                  <a:srgbClr val="C00000"/>
                </a:solidFill>
              </a:rPr>
              <a:t>“many” </a:t>
            </a:r>
            <a:r>
              <a:rPr lang="en-IN" dirty="0"/>
              <a:t>of its elements are zero.</a:t>
            </a:r>
          </a:p>
          <a:p>
            <a:r>
              <a:rPr lang="en-IN" dirty="0"/>
              <a:t>A matrix that is not sparse is called a </a:t>
            </a:r>
            <a:r>
              <a:rPr lang="en-IN" b="1" i="1" dirty="0">
                <a:solidFill>
                  <a:srgbClr val="C00000"/>
                </a:solidFill>
              </a:rPr>
              <a:t>dense</a:t>
            </a:r>
            <a:r>
              <a:rPr lang="en-IN" b="1" i="1" dirty="0">
                <a:solidFill>
                  <a:srgbClr val="FF0000"/>
                </a:solidFill>
              </a:rPr>
              <a:t> </a:t>
            </a:r>
            <a:r>
              <a:rPr lang="en-IN" dirty="0"/>
              <a:t>matrix.</a:t>
            </a:r>
          </a:p>
          <a:p>
            <a:r>
              <a:rPr lang="en-IN" dirty="0"/>
              <a:t>We can device a simple representation scheme whose space requirement equals the size of the non-zero elements.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514600" y="4114800"/>
          <a:ext cx="1936816" cy="152400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24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210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2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7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5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</a:t>
                      </a:r>
                      <a:endParaRPr lang="en-US" sz="170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0</a:t>
                      </a:r>
                      <a:endParaRPr lang="en-US" sz="1700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108351" marR="10835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712986"/>
              </p:ext>
            </p:extLst>
          </p:nvPr>
        </p:nvGraphicFramePr>
        <p:xfrm>
          <a:off x="4845370" y="4106104"/>
          <a:ext cx="5517830" cy="1184529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1077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9332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Terms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Row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Column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Value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+mj-lt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1676400" y="2945010"/>
            <a:ext cx="3276600" cy="3063123"/>
            <a:chOff x="152400" y="2945009"/>
            <a:chExt cx="3276600" cy="3063123"/>
          </a:xfrm>
        </p:grpSpPr>
        <p:sp>
          <p:nvSpPr>
            <p:cNvPr id="5" name="Double Bracket 4"/>
            <p:cNvSpPr/>
            <p:nvPr/>
          </p:nvSpPr>
          <p:spPr>
            <a:xfrm>
              <a:off x="914400" y="4038600"/>
              <a:ext cx="2057400" cy="1752600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819400" y="56388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4x8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2400" y="4172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52400" y="4553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52400" y="4934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52400" y="5315635"/>
              <a:ext cx="1066800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Row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914400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- 1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65578" y="2971800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- 2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4133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- 3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1622778" y="2963334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- 4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8705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- 5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99102" y="2960511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- 6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327702" y="2956298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- 7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56302" y="2945009"/>
              <a:ext cx="415498" cy="1048435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IN" sz="1500" b="1" dirty="0">
                  <a:solidFill>
                    <a:srgbClr val="FF0000"/>
                  </a:solidFill>
                </a:rPr>
                <a:t>Column - 8</a:t>
              </a:r>
              <a:endParaRPr lang="en-US" sz="15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5410200" y="5498068"/>
            <a:ext cx="472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Linear Representation of given matrix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5943600" y="410389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0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42332" y="4202372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943600" y="44126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936166" y="47003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943600" y="500875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6434253" y="4104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29" name="Oval 28"/>
          <p:cNvSpPr/>
          <p:nvPr/>
        </p:nvSpPr>
        <p:spPr>
          <a:xfrm>
            <a:off x="3973666" y="4205869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6437970" y="4419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6426819" y="470023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6430536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6923049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4" name="Oval 33"/>
          <p:cNvSpPr/>
          <p:nvPr/>
        </p:nvSpPr>
        <p:spPr>
          <a:xfrm>
            <a:off x="2761785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923049" y="44201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6926766" y="470024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6923049" y="5010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7424853" y="41036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39" name="Oval 38"/>
          <p:cNvSpPr/>
          <p:nvPr/>
        </p:nvSpPr>
        <p:spPr>
          <a:xfrm>
            <a:off x="3490447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7421136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7421136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7421136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7917366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44" name="Oval 43"/>
          <p:cNvSpPr/>
          <p:nvPr/>
        </p:nvSpPr>
        <p:spPr>
          <a:xfrm>
            <a:off x="4207843" y="457571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791364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7913649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7913649" y="50148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8409879" y="410005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0" name="Oval 49"/>
          <p:cNvSpPr/>
          <p:nvPr/>
        </p:nvSpPr>
        <p:spPr>
          <a:xfrm>
            <a:off x="3243147" y="4960435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8409879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840616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406162" y="501484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8904249" y="41004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5" name="Oval 54"/>
          <p:cNvSpPr/>
          <p:nvPr/>
        </p:nvSpPr>
        <p:spPr>
          <a:xfrm>
            <a:off x="3722764" y="4956938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/>
          <p:cNvSpPr txBox="1"/>
          <p:nvPr/>
        </p:nvSpPr>
        <p:spPr>
          <a:xfrm>
            <a:off x="890053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900532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8896815" y="50111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9394902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0" name="Oval 59"/>
          <p:cNvSpPr/>
          <p:nvPr/>
        </p:nvSpPr>
        <p:spPr>
          <a:xfrm>
            <a:off x="2761785" y="5352586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9394902" y="4415883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9394902" y="470209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9391185" y="501804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9883698" y="4099932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8</a:t>
            </a:r>
            <a:endParaRPr lang="en-US" b="1" dirty="0"/>
          </a:p>
        </p:txBody>
      </p:sp>
      <p:sp>
        <p:nvSpPr>
          <p:cNvPr id="65" name="Oval 64"/>
          <p:cNvSpPr/>
          <p:nvPr/>
        </p:nvSpPr>
        <p:spPr>
          <a:xfrm>
            <a:off x="3007228" y="5364910"/>
            <a:ext cx="232202" cy="24696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9887415" y="44121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9887415" y="4702615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9887415" y="5018566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1713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 animBg="1"/>
      <p:bldP spid="25" grpId="0"/>
      <p:bldP spid="26" grpId="0"/>
      <p:bldP spid="27" grpId="0"/>
      <p:bldP spid="28" grpId="0"/>
      <p:bldP spid="29" grpId="0" animBg="1"/>
      <p:bldP spid="30" grpId="0"/>
      <p:bldP spid="31" grpId="0"/>
      <p:bldP spid="32" grpId="0"/>
      <p:bldP spid="33" grpId="0"/>
      <p:bldP spid="34" grpId="0" animBg="1"/>
      <p:bldP spid="35" grpId="0"/>
      <p:bldP spid="36" grpId="0"/>
      <p:bldP spid="37" grpId="0"/>
      <p:bldP spid="38" grpId="0"/>
      <p:bldP spid="39" grpId="0" animBg="1"/>
      <p:bldP spid="40" grpId="0"/>
      <p:bldP spid="41" grpId="0"/>
      <p:bldP spid="42" grpId="0"/>
      <p:bldP spid="43" grpId="0"/>
      <p:bldP spid="44" grpId="0" animBg="1"/>
      <p:bldP spid="45" grpId="0"/>
      <p:bldP spid="46" grpId="0"/>
      <p:bldP spid="47" grpId="0"/>
      <p:bldP spid="48" grpId="0"/>
      <p:bldP spid="50" grpId="0" animBg="1"/>
      <p:bldP spid="51" grpId="0"/>
      <p:bldP spid="52" grpId="0"/>
      <p:bldP spid="53" grpId="0"/>
      <p:bldP spid="54" grpId="0"/>
      <p:bldP spid="55" grpId="0" animBg="1"/>
      <p:bldP spid="56" grpId="0"/>
      <p:bldP spid="57" grpId="0"/>
      <p:bldP spid="58" grpId="0"/>
      <p:bldP spid="59" grpId="0"/>
      <p:bldP spid="60" grpId="0" animBg="1"/>
      <p:bldP spid="61" grpId="0"/>
      <p:bldP spid="62" grpId="0"/>
      <p:bldP spid="63" grpId="0"/>
      <p:bldP spid="64" grpId="0"/>
      <p:bldP spid="65" grpId="0" animBg="1"/>
      <p:bldP spid="66" grpId="0"/>
      <p:bldP spid="67" grpId="0"/>
      <p:bldP spid="6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construct matrix structure from liner representation we need to record.</a:t>
            </a:r>
          </a:p>
          <a:p>
            <a:pPr lvl="1"/>
            <a:r>
              <a:rPr lang="en-IN" dirty="0"/>
              <a:t>Original row and columns of each non zero entries.</a:t>
            </a:r>
          </a:p>
          <a:p>
            <a:pPr lvl="1"/>
            <a:r>
              <a:rPr lang="en-IN" dirty="0"/>
              <a:t>Number of rows and columns in the matrix.</a:t>
            </a:r>
          </a:p>
          <a:p>
            <a:r>
              <a:rPr lang="en-IN" dirty="0"/>
              <a:t>So each element of the array into which the sparse matrix is mapped need to have three fields:</a:t>
            </a:r>
          </a:p>
          <a:p>
            <a:pPr lvl="1"/>
            <a:r>
              <a:rPr lang="en-IN" b="1" dirty="0"/>
              <a:t>Row number</a:t>
            </a:r>
          </a:p>
          <a:p>
            <a:pPr lvl="1"/>
            <a:r>
              <a:rPr lang="en-IN" b="1" dirty="0"/>
              <a:t>column number </a:t>
            </a:r>
          </a:p>
          <a:p>
            <a:pPr lvl="1"/>
            <a:r>
              <a:rPr lang="en-IN" b="1" dirty="0"/>
              <a:t>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875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790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58962" y="1157831"/>
            <a:ext cx="968864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Topics to be covered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Array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Representation of Array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One Dimensional Array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Two Dimensional Array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Applications of Array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Matrix Representation of Polynomial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Sparse Matrix</a:t>
            </a:r>
          </a:p>
        </p:txBody>
      </p:sp>
    </p:spTree>
    <p:extLst>
      <p:ext uri="{BB962C8B-B14F-4D97-AF65-F5344CB8AC3E}">
        <p14:creationId xmlns:p14="http://schemas.microsoft.com/office/powerpoint/2010/main" val="421630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3635686"/>
              </p:ext>
            </p:extLst>
          </p:nvPr>
        </p:nvGraphicFramePr>
        <p:xfrm>
          <a:off x="1347671" y="1198688"/>
          <a:ext cx="3222173" cy="2067768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538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0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2923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6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9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7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8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4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12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462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3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>
                          <a:effectLst/>
                        </a:rPr>
                        <a:t>0</a:t>
                      </a:r>
                      <a:endParaRPr lang="en-US" sz="2000" b="1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0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000" b="1" dirty="0">
                          <a:effectLst/>
                        </a:rPr>
                        <a:t>5</a:t>
                      </a:r>
                      <a:endParaRPr lang="en-US" sz="2000" b="1" dirty="0">
                        <a:effectLst/>
                        <a:latin typeface="Calibri"/>
                        <a:ea typeface="Calibri"/>
                        <a:cs typeface="Shrut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092666"/>
              </p:ext>
            </p:extLst>
          </p:nvPr>
        </p:nvGraphicFramePr>
        <p:xfrm>
          <a:off x="53993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879276"/>
              </p:ext>
            </p:extLst>
          </p:nvPr>
        </p:nvGraphicFramePr>
        <p:xfrm>
          <a:off x="684711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186640"/>
              </p:ext>
            </p:extLst>
          </p:nvPr>
        </p:nvGraphicFramePr>
        <p:xfrm>
          <a:off x="829491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043768" y="707240"/>
            <a:ext cx="4059476" cy="2797338"/>
            <a:chOff x="-3132688" y="504596"/>
            <a:chExt cx="4059476" cy="2797338"/>
          </a:xfrm>
        </p:grpSpPr>
        <p:sp>
          <p:nvSpPr>
            <p:cNvPr id="5" name="Double Bracket 4"/>
            <p:cNvSpPr/>
            <p:nvPr/>
          </p:nvSpPr>
          <p:spPr>
            <a:xfrm>
              <a:off x="-2823780" y="826457"/>
              <a:ext cx="3227027" cy="2364331"/>
            </a:xfrm>
            <a:prstGeom prst="bracketPair">
              <a:avLst/>
            </a:prstGeom>
            <a:ln w="28575">
              <a:solidFill>
                <a:srgbClr val="C00000"/>
              </a:solidFill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7188" y="2932602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dirty="0">
                  <a:solidFill>
                    <a:srgbClr val="FF0000"/>
                  </a:solidFill>
                </a:rPr>
                <a:t>6x7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-3132688" y="1008971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-3132688" y="1350647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-3132688" y="1692323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 flipH="1">
              <a:off x="-3132688" y="2033999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-3132688" y="2375675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-3132688" y="2717352"/>
              <a:ext cx="18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2709040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1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-221916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2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-1742233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3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-1248097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4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817172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5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-386246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6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0388" y="504596"/>
              <a:ext cx="152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b="1" dirty="0">
                  <a:solidFill>
                    <a:srgbClr val="FF0000"/>
                  </a:solidFill>
                </a:rPr>
                <a:t>7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099185" y="3641350"/>
            <a:ext cx="3581400" cy="1351020"/>
            <a:chOff x="0" y="3124200"/>
            <a:chExt cx="3581400" cy="1447800"/>
          </a:xfrm>
        </p:grpSpPr>
        <p:sp>
          <p:nvSpPr>
            <p:cNvPr id="25" name="Rectangle 24"/>
            <p:cNvSpPr/>
            <p:nvPr/>
          </p:nvSpPr>
          <p:spPr>
            <a:xfrm>
              <a:off x="152400" y="3124200"/>
              <a:ext cx="3352800" cy="14478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 w="19050">
                  <a:solidFill>
                    <a:schemeClr val="tx1"/>
                  </a:solidFill>
                </a:ln>
                <a:solidFill>
                  <a:schemeClr val="bg2">
                    <a:lumMod val="95000"/>
                  </a:schemeClr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0" y="3133383"/>
              <a:ext cx="3581400" cy="6926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Memory Space required to store </a:t>
              </a:r>
            </a:p>
            <a:p>
              <a:pPr algn="ctr"/>
              <a:r>
                <a:rPr lang="en-IN" dirty="0"/>
                <a:t>6x7 matrix</a:t>
              </a:r>
              <a:endParaRPr 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1000" y="3971583"/>
              <a:ext cx="2819400" cy="395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42 x 2  = 84 bytes</a:t>
              </a:r>
              <a:endParaRPr lang="en-US" b="1" dirty="0"/>
            </a:p>
          </p:txBody>
        </p:sp>
      </p:grpSp>
      <p:cxnSp>
        <p:nvCxnSpPr>
          <p:cNvPr id="27" name="Straight Arrow Connector 26"/>
          <p:cNvCxnSpPr>
            <a:stCxn id="25" idx="0"/>
          </p:cNvCxnSpPr>
          <p:nvPr/>
        </p:nvCxnSpPr>
        <p:spPr>
          <a:xfrm flipV="1">
            <a:off x="2927985" y="3336551"/>
            <a:ext cx="0" cy="304799"/>
          </a:xfrm>
          <a:prstGeom prst="straightConnector1">
            <a:avLst/>
          </a:prstGeom>
          <a:ln w="28575">
            <a:solidFill>
              <a:srgbClr val="C00000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1116348" y="5098642"/>
            <a:ext cx="3581400" cy="1288394"/>
            <a:chOff x="457200" y="4909454"/>
            <a:chExt cx="3581400" cy="1447800"/>
          </a:xfrm>
        </p:grpSpPr>
        <p:sp>
          <p:nvSpPr>
            <p:cNvPr id="28" name="Rectangle 27"/>
            <p:cNvSpPr/>
            <p:nvPr/>
          </p:nvSpPr>
          <p:spPr>
            <a:xfrm>
              <a:off x="609600" y="4909454"/>
              <a:ext cx="3352800" cy="1447800"/>
            </a:xfrm>
            <a:prstGeom prst="rect">
              <a:avLst/>
            </a:prstGeom>
            <a:solidFill>
              <a:schemeClr val="bg2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57200" y="5025123"/>
              <a:ext cx="3581400" cy="726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dirty="0"/>
                <a:t>Memory Space required to store </a:t>
              </a:r>
            </a:p>
            <a:p>
              <a:pPr algn="ctr"/>
              <a:r>
                <a:rPr lang="en-IN" dirty="0"/>
                <a:t>Linear Representation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16428" y="5747654"/>
              <a:ext cx="2819400" cy="415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b="1" dirty="0"/>
                <a:t>30 x 2  = 60 bytes</a:t>
              </a:r>
              <a:endParaRPr lang="en-US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780315" y="914400"/>
            <a:ext cx="31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91490" y="1879578"/>
            <a:ext cx="7540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C00000"/>
                </a:solidFill>
              </a:rPr>
              <a:t>A =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38" name="Oval 37"/>
          <p:cNvSpPr/>
          <p:nvPr/>
        </p:nvSpPr>
        <p:spPr>
          <a:xfrm>
            <a:off x="242680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3993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68471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8294914" y="1752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6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2" name="Oval 41"/>
          <p:cNvSpPr/>
          <p:nvPr/>
        </p:nvSpPr>
        <p:spPr>
          <a:xfrm>
            <a:off x="3324652" y="121732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53993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847114" y="215660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8294914" y="21452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9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6" name="Oval 45"/>
          <p:cNvSpPr/>
          <p:nvPr/>
        </p:nvSpPr>
        <p:spPr>
          <a:xfrm>
            <a:off x="145192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399314" y="255502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68471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8294914" y="255629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0" name="Oval 49"/>
          <p:cNvSpPr/>
          <p:nvPr/>
        </p:nvSpPr>
        <p:spPr>
          <a:xfrm>
            <a:off x="2899544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/>
          <p:cNvSpPr txBox="1"/>
          <p:nvPr/>
        </p:nvSpPr>
        <p:spPr>
          <a:xfrm>
            <a:off x="5399314" y="2954713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68471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8294914" y="29489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7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4" name="Oval 53"/>
          <p:cNvSpPr/>
          <p:nvPr/>
        </p:nvSpPr>
        <p:spPr>
          <a:xfrm>
            <a:off x="3324652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3993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68471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5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8294914" y="33644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8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4184898" y="1555992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/>
          <p:cNvSpPr txBox="1"/>
          <p:nvPr/>
        </p:nvSpPr>
        <p:spPr>
          <a:xfrm>
            <a:off x="53993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2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6847114" y="37684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8294914" y="37627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4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1451924" y="1933136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/>
          <p:cNvSpPr txBox="1"/>
          <p:nvPr/>
        </p:nvSpPr>
        <p:spPr>
          <a:xfrm>
            <a:off x="53993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6847114" y="416816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1</a:t>
            </a:r>
            <a:endParaRPr lang="en-US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8294914" y="415666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2426802" y="2260651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399314" y="4560664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47114" y="4577917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3</a:t>
            </a:r>
            <a:endParaRPr lang="en-US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8294914" y="4566415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12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2899544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3993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68471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4</a:t>
            </a:r>
            <a:endParaRPr lang="en-US" b="1" dirty="0"/>
          </a:p>
        </p:txBody>
      </p:sp>
      <p:sp>
        <p:nvSpPr>
          <p:cNvPr id="73" name="TextBox 72"/>
          <p:cNvSpPr txBox="1"/>
          <p:nvPr/>
        </p:nvSpPr>
        <p:spPr>
          <a:xfrm>
            <a:off x="8294914" y="4964668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3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Oval 73"/>
          <p:cNvSpPr/>
          <p:nvPr/>
        </p:nvSpPr>
        <p:spPr>
          <a:xfrm>
            <a:off x="4184898" y="2935123"/>
            <a:ext cx="324000" cy="324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/>
          <p:cNvSpPr txBox="1"/>
          <p:nvPr/>
        </p:nvSpPr>
        <p:spPr>
          <a:xfrm>
            <a:off x="5399314" y="536867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6</a:t>
            </a:r>
            <a:endParaRPr lang="en-US" b="1" dirty="0"/>
          </a:p>
        </p:txBody>
      </p:sp>
      <p:sp>
        <p:nvSpPr>
          <p:cNvPr id="76" name="TextBox 75"/>
          <p:cNvSpPr txBox="1"/>
          <p:nvPr/>
        </p:nvSpPr>
        <p:spPr>
          <a:xfrm>
            <a:off x="6847114" y="5364192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7</a:t>
            </a:r>
            <a:endParaRPr lang="en-US" b="1" dirty="0"/>
          </a:p>
        </p:txBody>
      </p:sp>
      <p:sp>
        <p:nvSpPr>
          <p:cNvPr id="77" name="TextBox 76"/>
          <p:cNvSpPr txBox="1"/>
          <p:nvPr/>
        </p:nvSpPr>
        <p:spPr>
          <a:xfrm>
            <a:off x="8294914" y="5362921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5399314" y="5886290"/>
            <a:ext cx="3886200" cy="500746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Space Saved = 84 – 60 = 24 bytes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61541C-08DC-D4C5-6E71-57D9549810C9}"/>
              </a:ext>
            </a:extLst>
          </p:cNvPr>
          <p:cNvCxnSpPr>
            <a:cxnSpLocks/>
          </p:cNvCxnSpPr>
          <p:nvPr/>
        </p:nvCxnSpPr>
        <p:spPr>
          <a:xfrm>
            <a:off x="3080759" y="4801421"/>
            <a:ext cx="4120141" cy="1275529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3BDD29-FEFC-B224-38A0-3634E3B8D664}"/>
              </a:ext>
            </a:extLst>
          </p:cNvPr>
          <p:cNvCxnSpPr>
            <a:cxnSpLocks/>
          </p:cNvCxnSpPr>
          <p:nvPr/>
        </p:nvCxnSpPr>
        <p:spPr>
          <a:xfrm>
            <a:off x="3080759" y="6150760"/>
            <a:ext cx="4653541" cy="1452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1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38" grpId="0" animBg="1"/>
      <p:bldP spid="39" grpId="0"/>
      <p:bldP spid="40" grpId="0"/>
      <p:bldP spid="41" grpId="0"/>
      <p:bldP spid="42" grpId="0" animBg="1"/>
      <p:bldP spid="43" grpId="0"/>
      <p:bldP spid="44" grpId="0"/>
      <p:bldP spid="45" grpId="0"/>
      <p:bldP spid="46" grpId="0" animBg="1"/>
      <p:bldP spid="47" grpId="0"/>
      <p:bldP spid="48" grpId="0"/>
      <p:bldP spid="49" grpId="0"/>
      <p:bldP spid="50" grpId="0" animBg="1"/>
      <p:bldP spid="51" grpId="0"/>
      <p:bldP spid="52" grpId="0"/>
      <p:bldP spid="53" grpId="0"/>
      <p:bldP spid="54" grpId="0" animBg="1"/>
      <p:bldP spid="55" grpId="0"/>
      <p:bldP spid="56" grpId="0"/>
      <p:bldP spid="57" grpId="0"/>
      <p:bldP spid="58" grpId="0" animBg="1"/>
      <p:bldP spid="59" grpId="0"/>
      <p:bldP spid="60" grpId="0"/>
      <p:bldP spid="61" grpId="0"/>
      <p:bldP spid="62" grpId="0" animBg="1"/>
      <p:bldP spid="63" grpId="0"/>
      <p:bldP spid="64" grpId="0"/>
      <p:bldP spid="65" grpId="0"/>
      <p:bldP spid="66" grpId="0" animBg="1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 animBg="1"/>
      <p:bldP spid="75" grpId="0"/>
      <p:bldP spid="76" grpId="0"/>
      <p:bldP spid="77" grpId="0"/>
      <p:bldP spid="7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Sparse Matrix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45177"/>
              </p:ext>
            </p:extLst>
          </p:nvPr>
        </p:nvGraphicFramePr>
        <p:xfrm>
          <a:off x="794654" y="1338948"/>
          <a:ext cx="990600" cy="441960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6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792490"/>
              </p:ext>
            </p:extLst>
          </p:nvPr>
        </p:nvGraphicFramePr>
        <p:xfrm>
          <a:off x="1937654" y="1338948"/>
          <a:ext cx="990600" cy="4383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0357790"/>
              </p:ext>
            </p:extLst>
          </p:nvPr>
        </p:nvGraphicFramePr>
        <p:xfrm>
          <a:off x="3080654" y="133894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44218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567674"/>
              </p:ext>
            </p:extLst>
          </p:nvPr>
        </p:nvGraphicFramePr>
        <p:xfrm>
          <a:off x="7043054" y="1295398"/>
          <a:ext cx="990600" cy="438358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Column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204898"/>
              </p:ext>
            </p:extLst>
          </p:nvPr>
        </p:nvGraphicFramePr>
        <p:xfrm>
          <a:off x="8133192" y="1295398"/>
          <a:ext cx="990600" cy="44196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9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8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10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12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rgbClr val="C00000"/>
                          </a:solidFill>
                        </a:rPr>
                        <a:t>5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138055" y="914400"/>
            <a:ext cx="3227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Linear Representation of Matrix</a:t>
            </a:r>
            <a:endParaRPr lang="en-US" b="1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2212424"/>
              </p:ext>
            </p:extLst>
          </p:nvPr>
        </p:nvGraphicFramePr>
        <p:xfrm>
          <a:off x="4909454" y="2249376"/>
          <a:ext cx="990600" cy="28124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/>
                          </a:solidFill>
                        </a:rPr>
                        <a:t>Row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7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8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1782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9</a:t>
                      </a:r>
                      <a:endParaRPr lang="en-US" b="1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6738254" y="17090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738254" y="212477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6738254" y="249410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738254" y="290982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6738254" y="331387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38254" y="3701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38254" y="414745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6738254" y="446391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8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6738254" y="487565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9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662054" y="529045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10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4604654" y="269289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4604654" y="3108610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604654" y="347794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3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604654" y="3893662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4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4604654" y="4297714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5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4604654" y="4685758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6</a:t>
            </a:r>
            <a:endParaRPr lang="en-US" dirty="0"/>
          </a:p>
        </p:txBody>
      </p:sp>
      <p:cxnSp>
        <p:nvCxnSpPr>
          <p:cNvPr id="32" name="Straight Arrow Connector 31"/>
          <p:cNvCxnSpPr>
            <a:endCxn id="14" idx="1"/>
          </p:cNvCxnSpPr>
          <p:nvPr/>
        </p:nvCxnSpPr>
        <p:spPr>
          <a:xfrm flipV="1">
            <a:off x="5823854" y="1893716"/>
            <a:ext cx="914400" cy="96971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7043054" y="2494102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17" idx="1"/>
          </p:cNvCxnSpPr>
          <p:nvPr/>
        </p:nvCxnSpPr>
        <p:spPr>
          <a:xfrm flipV="1">
            <a:off x="5823854" y="2678768"/>
            <a:ext cx="914400" cy="600386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043054" y="4099528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043054" y="4514595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21" idx="1"/>
          </p:cNvCxnSpPr>
          <p:nvPr/>
        </p:nvCxnSpPr>
        <p:spPr>
          <a:xfrm>
            <a:off x="5823854" y="3662608"/>
            <a:ext cx="914400" cy="669508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043054" y="4881456"/>
            <a:ext cx="2057400" cy="0"/>
          </a:xfrm>
          <a:prstGeom prst="line">
            <a:avLst/>
          </a:prstGeom>
          <a:ln w="28575">
            <a:solidFill>
              <a:srgbClr val="B8474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endCxn id="22" idx="1"/>
          </p:cNvCxnSpPr>
          <p:nvPr/>
        </p:nvCxnSpPr>
        <p:spPr>
          <a:xfrm>
            <a:off x="5823854" y="4071250"/>
            <a:ext cx="914400" cy="577334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7043054" y="5676163"/>
            <a:ext cx="2057400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endCxn id="23" idx="1"/>
          </p:cNvCxnSpPr>
          <p:nvPr/>
        </p:nvCxnSpPr>
        <p:spPr>
          <a:xfrm>
            <a:off x="5823854" y="4833250"/>
            <a:ext cx="914400" cy="227070"/>
          </a:xfrm>
          <a:prstGeom prst="straightConnector1">
            <a:avLst/>
          </a:prstGeom>
          <a:ln w="28575">
            <a:solidFill>
              <a:srgbClr val="B84742"/>
            </a:solidFill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794654" y="5943600"/>
            <a:ext cx="8382000" cy="381000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solidFill>
              <a:schemeClr val="bg2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Memory Space required to store  Liner Representation = 26 x 2 = 42 bytes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5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4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Frequently asked questions 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Examples on Address Calculation of 2-D Array using Row/Column major order.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23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shruti.maniar@darshan.ac.in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+91 97277 47317 (CE Department)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Engineering Department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IN" dirty="0"/>
              <a:t>Prof. Shruti </a:t>
            </a:r>
            <a:r>
              <a:rPr lang="en-IN" dirty="0" err="1"/>
              <a:t>Maniar</a:t>
            </a:r>
            <a:endParaRPr lang="en-IN" dirty="0"/>
          </a:p>
        </p:txBody>
      </p:sp>
      <p:sp>
        <p:nvSpPr>
          <p:cNvPr id="9" name="Text Placeholder 1026">
            <a:extLst>
              <a:ext uri="{FF2B5EF4-FFF2-40B4-BE49-F238E27FC236}">
                <a16:creationId xmlns:a16="http://schemas.microsoft.com/office/drawing/2014/main" id="{D1F0AA94-EAF3-4868-942A-0125EFC5C7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b="1" dirty="0"/>
              <a:t>Data Structure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(DS)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#2301CS301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418846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281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85A7EB-767D-D7F5-DE0C-DD81A4380884}"/>
              </a:ext>
            </a:extLst>
          </p:cNvPr>
          <p:cNvSpPr/>
          <p:nvPr/>
        </p:nvSpPr>
        <p:spPr>
          <a:xfrm>
            <a:off x="4775824" y="5948917"/>
            <a:ext cx="3625225" cy="600232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6E7447-CADA-0332-7114-F6863AF9FC96}"/>
              </a:ext>
            </a:extLst>
          </p:cNvPr>
          <p:cNvSpPr/>
          <p:nvPr/>
        </p:nvSpPr>
        <p:spPr>
          <a:xfrm>
            <a:off x="4770008" y="4721990"/>
            <a:ext cx="3631041" cy="490946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Simplest data structure that makes use of computed address to locate its elements is the one-dimensional array or </a:t>
            </a:r>
            <a:r>
              <a:rPr lang="en-IN" b="1" dirty="0">
                <a:solidFill>
                  <a:srgbClr val="C00000"/>
                </a:solidFill>
              </a:rPr>
              <a:t>vector</a:t>
            </a:r>
            <a:r>
              <a:rPr lang="en-IN" dirty="0"/>
              <a:t>.</a:t>
            </a:r>
          </a:p>
          <a:p>
            <a:r>
              <a:rPr lang="en-IN" dirty="0"/>
              <a:t>Number of </a:t>
            </a:r>
            <a:r>
              <a:rPr lang="en-IN" b="1" dirty="0">
                <a:solidFill>
                  <a:srgbClr val="C00000"/>
                </a:solidFill>
              </a:rPr>
              <a:t>memory locations </a:t>
            </a:r>
            <a:r>
              <a:rPr lang="en-IN" dirty="0"/>
              <a:t>is </a:t>
            </a:r>
            <a:r>
              <a:rPr lang="en-IN" b="1" dirty="0">
                <a:solidFill>
                  <a:srgbClr val="C00000"/>
                </a:solidFill>
              </a:rPr>
              <a:t>sequentially allocated </a:t>
            </a:r>
            <a:r>
              <a:rPr lang="en-IN" dirty="0"/>
              <a:t>to the vector.</a:t>
            </a:r>
          </a:p>
          <a:p>
            <a:r>
              <a:rPr lang="en-IN" dirty="0"/>
              <a:t>A vector </a:t>
            </a:r>
            <a:r>
              <a:rPr lang="en-IN" b="1" dirty="0">
                <a:solidFill>
                  <a:srgbClr val="C00000"/>
                </a:solidFill>
              </a:rPr>
              <a:t>size is fixed </a:t>
            </a:r>
            <a:r>
              <a:rPr lang="en-IN" dirty="0"/>
              <a:t>and therefore requires a fixed number of memory locations.</a:t>
            </a:r>
          </a:p>
          <a:p>
            <a:r>
              <a:rPr lang="en-IN" dirty="0"/>
              <a:t>Vector A is represented as below : </a:t>
            </a:r>
            <a:endParaRPr lang="en-US" dirty="0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4017533" y="3429430"/>
            <a:ext cx="7408026" cy="31197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Wingdings" panose="05000000000000000000" pitchFamily="2" charset="2"/>
              <a:buChar char="§"/>
              <a:defRPr lang="en-US" sz="24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04850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anose="020B0604020202020204" pitchFamily="34" charset="0"/>
              <a:buChar char="•"/>
              <a:defRPr lang="en-US" sz="23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968375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239837" indent="-34290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1454150" indent="-285750" algn="just" defTabSz="914400" rtl="0" eaLnBrk="1" latinLnBrk="0" hangingPunct="1">
              <a:lnSpc>
                <a:spcPct val="90000"/>
              </a:lnSpc>
              <a:spcBef>
                <a:spcPts val="600"/>
              </a:spcBef>
              <a:buClrTx/>
              <a:buFont typeface="Arial" pitchFamily="34" charset="0"/>
              <a:buChar char="»"/>
              <a:defRPr lang="en-US" sz="1600" kern="1200" dirty="0">
                <a:solidFill>
                  <a:schemeClr val="tx1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34000"/>
              </a:lnSpc>
            </a:pPr>
            <a:r>
              <a:rPr lang="en-IN" sz="1800" dirty="0">
                <a:solidFill>
                  <a:srgbClr val="C00000"/>
                </a:solidFill>
              </a:rPr>
              <a:t>L</a:t>
            </a:r>
            <a:r>
              <a:rPr lang="en-IN" sz="1800" baseline="-25000" dirty="0">
                <a:solidFill>
                  <a:srgbClr val="C00000"/>
                </a:solidFill>
              </a:rPr>
              <a:t>0</a:t>
            </a:r>
            <a:r>
              <a:rPr lang="en-IN" sz="1800" dirty="0"/>
              <a:t> is the address of the first word allocated to the first element of vector A (base address) and  C is byte size of each element </a:t>
            </a:r>
          </a:p>
          <a:p>
            <a:pPr lvl="1">
              <a:lnSpc>
                <a:spcPct val="134000"/>
              </a:lnSpc>
            </a:pPr>
            <a:r>
              <a:rPr lang="en-IN" sz="1800" dirty="0"/>
              <a:t>The address of element A</a:t>
            </a:r>
            <a:r>
              <a:rPr lang="en-IN" sz="1800" baseline="-25000" dirty="0"/>
              <a:t>i</a:t>
            </a:r>
            <a:r>
              <a:rPr lang="en-IN" sz="1800" dirty="0"/>
              <a:t> is : 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sz="1800" b="1" dirty="0">
                <a:solidFill>
                  <a:srgbClr val="E4052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Loc(A</a:t>
            </a:r>
            <a:r>
              <a:rPr lang="en-IN" sz="2000" b="1" baseline="-25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) = L</a:t>
            </a:r>
            <a:r>
              <a:rPr lang="en-IN" sz="2000" b="1" baseline="-25000" dirty="0">
                <a:latin typeface="Consolas" pitchFamily="49" charset="0"/>
                <a:cs typeface="Consolas" pitchFamily="49" charset="0"/>
              </a:rPr>
              <a:t>0 </a:t>
            </a:r>
            <a:r>
              <a:rPr lang="en-IN" sz="2000" b="1" dirty="0">
                <a:latin typeface="Consolas" pitchFamily="49" charset="0"/>
                <a:cs typeface="Consolas" pitchFamily="49" charset="0"/>
              </a:rPr>
              <a:t>+ C*(i-1)</a:t>
            </a:r>
            <a:endParaRPr lang="en-IN" sz="2000" b="1" dirty="0"/>
          </a:p>
          <a:p>
            <a:pPr lvl="1">
              <a:lnSpc>
                <a:spcPct val="134000"/>
              </a:lnSpc>
            </a:pPr>
            <a:r>
              <a:rPr lang="en-IN" sz="1800" dirty="0"/>
              <a:t>Considering the more general case of a vector A with lower bound given by LB , the address of element A</a:t>
            </a:r>
            <a:r>
              <a:rPr lang="en-IN" sz="1800" b="1" baseline="-25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N" sz="1800" dirty="0"/>
              <a:t> is </a:t>
            </a:r>
            <a:r>
              <a:rPr lang="en-IN" sz="1800" dirty="0">
                <a:latin typeface="Consolas" panose="020B0609020204030204" pitchFamily="49" charset="0"/>
              </a:rPr>
              <a:t>:</a:t>
            </a:r>
          </a:p>
          <a:p>
            <a:pPr marL="361950" lvl="1" indent="0">
              <a:lnSpc>
                <a:spcPct val="134000"/>
              </a:lnSpc>
              <a:buNone/>
            </a:pPr>
            <a:r>
              <a:rPr lang="en-IN" sz="1800" b="1" dirty="0">
                <a:solidFill>
                  <a:srgbClr val="E40524"/>
                </a:solidFill>
                <a:latin typeface="Consolas" panose="020B0609020204030204" pitchFamily="49" charset="0"/>
              </a:rPr>
              <a:t>	</a:t>
            </a:r>
            <a:r>
              <a:rPr lang="en-IN" sz="2000" b="1" dirty="0">
                <a:latin typeface="Consolas" panose="020B0609020204030204" pitchFamily="49" charset="0"/>
              </a:rPr>
              <a:t>Loc(A</a:t>
            </a:r>
            <a:r>
              <a:rPr lang="en-IN" sz="2000" b="1" baseline="-25000" dirty="0">
                <a:latin typeface="Consolas" pitchFamily="49" charset="0"/>
                <a:cs typeface="Consolas" pitchFamily="49" charset="0"/>
              </a:rPr>
              <a:t>i</a:t>
            </a:r>
            <a:r>
              <a:rPr lang="en-IN" sz="2000" b="1" dirty="0">
                <a:latin typeface="Consolas" panose="020B0609020204030204" pitchFamily="49" charset="0"/>
              </a:rPr>
              <a:t>) = L</a:t>
            </a:r>
            <a:r>
              <a:rPr lang="en-IN" sz="2000" b="1" baseline="-25000" dirty="0">
                <a:latin typeface="Consolas" panose="020B0609020204030204" pitchFamily="49" charset="0"/>
              </a:rPr>
              <a:t>0</a:t>
            </a:r>
            <a:r>
              <a:rPr lang="en-IN" sz="2000" b="1" dirty="0">
                <a:latin typeface="Consolas" panose="020B0609020204030204" pitchFamily="49" charset="0"/>
              </a:rPr>
              <a:t> + C*(</a:t>
            </a:r>
            <a:r>
              <a:rPr lang="en-IN" sz="2000" b="1" dirty="0" err="1">
                <a:latin typeface="Consolas" panose="020B0609020204030204" pitchFamily="49" charset="0"/>
              </a:rPr>
              <a:t>i</a:t>
            </a:r>
            <a:r>
              <a:rPr lang="en-IN" sz="2000" b="1" dirty="0">
                <a:latin typeface="Consolas" panose="020B0609020204030204" pitchFamily="49" charset="0"/>
              </a:rPr>
              <a:t>-LB)</a:t>
            </a:r>
            <a:endParaRPr lang="en-IN" sz="1800" b="1" dirty="0">
              <a:latin typeface="Consolas" panose="020B0609020204030204" pitchFamily="49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85800" y="36508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685800" y="4565236"/>
            <a:ext cx="1600200" cy="1295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</a:rPr>
              <a:t>A[i]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685800" y="5860636"/>
            <a:ext cx="1600200" cy="4572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114675" y="3460336"/>
            <a:ext cx="3810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endParaRPr lang="en-US" b="1" baseline="-25000" dirty="0">
              <a:solidFill>
                <a:srgbClr val="E40524"/>
              </a:solidFill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124200" y="4374736"/>
            <a:ext cx="1123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E40524"/>
                </a:solidFill>
                <a:latin typeface="+mj-lt"/>
              </a:rPr>
              <a:t>L</a:t>
            </a:r>
            <a:r>
              <a:rPr lang="en-IN" b="1" baseline="-25000" dirty="0">
                <a:solidFill>
                  <a:srgbClr val="E40524"/>
                </a:solidFill>
                <a:latin typeface="+mj-lt"/>
              </a:rPr>
              <a:t>0</a:t>
            </a:r>
            <a:r>
              <a:rPr lang="en-IN" b="1" dirty="0">
                <a:solidFill>
                  <a:srgbClr val="E40524"/>
                </a:solidFill>
                <a:latin typeface="+mj-lt"/>
              </a:rPr>
              <a:t>+C(i-1)</a:t>
            </a:r>
            <a:endParaRPr lang="en-US" b="1" dirty="0">
              <a:solidFill>
                <a:srgbClr val="E40524"/>
              </a:solidFill>
              <a:latin typeface="+mj-lt"/>
            </a:endParaRPr>
          </a:p>
        </p:txBody>
      </p:sp>
      <p:cxnSp>
        <p:nvCxnSpPr>
          <p:cNvPr id="35" name="Straight Arrow Connector 34"/>
          <p:cNvCxnSpPr>
            <a:stCxn id="33" idx="1"/>
          </p:cNvCxnSpPr>
          <p:nvPr/>
        </p:nvCxnSpPr>
        <p:spPr>
          <a:xfrm flipH="1">
            <a:off x="2286000" y="3650836"/>
            <a:ext cx="828675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36" name="Straight Arrow Connector 35"/>
          <p:cNvCxnSpPr/>
          <p:nvPr/>
        </p:nvCxnSpPr>
        <p:spPr>
          <a:xfrm flipH="1">
            <a:off x="2286000" y="4559402"/>
            <a:ext cx="800100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Rectangle 36"/>
          <p:cNvSpPr/>
          <p:nvPr/>
        </p:nvSpPr>
        <p:spPr>
          <a:xfrm>
            <a:off x="685800" y="3655190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85800" y="4108036"/>
            <a:ext cx="1600200" cy="457200"/>
          </a:xfrm>
          <a:prstGeom prst="rect">
            <a:avLst/>
          </a:prstGeom>
          <a:solidFill>
            <a:srgbClr val="C0504D"/>
          </a:solidFill>
          <a:ln w="25400" cap="flat" cmpd="sng" algn="ctr">
            <a:solidFill>
              <a:srgbClr val="C0504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4600" y="3883790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prstClr val="black"/>
                </a:solidFill>
                <a:latin typeface="+mj-lt"/>
              </a:rPr>
              <a:t>i-1</a:t>
            </a:r>
            <a:endParaRPr lang="en-US" b="1" dirty="0">
              <a:solidFill>
                <a:prstClr val="black"/>
              </a:solidFill>
              <a:latin typeface="+mj-lt"/>
            </a:endParaRP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514600" y="3650836"/>
            <a:ext cx="0" cy="91440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arrow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425046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3" grpId="0" build="p"/>
      <p:bldP spid="16" grpId="0" build="allAtOnce"/>
      <p:bldP spid="29" grpId="0" animBg="1"/>
      <p:bldP spid="30" grpId="0" animBg="1"/>
      <p:bldP spid="31" grpId="0" animBg="1"/>
      <p:bldP spid="32" grpId="0" animBg="1"/>
      <p:bldP spid="33" grpId="0"/>
      <p:bldP spid="34" grpId="0"/>
      <p:bldP spid="37" grpId="0" animBg="1"/>
      <p:bldP spid="38" grpId="0" animBg="1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25506" y="4204448"/>
            <a:ext cx="6006353" cy="2178424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: Address calculation of 1-D Array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 an array int A[] = {99, 67, 78, 56, 88, 90, 34, 85}, calculate the address of A[4], if the base address is 1000.</a:t>
            </a:r>
          </a:p>
          <a:p>
            <a:pPr lvl="1"/>
            <a:r>
              <a:rPr lang="en-US" dirty="0"/>
              <a:t>i = 4</a:t>
            </a:r>
          </a:p>
          <a:p>
            <a:pPr lvl="1"/>
            <a:r>
              <a:rPr lang="en-US" dirty="0"/>
              <a:t>L</a:t>
            </a:r>
            <a:r>
              <a:rPr lang="en-US" baseline="-25000" dirty="0"/>
              <a:t>0</a:t>
            </a:r>
            <a:r>
              <a:rPr lang="en-US" dirty="0"/>
              <a:t>= 1000</a:t>
            </a:r>
          </a:p>
          <a:p>
            <a:pPr lvl="1"/>
            <a:r>
              <a:rPr lang="en-US" dirty="0"/>
              <a:t>Storing an integer value requires 2 bytes. So C=2.</a:t>
            </a:r>
          </a:p>
          <a:p>
            <a:pPr lvl="1"/>
            <a:r>
              <a:rPr lang="en-US" dirty="0"/>
              <a:t>Lower bound = 0</a:t>
            </a:r>
          </a:p>
          <a:p>
            <a:pPr marL="0" indent="287338">
              <a:buNone/>
            </a:pPr>
            <a:endParaRPr lang="it-IT" b="1" dirty="0"/>
          </a:p>
          <a:p>
            <a:pPr marL="0" indent="287338">
              <a:buNone/>
            </a:pPr>
            <a:r>
              <a:rPr lang="it-IT" b="1" dirty="0"/>
              <a:t>Loc(A</a:t>
            </a:r>
            <a:r>
              <a:rPr lang="it-IT" b="1" baseline="-25000" dirty="0"/>
              <a:t>i</a:t>
            </a:r>
            <a:r>
              <a:rPr lang="it-IT" b="1" dirty="0"/>
              <a:t>) = L</a:t>
            </a:r>
            <a:r>
              <a:rPr lang="it-IT" b="1" baseline="-25000" dirty="0"/>
              <a:t>0</a:t>
            </a:r>
            <a:r>
              <a:rPr lang="it-IT" b="1" dirty="0"/>
              <a:t> + C * (i-LB) </a:t>
            </a:r>
          </a:p>
          <a:p>
            <a:pPr marL="0" indent="287338">
              <a:buNone/>
            </a:pPr>
            <a:r>
              <a:rPr lang="en-US" b="1" dirty="0"/>
              <a:t>Loc(A</a:t>
            </a:r>
            <a:r>
              <a:rPr lang="en-US" b="1" baseline="-25000" dirty="0"/>
              <a:t>4</a:t>
            </a:r>
            <a:r>
              <a:rPr lang="en-US" b="1" dirty="0"/>
              <a:t>)= 1000 + 2 (4-0)</a:t>
            </a:r>
          </a:p>
          <a:p>
            <a:pPr marL="0" indent="287338">
              <a:buNone/>
            </a:pPr>
            <a:r>
              <a:rPr lang="en-US" b="1" dirty="0"/>
              <a:t>             = 1000 + 8</a:t>
            </a:r>
          </a:p>
          <a:p>
            <a:pPr marL="0" indent="287338">
              <a:buNone/>
            </a:pPr>
            <a:r>
              <a:rPr lang="en-US" b="1" dirty="0"/>
              <a:t>             = 1008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825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6ED680-ECDA-2C59-AF2D-3A5BD1081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5B7375-27ED-AEFF-9C20-9AC5FE685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Column Major 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</a:rPr>
              <a:t>Row Major Order</a:t>
            </a:r>
          </a:p>
        </p:txBody>
      </p:sp>
    </p:spTree>
    <p:extLst>
      <p:ext uri="{BB962C8B-B14F-4D97-AF65-F5344CB8AC3E}">
        <p14:creationId xmlns:p14="http://schemas.microsoft.com/office/powerpoint/2010/main" val="272529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Although the rectangular picture of two-dimensional array is shown, </a:t>
            </a:r>
            <a:r>
              <a:rPr lang="en-US" b="1" dirty="0">
                <a:solidFill>
                  <a:srgbClr val="C00000"/>
                </a:solidFill>
              </a:rPr>
              <a:t>but in memory these elements will actually be stored in sequential manner</a:t>
            </a:r>
            <a:r>
              <a:rPr lang="en-US" dirty="0"/>
              <a:t>.</a:t>
            </a:r>
          </a:p>
          <a:p>
            <a:r>
              <a:rPr lang="en-US" dirty="0"/>
              <a:t>There are two ways to store them in memory:</a:t>
            </a:r>
          </a:p>
          <a:p>
            <a:pPr marL="457200" indent="-457200">
              <a:buClrTx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Row major order : </a:t>
            </a:r>
          </a:p>
          <a:p>
            <a:pPr marL="1001712" lvl="1" indent="-457200"/>
            <a:r>
              <a:rPr lang="en-US" dirty="0"/>
              <a:t>Two dimensional array in which elements are stored row by row is called as row major matrix.</a:t>
            </a:r>
          </a:p>
          <a:p>
            <a:pPr marL="1001712" lvl="1" indent="-457200"/>
            <a:r>
              <a:rPr lang="en-US" dirty="0"/>
              <a:t>For example, 2-D array elements of 2 X 4 dimension will be stored in sequential manner as follows: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2D5120D-322A-C43A-F41E-BF7FFC3A3ECF}"/>
              </a:ext>
            </a:extLst>
          </p:cNvPr>
          <p:cNvGrpSpPr/>
          <p:nvPr/>
        </p:nvGrpSpPr>
        <p:grpSpPr>
          <a:xfrm>
            <a:off x="195704" y="3876555"/>
            <a:ext cx="4221482" cy="1309373"/>
            <a:chOff x="4541518" y="4439424"/>
            <a:chExt cx="4221482" cy="130937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33937D4-60AF-8B78-27C2-7AB18A4A6947}"/>
                </a:ext>
              </a:extLst>
            </p:cNvPr>
            <p:cNvGrpSpPr/>
            <p:nvPr/>
          </p:nvGrpSpPr>
          <p:grpSpPr>
            <a:xfrm>
              <a:off x="4541518" y="4439424"/>
              <a:ext cx="4069082" cy="1303556"/>
              <a:chOff x="350518" y="4640044"/>
              <a:chExt cx="4069082" cy="1303556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F2045D-761F-7761-DB91-A38A56BE78F6}"/>
                  </a:ext>
                </a:extLst>
              </p:cNvPr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1EDD5D-1B2C-988E-A691-EAFADBAF0125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07291C-CDB7-202D-EE0D-1D7770B651F3}"/>
                  </a:ext>
                </a:extLst>
              </p:cNvPr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2AD3958-E36D-5982-BFA5-BEAF4A5840B4}"/>
                  </a:ext>
                </a:extLst>
              </p:cNvPr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CCE3C6-74DA-E1DA-97B5-042B0570EE9C}"/>
                  </a:ext>
                </a:extLst>
              </p:cNvPr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91A79FE-468E-46E0-60B8-A8CD6D8881A4}"/>
                  </a:ext>
                </a:extLst>
              </p:cNvPr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F66C2B3-70B1-4248-45B7-BE4A8B8497F6}"/>
                  </a:ext>
                </a:extLst>
              </p:cNvPr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FA699F7-0C60-9083-E685-0F5EC185DC02}"/>
                  </a:ext>
                </a:extLst>
              </p:cNvPr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9A0ACA4-C2FB-8984-52F6-8A91D35A85D2}"/>
                  </a:ext>
                </a:extLst>
              </p:cNvPr>
              <p:cNvSpPr txBox="1"/>
              <p:nvPr/>
            </p:nvSpPr>
            <p:spPr>
              <a:xfrm>
                <a:off x="350519" y="5029200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475A096-6BF4-CC33-D3FE-1065CFF1E6E5}"/>
                  </a:ext>
                </a:extLst>
              </p:cNvPr>
              <p:cNvSpPr txBox="1"/>
              <p:nvPr/>
            </p:nvSpPr>
            <p:spPr>
              <a:xfrm>
                <a:off x="350518" y="5574268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B46BBEC-8A7A-F3BE-39DE-8E5EDD828C19}"/>
                  </a:ext>
                </a:extLst>
              </p:cNvPr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319C7DE-65D0-6F1A-808B-29C5CCC86769}"/>
                  </a:ext>
                </a:extLst>
              </p:cNvPr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C42FD0-809C-715C-191C-CFEAC7DBC4BB}"/>
                  </a:ext>
                </a:extLst>
              </p:cNvPr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35B7E62-32D4-289D-A94F-4441008A5B69}"/>
                  </a:ext>
                </a:extLst>
              </p:cNvPr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16" name="Left Bracket 15">
              <a:extLst>
                <a:ext uri="{FF2B5EF4-FFF2-40B4-BE49-F238E27FC236}">
                  <a16:creationId xmlns:a16="http://schemas.microsoft.com/office/drawing/2014/main" id="{372EB95F-7DBF-43DB-7FF9-87331D545DF8}"/>
                </a:ext>
              </a:extLst>
            </p:cNvPr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7" name="Right Bracket 16">
              <a:extLst>
                <a:ext uri="{FF2B5EF4-FFF2-40B4-BE49-F238E27FC236}">
                  <a16:creationId xmlns:a16="http://schemas.microsoft.com/office/drawing/2014/main" id="{D1E100A6-F0D9-84DB-78D3-F20013F9B18B}"/>
                </a:ext>
              </a:extLst>
            </p:cNvPr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764441ED-180D-9F4B-A026-D7DCD2251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8726688"/>
              </p:ext>
            </p:extLst>
          </p:nvPr>
        </p:nvGraphicFramePr>
        <p:xfrm>
          <a:off x="5558706" y="4426799"/>
          <a:ext cx="5568904" cy="38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113">
                  <a:extLst>
                    <a:ext uri="{9D8B030D-6E8A-4147-A177-3AD203B41FA5}">
                      <a16:colId xmlns:a16="http://schemas.microsoft.com/office/drawing/2014/main" val="3008958240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978175939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60089141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18480035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89928716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82607100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172550363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567349529"/>
                    </a:ext>
                  </a:extLst>
                </a:gridCol>
              </a:tblGrid>
              <a:tr h="383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441559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328F94E8-EFB3-99CE-E5BF-EF010A7ED381}"/>
              </a:ext>
            </a:extLst>
          </p:cNvPr>
          <p:cNvSpPr txBox="1"/>
          <p:nvPr/>
        </p:nvSpPr>
        <p:spPr>
          <a:xfrm>
            <a:off x="5628767" y="442679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[1,1]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9F9F3E7-A787-A3BE-565A-8D3C49B4CA0B}"/>
              </a:ext>
            </a:extLst>
          </p:cNvPr>
          <p:cNvSpPr txBox="1"/>
          <p:nvPr/>
        </p:nvSpPr>
        <p:spPr>
          <a:xfrm>
            <a:off x="6314567" y="44341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2C92AD-CF47-C69C-811F-1D049B0CCE90}"/>
              </a:ext>
            </a:extLst>
          </p:cNvPr>
          <p:cNvSpPr txBox="1"/>
          <p:nvPr/>
        </p:nvSpPr>
        <p:spPr>
          <a:xfrm>
            <a:off x="6972107" y="444510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[1,3]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F8B33A-6C7C-DB90-F596-904D7663DFDF}"/>
              </a:ext>
            </a:extLst>
          </p:cNvPr>
          <p:cNvSpPr txBox="1"/>
          <p:nvPr/>
        </p:nvSpPr>
        <p:spPr>
          <a:xfrm>
            <a:off x="7684056" y="443623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[1,4]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BC7A59-8ED5-0262-7AF6-B94ED082CBAB}"/>
              </a:ext>
            </a:extLst>
          </p:cNvPr>
          <p:cNvSpPr txBox="1"/>
          <p:nvPr/>
        </p:nvSpPr>
        <p:spPr>
          <a:xfrm>
            <a:off x="8368740" y="445037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[2,1]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A1F2569-DF6A-AF2F-8884-52A036B04A9B}"/>
              </a:ext>
            </a:extLst>
          </p:cNvPr>
          <p:cNvSpPr txBox="1"/>
          <p:nvPr/>
        </p:nvSpPr>
        <p:spPr>
          <a:xfrm>
            <a:off x="9082236" y="444144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[2,2]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16969DD-E6A1-E38A-7C2D-D3010AA6FD2F}"/>
              </a:ext>
            </a:extLst>
          </p:cNvPr>
          <p:cNvSpPr txBox="1"/>
          <p:nvPr/>
        </p:nvSpPr>
        <p:spPr>
          <a:xfrm>
            <a:off x="9770901" y="44403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[2,3]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E0CEE4D-0AE9-9B4D-28F1-A424507663CF}"/>
              </a:ext>
            </a:extLst>
          </p:cNvPr>
          <p:cNvSpPr txBox="1"/>
          <p:nvPr/>
        </p:nvSpPr>
        <p:spPr>
          <a:xfrm>
            <a:off x="10480416" y="445037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[2,4]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A5549D2-1025-F604-31CF-2CF8EB08EF1A}"/>
              </a:ext>
            </a:extLst>
          </p:cNvPr>
          <p:cNvCxnSpPr>
            <a:cxnSpLocks/>
          </p:cNvCxnSpPr>
          <p:nvPr/>
        </p:nvCxnSpPr>
        <p:spPr>
          <a:xfrm>
            <a:off x="1054861" y="4627066"/>
            <a:ext cx="3126614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DA121A6-D75C-86C8-9377-2BAE527AE88F}"/>
              </a:ext>
            </a:extLst>
          </p:cNvPr>
          <p:cNvCxnSpPr>
            <a:cxnSpLocks/>
          </p:cNvCxnSpPr>
          <p:nvPr/>
        </p:nvCxnSpPr>
        <p:spPr>
          <a:xfrm>
            <a:off x="1054861" y="5169991"/>
            <a:ext cx="3126614" cy="0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246980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Dimensional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Tx/>
              <a:buFont typeface="+mj-lt"/>
              <a:buAutoNum type="arabicPeriod" startAt="2"/>
            </a:pPr>
            <a:r>
              <a:rPr lang="en-US" b="1" dirty="0">
                <a:solidFill>
                  <a:srgbClr val="C00000"/>
                </a:solidFill>
              </a:rPr>
              <a:t>Column major order : </a:t>
            </a:r>
          </a:p>
          <a:p>
            <a:pPr marL="1001712" lvl="1" indent="-457200"/>
            <a:r>
              <a:rPr lang="en-IN" dirty="0"/>
              <a:t>Two dimensional array in which elements are stored column by column is called as column major matrix</a:t>
            </a:r>
            <a:r>
              <a:rPr lang="en-US" dirty="0"/>
              <a:t>.</a:t>
            </a:r>
          </a:p>
          <a:p>
            <a:pPr marL="1001712" lvl="1" indent="-457200"/>
            <a:r>
              <a:rPr lang="en-US" dirty="0"/>
              <a:t>For example, 2-D array elements of 2 X 4 dimension will be stored in sequential manner as follows: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12F1D5E-8108-5A79-D797-B3DC00F02777}"/>
              </a:ext>
            </a:extLst>
          </p:cNvPr>
          <p:cNvGrpSpPr/>
          <p:nvPr/>
        </p:nvGrpSpPr>
        <p:grpSpPr>
          <a:xfrm>
            <a:off x="435402" y="3601346"/>
            <a:ext cx="4221482" cy="1309373"/>
            <a:chOff x="4541518" y="4439424"/>
            <a:chExt cx="4221482" cy="130937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E07F7F5-0D91-1F65-F4FF-DE04DB8494D7}"/>
                </a:ext>
              </a:extLst>
            </p:cNvPr>
            <p:cNvGrpSpPr/>
            <p:nvPr/>
          </p:nvGrpSpPr>
          <p:grpSpPr>
            <a:xfrm>
              <a:off x="4541518" y="4439424"/>
              <a:ext cx="4069082" cy="1303556"/>
              <a:chOff x="350518" y="4640044"/>
              <a:chExt cx="4069082" cy="1303556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26942E7-8F6B-8022-57AC-D08E836F48E8}"/>
                  </a:ext>
                </a:extLst>
              </p:cNvPr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AD9A872-D5EA-7450-3C3A-E57CCB4C23CE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03EBCF7-99D8-606A-4A53-47B419FBC098}"/>
                  </a:ext>
                </a:extLst>
              </p:cNvPr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EA96CF-13AF-31ED-D8D1-B1DCE6C903F3}"/>
                  </a:ext>
                </a:extLst>
              </p:cNvPr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4729C8-09DA-EE00-99FC-249C9ECA6D0F}"/>
                  </a:ext>
                </a:extLst>
              </p:cNvPr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E1604A1-000A-54E9-EE2B-887BC2F6316F}"/>
                  </a:ext>
                </a:extLst>
              </p:cNvPr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DDA30A3-EB00-3283-8696-695CACAA45F3}"/>
                  </a:ext>
                </a:extLst>
              </p:cNvPr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83961F7-5984-F096-66DC-9BA413854A45}"/>
                  </a:ext>
                </a:extLst>
              </p:cNvPr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6F30317-4F55-1F9B-2535-A39E45445C97}"/>
                  </a:ext>
                </a:extLst>
              </p:cNvPr>
              <p:cNvSpPr txBox="1"/>
              <p:nvPr/>
            </p:nvSpPr>
            <p:spPr>
              <a:xfrm>
                <a:off x="350519" y="5029200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7ACAB1-04C3-CCB7-ADA0-5F19D940BCBB}"/>
                  </a:ext>
                </a:extLst>
              </p:cNvPr>
              <p:cNvSpPr txBox="1"/>
              <p:nvPr/>
            </p:nvSpPr>
            <p:spPr>
              <a:xfrm>
                <a:off x="350518" y="5574268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590C6F0-3A6F-2F53-124C-521DD2551A35}"/>
                  </a:ext>
                </a:extLst>
              </p:cNvPr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9BC8DFC-E4CF-CD0D-9155-F8773CDDA4AB}"/>
                  </a:ext>
                </a:extLst>
              </p:cNvPr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3A1AE3B-A4A9-70FF-F7F9-1208DC2A4094}"/>
                  </a:ext>
                </a:extLst>
              </p:cNvPr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CEC54C6-AD61-B2DC-0878-959D35A48A87}"/>
                  </a:ext>
                </a:extLst>
              </p:cNvPr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10" name="Left Bracket 9">
              <a:extLst>
                <a:ext uri="{FF2B5EF4-FFF2-40B4-BE49-F238E27FC236}">
                  <a16:creationId xmlns:a16="http://schemas.microsoft.com/office/drawing/2014/main" id="{5B42B9F3-CCF8-6507-12FB-E1C8E84CAC9A}"/>
                </a:ext>
              </a:extLst>
            </p:cNvPr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11" name="Right Bracket 10">
              <a:extLst>
                <a:ext uri="{FF2B5EF4-FFF2-40B4-BE49-F238E27FC236}">
                  <a16:creationId xmlns:a16="http://schemas.microsoft.com/office/drawing/2014/main" id="{1AA69149-9D29-92E8-3F4D-CBB5B8C2AF67}"/>
                </a:ext>
              </a:extLst>
            </p:cNvPr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4625AD57-28A0-4E94-3DA1-D4BA4979C1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68393"/>
              </p:ext>
            </p:extLst>
          </p:nvPr>
        </p:nvGraphicFramePr>
        <p:xfrm>
          <a:off x="5571284" y="4175168"/>
          <a:ext cx="5568904" cy="383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6113">
                  <a:extLst>
                    <a:ext uri="{9D8B030D-6E8A-4147-A177-3AD203B41FA5}">
                      <a16:colId xmlns:a16="http://schemas.microsoft.com/office/drawing/2014/main" val="3008958240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978175939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60089141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18480035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89928716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826071002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2172550363"/>
                    </a:ext>
                  </a:extLst>
                </a:gridCol>
                <a:gridCol w="696113">
                  <a:extLst>
                    <a:ext uri="{9D8B030D-6E8A-4147-A177-3AD203B41FA5}">
                      <a16:colId xmlns:a16="http://schemas.microsoft.com/office/drawing/2014/main" val="3567349529"/>
                    </a:ext>
                  </a:extLst>
                </a:gridCol>
              </a:tblGrid>
              <a:tr h="3839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6441559"/>
                  </a:ext>
                </a:extLst>
              </a:tr>
            </a:tbl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F8CCD89-D797-8254-FF29-20F8B719248C}"/>
              </a:ext>
            </a:extLst>
          </p:cNvPr>
          <p:cNvCxnSpPr>
            <a:cxnSpLocks/>
          </p:cNvCxnSpPr>
          <p:nvPr/>
        </p:nvCxnSpPr>
        <p:spPr>
          <a:xfrm>
            <a:off x="1917577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F6C844-C2F9-F011-F967-3906AEE9185E}"/>
              </a:ext>
            </a:extLst>
          </p:cNvPr>
          <p:cNvSpPr txBox="1"/>
          <p:nvPr/>
        </p:nvSpPr>
        <p:spPr>
          <a:xfrm>
            <a:off x="5646907" y="416623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[1,1]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EA01C39-7CAD-8DDE-80F4-001C643CA037}"/>
              </a:ext>
            </a:extLst>
          </p:cNvPr>
          <p:cNvSpPr txBox="1"/>
          <p:nvPr/>
        </p:nvSpPr>
        <p:spPr>
          <a:xfrm>
            <a:off x="6270551" y="41751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[2,1]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7F2954E-3314-71CB-AFC3-0BA8F0A4C985}"/>
              </a:ext>
            </a:extLst>
          </p:cNvPr>
          <p:cNvCxnSpPr>
            <a:cxnSpLocks/>
          </p:cNvCxnSpPr>
          <p:nvPr/>
        </p:nvCxnSpPr>
        <p:spPr>
          <a:xfrm>
            <a:off x="2818559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5F7B51-F4BD-AABF-2A76-F1BDA880FE84}"/>
              </a:ext>
            </a:extLst>
          </p:cNvPr>
          <p:cNvSpPr txBox="1"/>
          <p:nvPr/>
        </p:nvSpPr>
        <p:spPr>
          <a:xfrm>
            <a:off x="6969818" y="4168901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[1,2]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208876E-C712-8E11-3B0D-B6FC6DE61EB9}"/>
              </a:ext>
            </a:extLst>
          </p:cNvPr>
          <p:cNvSpPr txBox="1"/>
          <p:nvPr/>
        </p:nvSpPr>
        <p:spPr>
          <a:xfrm>
            <a:off x="7707747" y="41824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[2,2]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1AC2A05-550B-D286-FE6F-509F8D067367}"/>
              </a:ext>
            </a:extLst>
          </p:cNvPr>
          <p:cNvCxnSpPr>
            <a:cxnSpLocks/>
          </p:cNvCxnSpPr>
          <p:nvPr/>
        </p:nvCxnSpPr>
        <p:spPr>
          <a:xfrm>
            <a:off x="3666284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881FBD2-B226-B6C9-FDCA-22F5336E6D2F}"/>
              </a:ext>
            </a:extLst>
          </p:cNvPr>
          <p:cNvSpPr txBox="1"/>
          <p:nvPr/>
        </p:nvSpPr>
        <p:spPr>
          <a:xfrm>
            <a:off x="8384379" y="4177779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[1,3]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E52097-43B9-6CC7-71B3-6B8EC961B831}"/>
              </a:ext>
            </a:extLst>
          </p:cNvPr>
          <p:cNvSpPr txBox="1"/>
          <p:nvPr/>
        </p:nvSpPr>
        <p:spPr>
          <a:xfrm>
            <a:off x="9055003" y="4182492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[2,3]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FD0919-7A0B-DA32-7FCA-EA67FA9C38B7}"/>
              </a:ext>
            </a:extLst>
          </p:cNvPr>
          <p:cNvCxnSpPr>
            <a:cxnSpLocks/>
          </p:cNvCxnSpPr>
          <p:nvPr/>
        </p:nvCxnSpPr>
        <p:spPr>
          <a:xfrm>
            <a:off x="4447325" y="4121937"/>
            <a:ext cx="0" cy="654249"/>
          </a:xfrm>
          <a:prstGeom prst="straightConnector1">
            <a:avLst/>
          </a:prstGeom>
          <a:noFill/>
          <a:ln w="25400" cap="flat" cmpd="sng" algn="ctr">
            <a:solidFill>
              <a:srgbClr val="C0504D"/>
            </a:solidFill>
            <a:prstDash val="solid"/>
            <a:tailEnd type="arrow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F0EB093-5CBA-6C39-3C7D-6EDAFC0B430A}"/>
              </a:ext>
            </a:extLst>
          </p:cNvPr>
          <p:cNvSpPr txBox="1"/>
          <p:nvPr/>
        </p:nvSpPr>
        <p:spPr>
          <a:xfrm>
            <a:off x="9756499" y="417786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[1,4]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0A0ADB-E9CD-AAB0-B008-574F478CCEC0}"/>
              </a:ext>
            </a:extLst>
          </p:cNvPr>
          <p:cNvSpPr txBox="1"/>
          <p:nvPr/>
        </p:nvSpPr>
        <p:spPr>
          <a:xfrm>
            <a:off x="10480453" y="41751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+mj-lt"/>
              </a:rPr>
              <a:t>[2,4]</a:t>
            </a:r>
          </a:p>
        </p:txBody>
      </p:sp>
    </p:spTree>
    <p:extLst>
      <p:ext uri="{BB962C8B-B14F-4D97-AF65-F5344CB8AC3E}">
        <p14:creationId xmlns:p14="http://schemas.microsoft.com/office/powerpoint/2010/main" val="72177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4" grpId="0"/>
      <p:bldP spid="35" grpId="0"/>
      <p:bldP spid="37" grpId="0"/>
      <p:bldP spid="38" grpId="0"/>
      <p:bldP spid="40" grpId="0"/>
      <p:bldP spid="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A6F97C01-855D-531D-F510-B6F5423ADAF7}"/>
              </a:ext>
            </a:extLst>
          </p:cNvPr>
          <p:cNvSpPr txBox="1"/>
          <p:nvPr/>
        </p:nvSpPr>
        <p:spPr>
          <a:xfrm>
            <a:off x="7077075" y="3789823"/>
            <a:ext cx="2731834" cy="919401"/>
          </a:xfrm>
          <a:prstGeom prst="roundRect">
            <a:avLst/>
          </a:prstGeom>
          <a:solidFill>
            <a:schemeClr val="bg2">
              <a:lumMod val="95000"/>
            </a:schemeClr>
          </a:solidFill>
          <a:ln w="28575"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Assumption :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</a:p>
          <a:p>
            <a:pPr algn="ctr"/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 err="1">
                <a:solidFill>
                  <a:srgbClr val="C00000"/>
                </a:solidFill>
              </a:rPr>
              <a:t>LB</a:t>
            </a:r>
            <a:r>
              <a:rPr lang="en-US" sz="2400" b="1" baseline="-25000" dirty="0" err="1">
                <a:solidFill>
                  <a:srgbClr val="C00000"/>
                </a:solidFill>
              </a:rPr>
              <a:t>r</a:t>
            </a:r>
            <a:r>
              <a:rPr lang="en-US" sz="2400" b="1" dirty="0">
                <a:solidFill>
                  <a:srgbClr val="C00000"/>
                </a:solidFill>
              </a:rPr>
              <a:t> = </a:t>
            </a:r>
            <a:r>
              <a:rPr lang="en-US" sz="2400" b="1" dirty="0" err="1">
                <a:solidFill>
                  <a:srgbClr val="C00000"/>
                </a:solidFill>
              </a:rPr>
              <a:t>LB</a:t>
            </a:r>
            <a:r>
              <a:rPr lang="en-US" sz="2400" b="1" baseline="-25000" dirty="0" err="1">
                <a:solidFill>
                  <a:srgbClr val="C00000"/>
                </a:solidFill>
              </a:rPr>
              <a:t>c</a:t>
            </a:r>
            <a:r>
              <a:rPr lang="en-US" sz="2400" b="1" dirty="0">
                <a:solidFill>
                  <a:srgbClr val="C00000"/>
                </a:solidFill>
              </a:rPr>
              <a:t> = 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E40185E-69BD-8973-62A4-0618810E5692}"/>
              </a:ext>
            </a:extLst>
          </p:cNvPr>
          <p:cNvCxnSpPr>
            <a:cxnSpLocks/>
          </p:cNvCxnSpPr>
          <p:nvPr/>
        </p:nvCxnSpPr>
        <p:spPr>
          <a:xfrm flipV="1">
            <a:off x="2270630" y="4594378"/>
            <a:ext cx="4634995" cy="46410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20B3573-9DF3-3BC0-876E-F741CEFAB488}"/>
              </a:ext>
            </a:extLst>
          </p:cNvPr>
          <p:cNvCxnSpPr>
            <a:cxnSpLocks/>
          </p:cNvCxnSpPr>
          <p:nvPr/>
        </p:nvCxnSpPr>
        <p:spPr>
          <a:xfrm flipV="1">
            <a:off x="1506790" y="4615926"/>
            <a:ext cx="5398835" cy="928273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45CA9F88-964A-6478-16C4-92296FB5A649}"/>
              </a:ext>
            </a:extLst>
          </p:cNvPr>
          <p:cNvSpPr/>
          <p:nvPr/>
        </p:nvSpPr>
        <p:spPr>
          <a:xfrm>
            <a:off x="790508" y="5276850"/>
            <a:ext cx="697232" cy="533286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65805C4D-338D-57DE-5A00-3474ED5AD433}"/>
              </a:ext>
            </a:extLst>
          </p:cNvPr>
          <p:cNvSpPr/>
          <p:nvPr/>
        </p:nvSpPr>
        <p:spPr>
          <a:xfrm>
            <a:off x="1659190" y="4924062"/>
            <a:ext cx="619125" cy="428804"/>
          </a:xfrm>
          <a:prstGeom prst="ellipse">
            <a:avLst/>
          </a:prstGeom>
          <a:solidFill>
            <a:schemeClr val="bg2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BF19C-6997-BD26-CAEA-E7546F26B2CA}"/>
              </a:ext>
            </a:extLst>
          </p:cNvPr>
          <p:cNvGrpSpPr/>
          <p:nvPr/>
        </p:nvGrpSpPr>
        <p:grpSpPr>
          <a:xfrm>
            <a:off x="790508" y="4963710"/>
            <a:ext cx="4221482" cy="1309373"/>
            <a:chOff x="4541518" y="4439424"/>
            <a:chExt cx="4221482" cy="130937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8F394-4B89-0CFC-99F6-E6F36A96CBD5}"/>
                </a:ext>
              </a:extLst>
            </p:cNvPr>
            <p:cNvGrpSpPr/>
            <p:nvPr/>
          </p:nvGrpSpPr>
          <p:grpSpPr>
            <a:xfrm>
              <a:off x="4541518" y="4439424"/>
              <a:ext cx="4069082" cy="1303556"/>
              <a:chOff x="350518" y="4640044"/>
              <a:chExt cx="4069082" cy="1303556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A93C8-5E5D-3DCA-2239-720FAD8AD3AF}"/>
                  </a:ext>
                </a:extLst>
              </p:cNvPr>
              <p:cNvSpPr txBox="1"/>
              <p:nvPr/>
            </p:nvSpPr>
            <p:spPr>
              <a:xfrm>
                <a:off x="12192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[1,1]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A6F8584-C31A-8BAA-1314-6D7DD1737CDE}"/>
                  </a:ext>
                </a:extLst>
              </p:cNvPr>
              <p:cNvSpPr txBox="1"/>
              <p:nvPr/>
            </p:nvSpPr>
            <p:spPr>
              <a:xfrm>
                <a:off x="20574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[1,2]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F98301-6D72-9FAD-E055-EDBC11E21104}"/>
                  </a:ext>
                </a:extLst>
              </p:cNvPr>
              <p:cNvSpPr txBox="1"/>
              <p:nvPr/>
            </p:nvSpPr>
            <p:spPr>
              <a:xfrm>
                <a:off x="28956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[1,3]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E96FA58-0F04-C470-21F7-706BD2B8F04C}"/>
                  </a:ext>
                </a:extLst>
              </p:cNvPr>
              <p:cNvSpPr txBox="1"/>
              <p:nvPr/>
            </p:nvSpPr>
            <p:spPr>
              <a:xfrm>
                <a:off x="3733800" y="50292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[1,4]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CB5EB47-651A-2484-2885-709802932DAF}"/>
                  </a:ext>
                </a:extLst>
              </p:cNvPr>
              <p:cNvSpPr txBox="1"/>
              <p:nvPr/>
            </p:nvSpPr>
            <p:spPr>
              <a:xfrm>
                <a:off x="12192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[2,1]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106C25-A819-1995-31DB-359A0AD9D082}"/>
                  </a:ext>
                </a:extLst>
              </p:cNvPr>
              <p:cNvSpPr txBox="1"/>
              <p:nvPr/>
            </p:nvSpPr>
            <p:spPr>
              <a:xfrm>
                <a:off x="20574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[2,2]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78917B-A86D-1FCC-BF26-4BA60B50DDC0}"/>
                  </a:ext>
                </a:extLst>
              </p:cNvPr>
              <p:cNvSpPr txBox="1"/>
              <p:nvPr/>
            </p:nvSpPr>
            <p:spPr>
              <a:xfrm>
                <a:off x="28956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[2,3]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4D0EAF8-90B5-A11C-BBB9-135B24D5E361}"/>
                  </a:ext>
                </a:extLst>
              </p:cNvPr>
              <p:cNvSpPr txBox="1"/>
              <p:nvPr/>
            </p:nvSpPr>
            <p:spPr>
              <a:xfrm>
                <a:off x="3733800" y="55742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1F497D">
                        <a:lumMod val="75000"/>
                      </a:srgbClr>
                    </a:solidFill>
                    <a:effectLst/>
                    <a:uLnTx/>
                    <a:uFillTx/>
                    <a:latin typeface="+mj-lt"/>
                  </a:rPr>
                  <a:t>[2,4]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25D322-9288-2415-5404-9C6740C4B590}"/>
                  </a:ext>
                </a:extLst>
              </p:cNvPr>
              <p:cNvSpPr txBox="1"/>
              <p:nvPr/>
            </p:nvSpPr>
            <p:spPr>
              <a:xfrm>
                <a:off x="350519" y="5029200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1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D0EA58-0104-2B49-01CB-E94763AC300A}"/>
                  </a:ext>
                </a:extLst>
              </p:cNvPr>
              <p:cNvSpPr txBox="1"/>
              <p:nvPr/>
            </p:nvSpPr>
            <p:spPr>
              <a:xfrm>
                <a:off x="350518" y="5574268"/>
                <a:ext cx="79248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Row 2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CC149E-26A9-EA6A-49D0-036EB17230E9}"/>
                  </a:ext>
                </a:extLst>
              </p:cNvPr>
              <p:cNvSpPr txBox="1"/>
              <p:nvPr/>
            </p:nvSpPr>
            <p:spPr>
              <a:xfrm>
                <a:off x="11620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Col-1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C7A3F0-6C83-E9E8-EEA0-8BC89F0E5081}"/>
                  </a:ext>
                </a:extLst>
              </p:cNvPr>
              <p:cNvSpPr txBox="1"/>
              <p:nvPr/>
            </p:nvSpPr>
            <p:spPr>
              <a:xfrm>
                <a:off x="1990725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Col-2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977E17-E1F9-F933-18B5-458F685B3E93}"/>
                  </a:ext>
                </a:extLst>
              </p:cNvPr>
              <p:cNvSpPr txBox="1"/>
              <p:nvPr/>
            </p:nvSpPr>
            <p:spPr>
              <a:xfrm>
                <a:off x="2838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Col-3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CBBCC2F-A8E6-875E-80B6-BF01D4069F66}"/>
                  </a:ext>
                </a:extLst>
              </p:cNvPr>
              <p:cNvSpPr txBox="1"/>
              <p:nvPr/>
            </p:nvSpPr>
            <p:spPr>
              <a:xfrm>
                <a:off x="3600450" y="4640044"/>
                <a:ext cx="7429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+mj-lt"/>
                  </a:rPr>
                  <a:t>Col-4</a:t>
                </a:r>
              </a:p>
            </p:txBody>
          </p:sp>
        </p:grpSp>
        <p:sp>
          <p:nvSpPr>
            <p:cNvPr id="8" name="Left Bracket 7">
              <a:extLst>
                <a:ext uri="{FF2B5EF4-FFF2-40B4-BE49-F238E27FC236}">
                  <a16:creationId xmlns:a16="http://schemas.microsoft.com/office/drawing/2014/main" id="{3AA25A97-2D3D-05AD-89E2-419D79E98931}"/>
                </a:ext>
              </a:extLst>
            </p:cNvPr>
            <p:cNvSpPr/>
            <p:nvPr/>
          </p:nvSpPr>
          <p:spPr>
            <a:xfrm>
              <a:off x="5257800" y="4789706"/>
              <a:ext cx="45719" cy="958317"/>
            </a:xfrm>
            <a:prstGeom prst="lef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  <p:sp>
          <p:nvSpPr>
            <p:cNvPr id="9" name="Right Bracket 8">
              <a:extLst>
                <a:ext uri="{FF2B5EF4-FFF2-40B4-BE49-F238E27FC236}">
                  <a16:creationId xmlns:a16="http://schemas.microsoft.com/office/drawing/2014/main" id="{7B0199D8-0C5C-D983-6D56-BFC0D2009E8A}"/>
                </a:ext>
              </a:extLst>
            </p:cNvPr>
            <p:cNvSpPr/>
            <p:nvPr/>
          </p:nvSpPr>
          <p:spPr>
            <a:xfrm>
              <a:off x="8686800" y="4788932"/>
              <a:ext cx="76200" cy="959865"/>
            </a:xfrm>
            <a:prstGeom prst="rightBracket">
              <a:avLst/>
            </a:prstGeom>
            <a:noFill/>
            <a:ln w="25400" cap="flat" cmpd="sng" algn="ctr">
              <a:solidFill>
                <a:srgbClr val="C0504D"/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4A8B0BB7-51FB-3850-B8F2-87BD9E0460C8}"/>
              </a:ext>
            </a:extLst>
          </p:cNvPr>
          <p:cNvSpPr/>
          <p:nvPr/>
        </p:nvSpPr>
        <p:spPr>
          <a:xfrm>
            <a:off x="847078" y="3933517"/>
            <a:ext cx="5248922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F1D3FD-5E4F-002A-E857-35B9E517376A}"/>
              </a:ext>
            </a:extLst>
          </p:cNvPr>
          <p:cNvSpPr/>
          <p:nvPr/>
        </p:nvSpPr>
        <p:spPr>
          <a:xfrm>
            <a:off x="923278" y="2239112"/>
            <a:ext cx="5172722" cy="632015"/>
          </a:xfrm>
          <a:prstGeom prst="rect">
            <a:avLst/>
          </a:prstGeom>
          <a:solidFill>
            <a:schemeClr val="bg2">
              <a:lumMod val="9500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calculation of 2-D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03564"/>
            <a:ext cx="11929641" cy="5673436"/>
          </a:xfrm>
        </p:spPr>
        <p:txBody>
          <a:bodyPr/>
          <a:lstStyle/>
          <a:p>
            <a:r>
              <a:rPr lang="en-IN" dirty="0"/>
              <a:t>In general for two dimensional array consisting of </a:t>
            </a:r>
            <a:r>
              <a:rPr lang="en-IN" b="1" dirty="0">
                <a:solidFill>
                  <a:srgbClr val="C00000"/>
                </a:solidFill>
              </a:rPr>
              <a:t>n rows </a:t>
            </a:r>
            <a:r>
              <a:rPr lang="en-IN" dirty="0"/>
              <a:t>and </a:t>
            </a:r>
            <a:r>
              <a:rPr lang="en-IN" b="1" dirty="0">
                <a:solidFill>
                  <a:srgbClr val="C00000"/>
                </a:solidFill>
              </a:rPr>
              <a:t>m columns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dirty="0"/>
              <a:t>the address element A [ i , j ] is given by :</a:t>
            </a:r>
          </a:p>
          <a:p>
            <a:r>
              <a:rPr lang="en-IN" b="1" dirty="0">
                <a:solidFill>
                  <a:srgbClr val="C00000"/>
                </a:solidFill>
              </a:rPr>
              <a:t>Column major order:</a:t>
            </a:r>
          </a:p>
          <a:p>
            <a:pPr marL="0" indent="0">
              <a:buNone/>
            </a:pPr>
            <a:r>
              <a:rPr lang="en-IN" b="1" dirty="0"/>
              <a:t>	Loc(A[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 (</a:t>
            </a:r>
            <a:r>
              <a:rPr lang="en-IN" b="1" dirty="0" err="1"/>
              <a:t>i</a:t>
            </a:r>
            <a:r>
              <a:rPr lang="en-IN" b="1" dirty="0"/>
              <a:t>–1) + n*(j-1) ]</a:t>
            </a:r>
          </a:p>
          <a:p>
            <a:endParaRPr lang="en-IN" dirty="0"/>
          </a:p>
          <a:p>
            <a:r>
              <a:rPr lang="en-IN" b="1" dirty="0">
                <a:solidFill>
                  <a:srgbClr val="C00000"/>
                </a:solidFill>
              </a:rPr>
              <a:t>Row major order:</a:t>
            </a:r>
          </a:p>
          <a:p>
            <a:pPr marL="0" indent="0">
              <a:buNone/>
            </a:pPr>
            <a:r>
              <a:rPr lang="en-IN" b="1" dirty="0"/>
              <a:t>	Loc (A [ </a:t>
            </a:r>
            <a:r>
              <a:rPr lang="en-IN" b="1" dirty="0" err="1"/>
              <a:t>i</a:t>
            </a:r>
            <a:r>
              <a:rPr lang="en-IN" b="1" dirty="0"/>
              <a:t> , j ]) = L</a:t>
            </a:r>
            <a:r>
              <a:rPr lang="en-IN" b="1" baseline="-25000" dirty="0"/>
              <a:t>0</a:t>
            </a:r>
            <a:r>
              <a:rPr lang="en-IN" b="1" dirty="0"/>
              <a:t> + C * [m*(i-1) + (j–1)]</a:t>
            </a:r>
            <a:endParaRPr lang="en-IN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207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55" grpId="0" animBg="1"/>
      <p:bldP spid="53" grpId="0" animBg="1"/>
      <p:bldP spid="5" grpId="0" animBg="1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DeptPPT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2224</TotalTime>
  <Words>2158</Words>
  <Application>Microsoft Office PowerPoint</Application>
  <PresentationFormat>Widescreen</PresentationFormat>
  <Paragraphs>617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Roboto Condensed</vt:lpstr>
      <vt:lpstr>Arial</vt:lpstr>
      <vt:lpstr>Calibri</vt:lpstr>
      <vt:lpstr>Wingdings 2</vt:lpstr>
      <vt:lpstr>Wingdings</vt:lpstr>
      <vt:lpstr>Roboto Condensed Light</vt:lpstr>
      <vt:lpstr>Wingdings 3</vt:lpstr>
      <vt:lpstr>Consolas</vt:lpstr>
      <vt:lpstr>Office Theme</vt:lpstr>
      <vt:lpstr>Unit-1 (Part 2)  Array Linear Data Structure </vt:lpstr>
      <vt:lpstr>PowerPoint Presentation</vt:lpstr>
      <vt:lpstr>One Dimensional Array</vt:lpstr>
      <vt:lpstr>One Dimensional Array</vt:lpstr>
      <vt:lpstr>EXAMPLE : Address calculation of 1-D Array </vt:lpstr>
      <vt:lpstr>Two Dimensional Array</vt:lpstr>
      <vt:lpstr>Two Dimensional Array</vt:lpstr>
      <vt:lpstr>Two Dimensional Array</vt:lpstr>
      <vt:lpstr>Address calculation of 2-D Array</vt:lpstr>
      <vt:lpstr>Row major order matrix</vt:lpstr>
      <vt:lpstr>Column major order matrix</vt:lpstr>
      <vt:lpstr>EXAMPLE : Address calculation of 2-D Array</vt:lpstr>
      <vt:lpstr>EXAMPLE : Address calculation of 2-D Array</vt:lpstr>
      <vt:lpstr>EXAMPLE : Address calculation of 2-D Array</vt:lpstr>
      <vt:lpstr>Applications of Array</vt:lpstr>
      <vt:lpstr>Matrix Representation of Polynomial</vt:lpstr>
      <vt:lpstr>Matrix Representation of Polynomial </vt:lpstr>
      <vt:lpstr>Sparse Matrix</vt:lpstr>
      <vt:lpstr>Sparse Matrix</vt:lpstr>
      <vt:lpstr>Sparse Matrix</vt:lpstr>
      <vt:lpstr>Sparse Matrix</vt:lpstr>
      <vt:lpstr>Frequently asked questions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 - Linear Data Structure</dc:title>
  <dc:creator>ADMIN</dc:creator>
  <cp:keywords>Array, Data Structure, Darshan University, Dr. Pradyumansinh Jadeja</cp:keywords>
  <cp:lastModifiedBy>HareKrishna</cp:lastModifiedBy>
  <cp:revision>247</cp:revision>
  <dcterms:created xsi:type="dcterms:W3CDTF">2020-05-01T05:09:15Z</dcterms:created>
  <dcterms:modified xsi:type="dcterms:W3CDTF">2024-06-16T04:38:45Z</dcterms:modified>
</cp:coreProperties>
</file>