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7"/>
  </p:notesMasterIdLst>
  <p:handoutMasterIdLst>
    <p:handoutMasterId r:id="rId28"/>
  </p:handoutMasterIdLst>
  <p:sldIdLst>
    <p:sldId id="283" r:id="rId2"/>
    <p:sldId id="305" r:id="rId3"/>
    <p:sldId id="387" r:id="rId4"/>
    <p:sldId id="304" r:id="rId5"/>
    <p:sldId id="388" r:id="rId6"/>
    <p:sldId id="285" r:id="rId7"/>
    <p:sldId id="389" r:id="rId8"/>
    <p:sldId id="286" r:id="rId9"/>
    <p:sldId id="288" r:id="rId10"/>
    <p:sldId id="290" r:id="rId11"/>
    <p:sldId id="390" r:id="rId12"/>
    <p:sldId id="291" r:id="rId13"/>
    <p:sldId id="391" r:id="rId14"/>
    <p:sldId id="292" r:id="rId15"/>
    <p:sldId id="293" r:id="rId16"/>
    <p:sldId id="294" r:id="rId17"/>
    <p:sldId id="394" r:id="rId18"/>
    <p:sldId id="295" r:id="rId19"/>
    <p:sldId id="393" r:id="rId20"/>
    <p:sldId id="297" r:id="rId21"/>
    <p:sldId id="298" r:id="rId22"/>
    <p:sldId id="299" r:id="rId23"/>
    <p:sldId id="300" r:id="rId24"/>
    <p:sldId id="369" r:id="rId25"/>
    <p:sldId id="302" r:id="rId26"/>
  </p:sldIdLst>
  <p:sldSz cx="12192000" cy="6858000"/>
  <p:notesSz cx="6858000" cy="9144000"/>
  <p:embeddedFontLst>
    <p:embeddedFont>
      <p:font typeface="Consolas" panose="020B0609020204030204" pitchFamily="49" charset="0"/>
      <p:regular r:id="rId29"/>
      <p:bold r:id="rId30"/>
      <p:italic r:id="rId31"/>
      <p:boldItalic r:id="rId32"/>
    </p:embeddedFont>
    <p:embeddedFont>
      <p:font typeface="Roboto Condensed" panose="02000000000000000000" pitchFamily="2" charset="0"/>
      <p:regular r:id="rId33"/>
      <p:bold r:id="rId34"/>
      <p:italic r:id="rId35"/>
      <p:boldItalic r:id="rId36"/>
    </p:embeddedFont>
    <p:embeddedFont>
      <p:font typeface="Roboto Condensed Light" panose="02000000000000000000" pitchFamily="2" charset="0"/>
      <p:regular r:id="rId37"/>
      <p:italic r:id="rId38"/>
    </p:embeddedFont>
    <p:embeddedFont>
      <p:font typeface="Wingdings 2" panose="05020102010507070707" pitchFamily="18" charset="2"/>
      <p:regular r:id="rId39"/>
    </p:embeddedFont>
    <p:embeddedFont>
      <p:font typeface="Wingdings 3" panose="05040102010807070707" pitchFamily="18" charset="2"/>
      <p:regular r:id="rId4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2FA0AE"/>
    <a:srgbClr val="558ED5"/>
    <a:srgbClr val="5C0000"/>
    <a:srgbClr val="1D3064"/>
    <a:srgbClr val="F54337"/>
    <a:srgbClr val="ED524F"/>
    <a:srgbClr val="3366FF"/>
    <a:srgbClr val="301B92"/>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2" autoAdjust="0"/>
    <p:restoredTop sz="94343" autoAdjust="0"/>
  </p:normalViewPr>
  <p:slideViewPr>
    <p:cSldViewPr snapToGrid="0">
      <p:cViewPr varScale="1">
        <p:scale>
          <a:sx n="64" d="100"/>
          <a:sy n="64" d="100"/>
        </p:scale>
        <p:origin x="1074" y="6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25-07-2024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7/25/2024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7A3D7D-4DD0-4519-9573-665089B66871}" type="slidenum">
              <a:rPr lang="en-US" smtClean="0"/>
              <a:pPr/>
              <a:t>14</a:t>
            </a:fld>
            <a:endParaRPr lang="en-US"/>
          </a:p>
        </p:txBody>
      </p:sp>
    </p:spTree>
    <p:extLst>
      <p:ext uri="{BB962C8B-B14F-4D97-AF65-F5344CB8AC3E}">
        <p14:creationId xmlns:p14="http://schemas.microsoft.com/office/powerpoint/2010/main" val="121117071"/>
      </p:ext>
    </p:extLst>
  </p:cSld>
  <p:clrMapOvr>
    <a:masterClrMapping/>
  </p:clrMapOvr>
</p:notes>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7594790" y="2237912"/>
            <a:ext cx="4392794" cy="1437753"/>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grpSp>
        <p:nvGrpSpPr>
          <p:cNvPr id="28" name="Group 27"/>
          <p:cNvGrpSpPr/>
          <p:nvPr userDrawn="1"/>
        </p:nvGrpSpPr>
        <p:grpSpPr>
          <a:xfrm>
            <a:off x="9691196" y="861192"/>
            <a:ext cx="2554142" cy="587454"/>
            <a:chOff x="9424496" y="861192"/>
            <a:chExt cx="2554142" cy="587454"/>
          </a:xfrm>
        </p:grpSpPr>
        <p:pic>
          <p:nvPicPr>
            <p:cNvPr id="29" name="Picture 28">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75018" y="861192"/>
              <a:ext cx="1932495" cy="587453"/>
            </a:xfrm>
            <a:prstGeom prst="rect">
              <a:avLst/>
            </a:prstGeom>
          </p:spPr>
        </p:pic>
        <p:sp>
          <p:nvSpPr>
            <p:cNvPr id="30" name="Rectangle 29">
              <a:extLst>
                <a:ext uri="{FF2B5EF4-FFF2-40B4-BE49-F238E27FC236}">
                  <a16:creationId xmlns:a16="http://schemas.microsoft.com/office/drawing/2014/main" id="{6112BAB0-1CB8-413D-970D-4F482F1A0EDB}"/>
                </a:ext>
              </a:extLst>
            </p:cNvPr>
            <p:cNvSpPr/>
            <p:nvPr userDrawn="1"/>
          </p:nvSpPr>
          <p:spPr>
            <a:xfrm>
              <a:off x="9424496" y="8611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5"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16"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0" name="Straight Connector 19">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p:cNvGrpSpPr/>
          <p:nvPr userDrawn="1"/>
        </p:nvGrpSpPr>
        <p:grpSpPr>
          <a:xfrm>
            <a:off x="9792796" y="5890392"/>
            <a:ext cx="2554142" cy="587454"/>
            <a:chOff x="9475296" y="5890392"/>
            <a:chExt cx="2554142" cy="587454"/>
          </a:xfrm>
        </p:grpSpPr>
        <p:pic>
          <p:nvPicPr>
            <p:cNvPr id="21" name="Picture 20">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25" name="Rectangle 24">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76144"/>
            <a:ext cx="11929641" cy="5590565"/>
          </a:xfrm>
        </p:spPr>
        <p:txBody>
          <a:bodyPr>
            <a:noAutofit/>
          </a:bodyPr>
          <a:lstStyle>
            <a:lvl1pPr marL="265113" indent="-265113" algn="just">
              <a:spcBef>
                <a:spcPts val="1000"/>
              </a:spcBef>
              <a:buClr>
                <a:schemeClr val="accent6"/>
              </a:buClr>
              <a:buFont typeface="Wingdings 3" panose="05040102010807070707" pitchFamily="18" charset="2"/>
              <a:buChar char=""/>
              <a:defRPr sz="2400">
                <a:solidFill>
                  <a:schemeClr val="tx1"/>
                </a:solidFill>
              </a:defRPr>
            </a:lvl1pPr>
            <a:lvl2pPr marL="809625" indent="-352425" algn="just">
              <a:spcBef>
                <a:spcPts val="1000"/>
              </a:spcBef>
              <a:buClr>
                <a:schemeClr val="accent6"/>
              </a:buClr>
              <a:buFont typeface="Wingdings 3" panose="05040102010807070707" pitchFamily="18" charset="2"/>
              <a:buChar char=""/>
              <a:defRPr sz="2000">
                <a:solidFill>
                  <a:schemeClr val="tx1"/>
                </a:solidFill>
              </a:defRPr>
            </a:lvl2pPr>
            <a:lvl3pPr marL="1143000" indent="-228600" algn="just">
              <a:spcBef>
                <a:spcPts val="1000"/>
              </a:spcBef>
              <a:buClr>
                <a:schemeClr val="accent6"/>
              </a:buClr>
              <a:buFont typeface="Wingdings" panose="05000000000000000000" pitchFamily="2" charset="2"/>
              <a:buChar char="§"/>
              <a:defRPr sz="1800">
                <a:solidFill>
                  <a:schemeClr val="tx1"/>
                </a:solidFill>
              </a:defRPr>
            </a:lvl3pPr>
            <a:lvl4pPr algn="just">
              <a:spcBef>
                <a:spcPts val="1000"/>
              </a:spcBef>
              <a:buClr>
                <a:schemeClr val="accent6"/>
              </a:buClr>
              <a:defRPr sz="1600">
                <a:solidFill>
                  <a:schemeClr val="tx1"/>
                </a:solidFill>
              </a:defRPr>
            </a:lvl4pPr>
            <a:lvl5pPr algn="just">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1">
            <a:extLst>
              <a:ext uri="{FF2B5EF4-FFF2-40B4-BE49-F238E27FC236}">
                <a16:creationId xmlns:a16="http://schemas.microsoft.com/office/drawing/2014/main" id="{F5FC2F6F-E538-2328-6AD9-5C1FEBCF873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userDrawn="1"/>
        </p:nvGrpSpPr>
        <p:grpSpPr>
          <a:xfrm>
            <a:off x="-62404" y="5890392"/>
            <a:ext cx="2554142" cy="587454"/>
            <a:chOff x="2423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21" name="Rectangle 20">
              <a:extLst>
                <a:ext uri="{FF2B5EF4-FFF2-40B4-BE49-F238E27FC236}">
                  <a16:creationId xmlns:a16="http://schemas.microsoft.com/office/drawing/2014/main" id="{6112BAB0-1CB8-413D-970D-4F482F1A0EDB}"/>
                </a:ext>
              </a:extLst>
            </p:cNvPr>
            <p:cNvSpPr/>
            <p:nvPr userDrawn="1"/>
          </p:nvSpPr>
          <p:spPr>
            <a:xfrm>
              <a:off x="2423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888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8"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9" name="Straight Connector 28">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1">
            <a:extLst>
              <a:ext uri="{FF2B5EF4-FFF2-40B4-BE49-F238E27FC236}">
                <a16:creationId xmlns:a16="http://schemas.microsoft.com/office/drawing/2014/main" id="{21739127-9044-425C-5CAA-7CE88C78D6C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grpSp>
        <p:nvGrpSpPr>
          <p:cNvPr id="10" name="Group 9"/>
          <p:cNvGrpSpPr/>
          <p:nvPr userDrawn="1"/>
        </p:nvGrpSpPr>
        <p:grpSpPr>
          <a:xfrm>
            <a:off x="9792824" y="6087939"/>
            <a:ext cx="2554142" cy="650953"/>
            <a:chOff x="9437224" y="6087939"/>
            <a:chExt cx="2554142" cy="650953"/>
          </a:xfrm>
        </p:grpSpPr>
        <p:pic>
          <p:nvPicPr>
            <p:cNvPr id="15" name="Picture 14">
              <a:extLst>
                <a:ext uri="{FF2B5EF4-FFF2-40B4-BE49-F238E27FC236}">
                  <a16:creationId xmlns:a16="http://schemas.microsoft.com/office/drawing/2014/main" id="{8DD61FEC-075B-4EDD-97CA-36E6F72630F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748046" y="6151439"/>
              <a:ext cx="1932495" cy="587453"/>
            </a:xfrm>
            <a:prstGeom prst="rect">
              <a:avLst/>
            </a:prstGeom>
          </p:spPr>
        </p:pic>
        <p:sp>
          <p:nvSpPr>
            <p:cNvPr id="16" name="Rectangle 15">
              <a:extLst>
                <a:ext uri="{FF2B5EF4-FFF2-40B4-BE49-F238E27FC236}">
                  <a16:creationId xmlns:a16="http://schemas.microsoft.com/office/drawing/2014/main" id="{CB550E12-AA95-4B1B-A8D2-ED01E515FC43}"/>
                </a:ext>
              </a:extLst>
            </p:cNvPr>
            <p:cNvSpPr/>
            <p:nvPr userDrawn="1"/>
          </p:nvSpPr>
          <p:spPr>
            <a:xfrm>
              <a:off x="9437224" y="6087939"/>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3"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8" name="Picture 17">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19"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20"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21"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grpSp>
        <p:nvGrpSpPr>
          <p:cNvPr id="14" name="Group 13"/>
          <p:cNvGrpSpPr/>
          <p:nvPr userDrawn="1"/>
        </p:nvGrpSpPr>
        <p:grpSpPr>
          <a:xfrm>
            <a:off x="9815658" y="111892"/>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0232FE4B-76A4-2D4C-BD2A-818E13A8935F}"/>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grpSp>
        <p:nvGrpSpPr>
          <p:cNvPr id="14" name="Group 13"/>
          <p:cNvGrpSpPr/>
          <p:nvPr userDrawn="1"/>
        </p:nvGrpSpPr>
        <p:grpSpPr>
          <a:xfrm>
            <a:off x="9841058" y="6003345"/>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BF78869C-8A87-47B1-8731-AEC7DDA9168C}"/>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grpSp>
        <p:nvGrpSpPr>
          <p:cNvPr id="14" name="Group 13"/>
          <p:cNvGrpSpPr/>
          <p:nvPr userDrawn="1"/>
        </p:nvGrpSpPr>
        <p:grpSpPr>
          <a:xfrm>
            <a:off x="-249812" y="5977321"/>
            <a:ext cx="2554142" cy="587454"/>
            <a:chOff x="9475296" y="5890392"/>
            <a:chExt cx="2554142" cy="587454"/>
          </a:xfrm>
        </p:grpSpPr>
        <p:pic>
          <p:nvPicPr>
            <p:cNvPr id="15" name="Picture 14">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24218" y="5890392"/>
              <a:ext cx="1932495" cy="587453"/>
            </a:xfrm>
            <a:prstGeom prst="rect">
              <a:avLst/>
            </a:prstGeom>
          </p:spPr>
        </p:pic>
        <p:sp>
          <p:nvSpPr>
            <p:cNvPr id="19" name="Rectangle 18">
              <a:extLst>
                <a:ext uri="{FF2B5EF4-FFF2-40B4-BE49-F238E27FC236}">
                  <a16:creationId xmlns:a16="http://schemas.microsoft.com/office/drawing/2014/main" id="{6112BAB0-1CB8-413D-970D-4F482F1A0EDB}"/>
                </a:ext>
              </a:extLst>
            </p:cNvPr>
            <p:cNvSpPr/>
            <p:nvPr userDrawn="1"/>
          </p:nvSpPr>
          <p:spPr>
            <a:xfrm>
              <a:off x="9475296" y="5890392"/>
              <a:ext cx="2554142" cy="5874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356100"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(Part 1) – Queue - Linear Data Structure</a:t>
            </a:r>
          </a:p>
        </p:txBody>
      </p:sp>
      <p:sp>
        <p:nvSpPr>
          <p:cNvPr id="20"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1" name="Straight Connector 20">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CC499519-9C81-796D-49F9-EE068BF7CE07}"/>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Shruti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Maniar</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7/25/2024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a:latin typeface="Roboto Condensed Light" panose="02000000000000000000" pitchFamily="2" charset="0"/>
                <a:ea typeface="Roboto Condensed Light" panose="02000000000000000000" pitchFamily="2" charset="0"/>
              </a:rPr>
              <a:t>Unit-2 (Part 1)</a:t>
            </a:r>
            <a:br>
              <a:rPr lang="en-US" sz="6000" dirty="0"/>
            </a:br>
            <a:r>
              <a:rPr lang="en-US" sz="6000" dirty="0"/>
              <a:t>Queue :</a:t>
            </a:r>
            <a:br>
              <a:rPr lang="en-US" sz="6000" dirty="0"/>
            </a:br>
            <a:r>
              <a:rPr lang="en-US" sz="6000" b="0" dirty="0"/>
              <a:t>Linear Data Structure</a:t>
            </a: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dirty="0"/>
              <a:t>shruti.maniar@darshan.ac.in</a:t>
            </a:r>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r>
              <a:rPr lang="en-US" dirty="0"/>
              <a:t>+91 97277 47317 (CE Department)</a:t>
            </a:r>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Shruti </a:t>
            </a:r>
            <a:r>
              <a:rPr lang="en-US" dirty="0" err="1"/>
              <a:t>Maniar</a:t>
            </a:r>
            <a:endParaRPr lang="en-US" dirty="0"/>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8" name="Picture Placeholder 7"/>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 of Queue Insert / Delete</a:t>
            </a:r>
            <a:endParaRPr lang="en-US" dirty="0"/>
          </a:p>
        </p:txBody>
      </p:sp>
      <p:grpSp>
        <p:nvGrpSpPr>
          <p:cNvPr id="9" name="Group 8"/>
          <p:cNvGrpSpPr/>
          <p:nvPr/>
        </p:nvGrpSpPr>
        <p:grpSpPr>
          <a:xfrm>
            <a:off x="1163771" y="2075330"/>
            <a:ext cx="1828800" cy="381000"/>
            <a:chOff x="381000" y="1219200"/>
            <a:chExt cx="1828800" cy="381000"/>
          </a:xfrm>
        </p:grpSpPr>
        <p:sp>
          <p:nvSpPr>
            <p:cNvPr id="4" name="Rectangle 3"/>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163771" y="3598548"/>
            <a:ext cx="1828800" cy="381000"/>
            <a:chOff x="381000" y="1219200"/>
            <a:chExt cx="1828800" cy="381000"/>
          </a:xfrm>
        </p:grpSpPr>
        <p:sp>
          <p:nvSpPr>
            <p:cNvPr id="11" name="Rectangle 10"/>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1163771" y="5216641"/>
            <a:ext cx="1828800" cy="381000"/>
            <a:chOff x="381000" y="1219200"/>
            <a:chExt cx="1828800" cy="381000"/>
          </a:xfrm>
        </p:grpSpPr>
        <p:sp>
          <p:nvSpPr>
            <p:cNvPr id="16" name="Rectangle 15"/>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oup 19"/>
          <p:cNvGrpSpPr/>
          <p:nvPr/>
        </p:nvGrpSpPr>
        <p:grpSpPr>
          <a:xfrm>
            <a:off x="7412171" y="3642874"/>
            <a:ext cx="1828800" cy="381000"/>
            <a:chOff x="381000" y="1219200"/>
            <a:chExt cx="1828800" cy="381000"/>
          </a:xfrm>
        </p:grpSpPr>
        <p:sp>
          <p:nvSpPr>
            <p:cNvPr id="21" name="Rectangle 20"/>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p:cNvGrpSpPr/>
          <p:nvPr/>
        </p:nvGrpSpPr>
        <p:grpSpPr>
          <a:xfrm>
            <a:off x="476368" y="2549642"/>
            <a:ext cx="293670" cy="592488"/>
            <a:chOff x="774733" y="1681844"/>
            <a:chExt cx="293670" cy="592488"/>
          </a:xfrm>
        </p:grpSpPr>
        <p:sp>
          <p:nvSpPr>
            <p:cNvPr id="25" name="TextBox 24"/>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7" name="Straight Arrow Connector 26"/>
            <p:cNvCxnSpPr>
              <a:stCxn id="25"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9" name="Group 28"/>
          <p:cNvGrpSpPr/>
          <p:nvPr/>
        </p:nvGrpSpPr>
        <p:grpSpPr>
          <a:xfrm>
            <a:off x="673917" y="2549642"/>
            <a:ext cx="314510" cy="592488"/>
            <a:chOff x="764313" y="1681844"/>
            <a:chExt cx="314510" cy="592488"/>
          </a:xfrm>
        </p:grpSpPr>
        <p:sp>
          <p:nvSpPr>
            <p:cNvPr id="30" name="TextBox 29"/>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31" name="Straight Arrow Connector 30"/>
            <p:cNvCxnSpPr>
              <a:stCxn id="3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2" name="TextBox 31"/>
          <p:cNvSpPr txBox="1"/>
          <p:nvPr/>
        </p:nvSpPr>
        <p:spPr>
          <a:xfrm>
            <a:off x="623203" y="856131"/>
            <a:ext cx="86939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dirty="0"/>
              <a:t>Perform following operations on queue with size 4 &amp; draw queue after each operation</a:t>
            </a:r>
          </a:p>
          <a:p>
            <a:pPr algn="ctr"/>
            <a:r>
              <a:rPr lang="en-IN" dirty="0"/>
              <a:t>Insert ‘A’ | Insert ‘B’ | Insert ‘C’ | Delete ‘A’ | Delete ‘B’ | Insert ‘D’ | Insert ‘E’ </a:t>
            </a:r>
            <a:endParaRPr lang="en-US" dirty="0"/>
          </a:p>
        </p:txBody>
      </p:sp>
      <p:sp>
        <p:nvSpPr>
          <p:cNvPr id="33" name="TextBox 32"/>
          <p:cNvSpPr txBox="1"/>
          <p:nvPr/>
        </p:nvSpPr>
        <p:spPr>
          <a:xfrm>
            <a:off x="1163771" y="1618130"/>
            <a:ext cx="1828800" cy="369332"/>
          </a:xfrm>
          <a:prstGeom prst="rect">
            <a:avLst/>
          </a:prstGeom>
          <a:noFill/>
        </p:spPr>
        <p:txBody>
          <a:bodyPr wrap="square" rtlCol="0">
            <a:spAutoFit/>
          </a:bodyPr>
          <a:lstStyle/>
          <a:p>
            <a:pPr algn="ctr"/>
            <a:r>
              <a:rPr lang="en-IN" b="1" dirty="0"/>
              <a:t>Empty Queue</a:t>
            </a:r>
            <a:endParaRPr lang="en-US" b="1" dirty="0"/>
          </a:p>
        </p:txBody>
      </p:sp>
      <p:sp>
        <p:nvSpPr>
          <p:cNvPr id="34" name="TextBox 33"/>
          <p:cNvSpPr txBox="1"/>
          <p:nvPr/>
        </p:nvSpPr>
        <p:spPr>
          <a:xfrm>
            <a:off x="477971" y="2066009"/>
            <a:ext cx="301686" cy="369332"/>
          </a:xfrm>
          <a:prstGeom prst="rect">
            <a:avLst/>
          </a:prstGeom>
          <a:noFill/>
        </p:spPr>
        <p:txBody>
          <a:bodyPr wrap="none" rtlCol="0">
            <a:spAutoFit/>
          </a:bodyPr>
          <a:lstStyle/>
          <a:p>
            <a:pPr algn="ctr"/>
            <a:r>
              <a:rPr lang="en-IN" b="1" dirty="0"/>
              <a:t>0</a:t>
            </a:r>
            <a:endParaRPr lang="en-US" b="1" dirty="0"/>
          </a:p>
        </p:txBody>
      </p:sp>
      <p:sp>
        <p:nvSpPr>
          <p:cNvPr id="35" name="TextBox 34"/>
          <p:cNvSpPr txBox="1"/>
          <p:nvPr/>
        </p:nvSpPr>
        <p:spPr>
          <a:xfrm>
            <a:off x="684801" y="2075330"/>
            <a:ext cx="301686" cy="369332"/>
          </a:xfrm>
          <a:prstGeom prst="rect">
            <a:avLst/>
          </a:prstGeom>
          <a:noFill/>
        </p:spPr>
        <p:txBody>
          <a:bodyPr wrap="none" rtlCol="0">
            <a:spAutoFit/>
          </a:bodyPr>
          <a:lstStyle/>
          <a:p>
            <a:pPr algn="ctr"/>
            <a:r>
              <a:rPr lang="en-IN" b="1" dirty="0"/>
              <a:t>0</a:t>
            </a:r>
            <a:endParaRPr lang="en-US" b="1" dirty="0"/>
          </a:p>
        </p:txBody>
      </p:sp>
      <p:cxnSp>
        <p:nvCxnSpPr>
          <p:cNvPr id="37" name="Straight Connector 36"/>
          <p:cNvCxnSpPr/>
          <p:nvPr/>
        </p:nvCxnSpPr>
        <p:spPr>
          <a:xfrm>
            <a:off x="477971" y="3142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38" name="TextBox 37"/>
          <p:cNvSpPr txBox="1"/>
          <p:nvPr/>
        </p:nvSpPr>
        <p:spPr>
          <a:xfrm>
            <a:off x="1163771" y="3229216"/>
            <a:ext cx="1828800" cy="369332"/>
          </a:xfrm>
          <a:prstGeom prst="rect">
            <a:avLst/>
          </a:prstGeom>
          <a:noFill/>
        </p:spPr>
        <p:txBody>
          <a:bodyPr wrap="square" rtlCol="0">
            <a:spAutoFit/>
          </a:bodyPr>
          <a:lstStyle/>
          <a:p>
            <a:pPr algn="ctr"/>
            <a:r>
              <a:rPr lang="en-IN" b="1" dirty="0"/>
              <a:t>Insert ‘A’</a:t>
            </a:r>
            <a:endParaRPr lang="en-US" b="1" dirty="0"/>
          </a:p>
        </p:txBody>
      </p:sp>
      <p:grpSp>
        <p:nvGrpSpPr>
          <p:cNvPr id="39" name="Group 38"/>
          <p:cNvGrpSpPr/>
          <p:nvPr/>
        </p:nvGrpSpPr>
        <p:grpSpPr>
          <a:xfrm>
            <a:off x="454598" y="3991217"/>
            <a:ext cx="293670" cy="592488"/>
            <a:chOff x="774733" y="1681844"/>
            <a:chExt cx="293670" cy="592488"/>
          </a:xfrm>
        </p:grpSpPr>
        <p:sp>
          <p:nvSpPr>
            <p:cNvPr id="40" name="TextBox 3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41" name="Straight Arrow Connector 40"/>
            <p:cNvCxnSpPr>
              <a:stCxn id="4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630371" y="3997442"/>
            <a:ext cx="314510" cy="592488"/>
            <a:chOff x="764313" y="1681844"/>
            <a:chExt cx="314510" cy="592488"/>
          </a:xfrm>
        </p:grpSpPr>
        <p:sp>
          <p:nvSpPr>
            <p:cNvPr id="43" name="TextBox 4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44" name="Straight Arrow Connector 43"/>
            <p:cNvCxnSpPr>
              <a:stCxn id="4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477971" y="3271977"/>
            <a:ext cx="542136" cy="369332"/>
          </a:xfrm>
          <a:prstGeom prst="rect">
            <a:avLst/>
          </a:prstGeom>
          <a:noFill/>
        </p:spPr>
        <p:txBody>
          <a:bodyPr wrap="none" rtlCol="0">
            <a:spAutoFit/>
          </a:bodyPr>
          <a:lstStyle/>
          <a:p>
            <a:r>
              <a:rPr lang="en-IN" b="1" dirty="0">
                <a:solidFill>
                  <a:schemeClr val="accent3">
                    <a:lumMod val="75000"/>
                  </a:schemeClr>
                </a:solidFill>
              </a:rPr>
              <a:t>R=1</a:t>
            </a:r>
            <a:endParaRPr lang="en-US" b="1" dirty="0">
              <a:solidFill>
                <a:schemeClr val="accent3">
                  <a:lumMod val="75000"/>
                </a:schemeClr>
              </a:solidFill>
            </a:endParaRPr>
          </a:p>
        </p:txBody>
      </p:sp>
      <p:sp>
        <p:nvSpPr>
          <p:cNvPr id="46" name="TextBox 45"/>
          <p:cNvSpPr txBox="1"/>
          <p:nvPr/>
        </p:nvSpPr>
        <p:spPr>
          <a:xfrm>
            <a:off x="477971" y="3610216"/>
            <a:ext cx="542136" cy="369332"/>
          </a:xfrm>
          <a:prstGeom prst="rect">
            <a:avLst/>
          </a:prstGeom>
          <a:noFill/>
        </p:spPr>
        <p:txBody>
          <a:bodyPr wrap="none" rtlCol="0">
            <a:spAutoFit/>
          </a:bodyPr>
          <a:lstStyle/>
          <a:p>
            <a:r>
              <a:rPr lang="en-IN" b="1" dirty="0">
                <a:solidFill>
                  <a:schemeClr val="accent3">
                    <a:lumMod val="75000"/>
                  </a:schemeClr>
                </a:solidFill>
              </a:rPr>
              <a:t>F=1</a:t>
            </a:r>
            <a:endParaRPr lang="en-US" b="1" dirty="0">
              <a:solidFill>
                <a:schemeClr val="accent3">
                  <a:lumMod val="75000"/>
                </a:schemeClr>
              </a:solidFill>
            </a:endParaRPr>
          </a:p>
        </p:txBody>
      </p:sp>
      <p:sp>
        <p:nvSpPr>
          <p:cNvPr id="47" name="TextBox 46"/>
          <p:cNvSpPr txBox="1"/>
          <p:nvPr/>
        </p:nvSpPr>
        <p:spPr>
          <a:xfrm>
            <a:off x="1163771" y="3586879"/>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cxnSp>
        <p:nvCxnSpPr>
          <p:cNvPr id="48" name="Straight Connector 47"/>
          <p:cNvCxnSpPr/>
          <p:nvPr/>
        </p:nvCxnSpPr>
        <p:spPr>
          <a:xfrm>
            <a:off x="477971" y="4666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49" name="TextBox 48"/>
          <p:cNvSpPr txBox="1"/>
          <p:nvPr/>
        </p:nvSpPr>
        <p:spPr>
          <a:xfrm>
            <a:off x="1163771" y="4742330"/>
            <a:ext cx="1828800" cy="369332"/>
          </a:xfrm>
          <a:prstGeom prst="rect">
            <a:avLst/>
          </a:prstGeom>
          <a:noFill/>
        </p:spPr>
        <p:txBody>
          <a:bodyPr wrap="square" rtlCol="0">
            <a:spAutoFit/>
          </a:bodyPr>
          <a:lstStyle/>
          <a:p>
            <a:pPr algn="ctr"/>
            <a:r>
              <a:rPr lang="en-IN" b="1" dirty="0"/>
              <a:t>Insert ‘B’</a:t>
            </a:r>
            <a:endParaRPr lang="en-US" b="1" dirty="0"/>
          </a:p>
        </p:txBody>
      </p:sp>
      <p:grpSp>
        <p:nvGrpSpPr>
          <p:cNvPr id="50" name="Group 49"/>
          <p:cNvGrpSpPr/>
          <p:nvPr/>
        </p:nvGrpSpPr>
        <p:grpSpPr>
          <a:xfrm>
            <a:off x="4217336" y="2476554"/>
            <a:ext cx="293670" cy="592488"/>
            <a:chOff x="774733" y="1681844"/>
            <a:chExt cx="293670" cy="592488"/>
          </a:xfrm>
        </p:grpSpPr>
        <p:sp>
          <p:nvSpPr>
            <p:cNvPr id="51" name="TextBox 50"/>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52" name="Straight Arrow Connector 51"/>
            <p:cNvCxnSpPr>
              <a:stCxn id="51"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53" name="Group 52"/>
          <p:cNvGrpSpPr/>
          <p:nvPr/>
        </p:nvGrpSpPr>
        <p:grpSpPr>
          <a:xfrm>
            <a:off x="1304148" y="5635422"/>
            <a:ext cx="314510" cy="565594"/>
            <a:chOff x="764313" y="1708738"/>
            <a:chExt cx="314510" cy="565594"/>
          </a:xfrm>
        </p:grpSpPr>
        <p:sp>
          <p:nvSpPr>
            <p:cNvPr id="54" name="TextBox 53"/>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55" name="Straight Arrow Connector 54"/>
            <p:cNvCxnSpPr/>
            <p:nvPr/>
          </p:nvCxnSpPr>
          <p:spPr>
            <a:xfrm flipV="1">
              <a:off x="921568" y="1708738"/>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56" name="TextBox 55"/>
          <p:cNvSpPr txBox="1"/>
          <p:nvPr/>
        </p:nvSpPr>
        <p:spPr>
          <a:xfrm>
            <a:off x="1171207" y="5201528"/>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57" name="TextBox 56"/>
          <p:cNvSpPr txBox="1"/>
          <p:nvPr/>
        </p:nvSpPr>
        <p:spPr>
          <a:xfrm>
            <a:off x="532400" y="4999710"/>
            <a:ext cx="546945" cy="646331"/>
          </a:xfrm>
          <a:prstGeom prst="rect">
            <a:avLst/>
          </a:prstGeom>
          <a:noFill/>
        </p:spPr>
        <p:txBody>
          <a:bodyPr wrap="none" rtlCol="0">
            <a:spAutoFit/>
          </a:bodyPr>
          <a:lstStyle/>
          <a:p>
            <a:r>
              <a:rPr lang="en-IN" b="1" dirty="0">
                <a:solidFill>
                  <a:schemeClr val="accent3">
                    <a:lumMod val="75000"/>
                  </a:schemeClr>
                </a:solidFill>
              </a:rPr>
              <a:t>R=2</a:t>
            </a:r>
          </a:p>
          <a:p>
            <a:r>
              <a:rPr lang="en-IN" b="1" dirty="0">
                <a:solidFill>
                  <a:schemeClr val="accent3">
                    <a:lumMod val="75000"/>
                  </a:schemeClr>
                </a:solidFill>
              </a:rPr>
              <a:t>F=1</a:t>
            </a:r>
            <a:endParaRPr lang="en-US" b="1" dirty="0">
              <a:solidFill>
                <a:schemeClr val="accent3">
                  <a:lumMod val="75000"/>
                </a:schemeClr>
              </a:solidFill>
            </a:endParaRPr>
          </a:p>
        </p:txBody>
      </p:sp>
      <p:sp>
        <p:nvSpPr>
          <p:cNvPr id="58" name="TextBox 57"/>
          <p:cNvSpPr txBox="1"/>
          <p:nvPr/>
        </p:nvSpPr>
        <p:spPr>
          <a:xfrm>
            <a:off x="1620971" y="5216641"/>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cxnSp>
        <p:nvCxnSpPr>
          <p:cNvPr id="60" name="Straight Connector 59"/>
          <p:cNvCxnSpPr/>
          <p:nvPr/>
        </p:nvCxnSpPr>
        <p:spPr>
          <a:xfrm>
            <a:off x="3449771" y="1618130"/>
            <a:ext cx="0" cy="4572000"/>
          </a:xfrm>
          <a:prstGeom prst="line">
            <a:avLst/>
          </a:prstGeom>
        </p:spPr>
        <p:style>
          <a:lnRef idx="2">
            <a:schemeClr val="dk1"/>
          </a:lnRef>
          <a:fillRef idx="0">
            <a:schemeClr val="dk1"/>
          </a:fillRef>
          <a:effectRef idx="1">
            <a:schemeClr val="dk1"/>
          </a:effectRef>
          <a:fontRef idx="minor">
            <a:schemeClr val="tx1"/>
          </a:fontRef>
        </p:style>
      </p:cxnSp>
      <p:sp>
        <p:nvSpPr>
          <p:cNvPr id="63" name="TextBox 62"/>
          <p:cNvSpPr txBox="1"/>
          <p:nvPr/>
        </p:nvSpPr>
        <p:spPr>
          <a:xfrm>
            <a:off x="4135571" y="1618130"/>
            <a:ext cx="1828800" cy="369332"/>
          </a:xfrm>
          <a:prstGeom prst="rect">
            <a:avLst/>
          </a:prstGeom>
          <a:noFill/>
        </p:spPr>
        <p:txBody>
          <a:bodyPr wrap="square" rtlCol="0">
            <a:spAutoFit/>
          </a:bodyPr>
          <a:lstStyle/>
          <a:p>
            <a:pPr algn="ctr"/>
            <a:r>
              <a:rPr lang="en-IN" b="1" dirty="0"/>
              <a:t>Insert ‘C’</a:t>
            </a:r>
            <a:endParaRPr lang="en-US" b="1" dirty="0"/>
          </a:p>
        </p:txBody>
      </p:sp>
      <p:cxnSp>
        <p:nvCxnSpPr>
          <p:cNvPr id="64" name="Straight Connector 63"/>
          <p:cNvCxnSpPr/>
          <p:nvPr/>
        </p:nvCxnSpPr>
        <p:spPr>
          <a:xfrm>
            <a:off x="3449771" y="3142130"/>
            <a:ext cx="2971800" cy="0"/>
          </a:xfrm>
          <a:prstGeom prst="line">
            <a:avLst/>
          </a:prstGeom>
        </p:spPr>
        <p:style>
          <a:lnRef idx="2">
            <a:schemeClr val="dk1"/>
          </a:lnRef>
          <a:fillRef idx="0">
            <a:schemeClr val="dk1"/>
          </a:fillRef>
          <a:effectRef idx="1">
            <a:schemeClr val="dk1"/>
          </a:effectRef>
          <a:fontRef idx="minor">
            <a:schemeClr val="tx1"/>
          </a:fontRef>
        </p:style>
      </p:cxnSp>
      <p:cxnSp>
        <p:nvCxnSpPr>
          <p:cNvPr id="65" name="Straight Connector 64"/>
          <p:cNvCxnSpPr/>
          <p:nvPr/>
        </p:nvCxnSpPr>
        <p:spPr>
          <a:xfrm>
            <a:off x="6421571" y="1618130"/>
            <a:ext cx="0" cy="4572000"/>
          </a:xfrm>
          <a:prstGeom prst="line">
            <a:avLst/>
          </a:prstGeom>
        </p:spPr>
        <p:style>
          <a:lnRef idx="2">
            <a:schemeClr val="dk1"/>
          </a:lnRef>
          <a:fillRef idx="0">
            <a:schemeClr val="dk1"/>
          </a:fillRef>
          <a:effectRef idx="1">
            <a:schemeClr val="dk1"/>
          </a:effectRef>
          <a:fontRef idx="minor">
            <a:schemeClr val="tx1"/>
          </a:fontRef>
        </p:style>
      </p:cxnSp>
      <p:cxnSp>
        <p:nvCxnSpPr>
          <p:cNvPr id="66" name="Straight Connector 65"/>
          <p:cNvCxnSpPr/>
          <p:nvPr/>
        </p:nvCxnSpPr>
        <p:spPr>
          <a:xfrm>
            <a:off x="6421571" y="3142130"/>
            <a:ext cx="2971800" cy="0"/>
          </a:xfrm>
          <a:prstGeom prst="line">
            <a:avLst/>
          </a:prstGeom>
        </p:spPr>
        <p:style>
          <a:lnRef idx="2">
            <a:schemeClr val="dk1"/>
          </a:lnRef>
          <a:fillRef idx="0">
            <a:schemeClr val="dk1"/>
          </a:fillRef>
          <a:effectRef idx="1">
            <a:schemeClr val="dk1"/>
          </a:effectRef>
          <a:fontRef idx="minor">
            <a:schemeClr val="tx1"/>
          </a:fontRef>
        </p:style>
      </p:cxnSp>
      <p:grpSp>
        <p:nvGrpSpPr>
          <p:cNvPr id="67" name="Group 66"/>
          <p:cNvGrpSpPr/>
          <p:nvPr/>
        </p:nvGrpSpPr>
        <p:grpSpPr>
          <a:xfrm>
            <a:off x="4135571" y="2075330"/>
            <a:ext cx="1828800" cy="381000"/>
            <a:chOff x="381000" y="1219200"/>
            <a:chExt cx="1828800" cy="381000"/>
          </a:xfrm>
        </p:grpSpPr>
        <p:sp>
          <p:nvSpPr>
            <p:cNvPr id="68" name="Rectangle 67"/>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2" name="TextBox 71"/>
          <p:cNvSpPr txBox="1"/>
          <p:nvPr/>
        </p:nvSpPr>
        <p:spPr>
          <a:xfrm>
            <a:off x="4135571" y="2075330"/>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73" name="TextBox 72"/>
          <p:cNvSpPr txBox="1"/>
          <p:nvPr/>
        </p:nvSpPr>
        <p:spPr>
          <a:xfrm>
            <a:off x="4592771" y="2075330"/>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grpSp>
        <p:nvGrpSpPr>
          <p:cNvPr id="74" name="Group 73"/>
          <p:cNvGrpSpPr/>
          <p:nvPr/>
        </p:nvGrpSpPr>
        <p:grpSpPr>
          <a:xfrm>
            <a:off x="1140394" y="5629732"/>
            <a:ext cx="293670" cy="572201"/>
            <a:chOff x="774733" y="1681843"/>
            <a:chExt cx="293670" cy="629422"/>
          </a:xfrm>
        </p:grpSpPr>
        <p:sp>
          <p:nvSpPr>
            <p:cNvPr id="75" name="TextBox 74"/>
            <p:cNvSpPr txBox="1"/>
            <p:nvPr/>
          </p:nvSpPr>
          <p:spPr>
            <a:xfrm>
              <a:off x="774733" y="1905000"/>
              <a:ext cx="293670" cy="406265"/>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76" name="Straight Arrow Connector 75"/>
            <p:cNvCxnSpPr>
              <a:stCxn id="75" idx="0"/>
            </p:cNvCxnSpPr>
            <p:nvPr/>
          </p:nvCxnSpPr>
          <p:spPr>
            <a:xfrm flipV="1">
              <a:off x="921568" y="1681843"/>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77" name="Group 76"/>
          <p:cNvGrpSpPr/>
          <p:nvPr/>
        </p:nvGrpSpPr>
        <p:grpSpPr>
          <a:xfrm>
            <a:off x="4682170" y="2478103"/>
            <a:ext cx="314510" cy="592488"/>
            <a:chOff x="764313" y="1681844"/>
            <a:chExt cx="314510" cy="592488"/>
          </a:xfrm>
        </p:grpSpPr>
        <p:sp>
          <p:nvSpPr>
            <p:cNvPr id="78" name="TextBox 77"/>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79" name="Straight Arrow Connector 78"/>
            <p:cNvCxnSpPr>
              <a:stCxn id="78"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80" name="TextBox 79"/>
          <p:cNvSpPr txBox="1"/>
          <p:nvPr/>
        </p:nvSpPr>
        <p:spPr>
          <a:xfrm>
            <a:off x="3493315" y="166167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F=1</a:t>
            </a:r>
          </a:p>
        </p:txBody>
      </p:sp>
      <p:sp>
        <p:nvSpPr>
          <p:cNvPr id="82" name="TextBox 81"/>
          <p:cNvSpPr txBox="1"/>
          <p:nvPr/>
        </p:nvSpPr>
        <p:spPr>
          <a:xfrm>
            <a:off x="5049971" y="2075330"/>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83" name="Group 82"/>
          <p:cNvGrpSpPr/>
          <p:nvPr/>
        </p:nvGrpSpPr>
        <p:grpSpPr>
          <a:xfrm>
            <a:off x="4135571" y="3641309"/>
            <a:ext cx="1828800" cy="381000"/>
            <a:chOff x="381000" y="1219200"/>
            <a:chExt cx="1828800" cy="381000"/>
          </a:xfrm>
        </p:grpSpPr>
        <p:sp>
          <p:nvSpPr>
            <p:cNvPr id="84" name="Rectangle 83"/>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8" name="TextBox 87"/>
          <p:cNvSpPr txBox="1"/>
          <p:nvPr/>
        </p:nvSpPr>
        <p:spPr>
          <a:xfrm>
            <a:off x="4124685" y="3271977"/>
            <a:ext cx="1828800" cy="369332"/>
          </a:xfrm>
          <a:prstGeom prst="rect">
            <a:avLst/>
          </a:prstGeom>
          <a:noFill/>
        </p:spPr>
        <p:txBody>
          <a:bodyPr wrap="square" rtlCol="0">
            <a:spAutoFit/>
          </a:bodyPr>
          <a:lstStyle/>
          <a:p>
            <a:pPr algn="ctr"/>
            <a:r>
              <a:rPr lang="en-IN" b="1" dirty="0"/>
              <a:t>Delete ‘A’</a:t>
            </a:r>
            <a:endParaRPr lang="en-US" b="1" dirty="0"/>
          </a:p>
        </p:txBody>
      </p:sp>
      <p:sp>
        <p:nvSpPr>
          <p:cNvPr id="89" name="TextBox 88"/>
          <p:cNvSpPr txBox="1"/>
          <p:nvPr/>
        </p:nvSpPr>
        <p:spPr>
          <a:xfrm>
            <a:off x="4124685" y="3631986"/>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90" name="TextBox 89"/>
          <p:cNvSpPr txBox="1"/>
          <p:nvPr/>
        </p:nvSpPr>
        <p:spPr>
          <a:xfrm>
            <a:off x="4592771" y="3631988"/>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91" name="TextBox 90"/>
          <p:cNvSpPr txBox="1"/>
          <p:nvPr/>
        </p:nvSpPr>
        <p:spPr>
          <a:xfrm>
            <a:off x="5049971" y="3631988"/>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92" name="Group 91"/>
          <p:cNvGrpSpPr/>
          <p:nvPr/>
        </p:nvGrpSpPr>
        <p:grpSpPr>
          <a:xfrm>
            <a:off x="4210168" y="4040984"/>
            <a:ext cx="293670" cy="592488"/>
            <a:chOff x="774733" y="1681844"/>
            <a:chExt cx="293670" cy="592488"/>
          </a:xfrm>
        </p:grpSpPr>
        <p:sp>
          <p:nvSpPr>
            <p:cNvPr id="93" name="TextBox 92"/>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94" name="Straight Arrow Connector 93"/>
            <p:cNvCxnSpPr>
              <a:stCxn id="9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95" name="Group 94"/>
          <p:cNvGrpSpPr/>
          <p:nvPr/>
        </p:nvGrpSpPr>
        <p:grpSpPr>
          <a:xfrm>
            <a:off x="5128484" y="4056531"/>
            <a:ext cx="314510" cy="592488"/>
            <a:chOff x="764313" y="1681844"/>
            <a:chExt cx="314510" cy="592488"/>
          </a:xfrm>
        </p:grpSpPr>
        <p:sp>
          <p:nvSpPr>
            <p:cNvPr id="96" name="TextBox 95"/>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97" name="Straight Arrow Connector 96"/>
            <p:cNvCxnSpPr>
              <a:stCxn id="96"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98" name="TextBox 97"/>
          <p:cNvSpPr txBox="1"/>
          <p:nvPr/>
        </p:nvSpPr>
        <p:spPr>
          <a:xfrm>
            <a:off x="3493315" y="318649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F=2</a:t>
            </a:r>
          </a:p>
        </p:txBody>
      </p:sp>
      <p:cxnSp>
        <p:nvCxnSpPr>
          <p:cNvPr id="99" name="Straight Connector 98"/>
          <p:cNvCxnSpPr/>
          <p:nvPr/>
        </p:nvCxnSpPr>
        <p:spPr>
          <a:xfrm>
            <a:off x="3449771" y="4666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00" name="TextBox 99"/>
          <p:cNvSpPr txBox="1"/>
          <p:nvPr/>
        </p:nvSpPr>
        <p:spPr>
          <a:xfrm>
            <a:off x="4218939" y="4742330"/>
            <a:ext cx="1828800" cy="369332"/>
          </a:xfrm>
          <a:prstGeom prst="rect">
            <a:avLst/>
          </a:prstGeom>
          <a:noFill/>
        </p:spPr>
        <p:txBody>
          <a:bodyPr wrap="square" rtlCol="0">
            <a:spAutoFit/>
          </a:bodyPr>
          <a:lstStyle/>
          <a:p>
            <a:pPr algn="ctr"/>
            <a:r>
              <a:rPr lang="en-IN" b="1" dirty="0"/>
              <a:t>Delete ‘B’</a:t>
            </a:r>
            <a:endParaRPr lang="en-US" b="1" dirty="0"/>
          </a:p>
        </p:txBody>
      </p:sp>
      <p:grpSp>
        <p:nvGrpSpPr>
          <p:cNvPr id="101" name="Group 100"/>
          <p:cNvGrpSpPr/>
          <p:nvPr/>
        </p:nvGrpSpPr>
        <p:grpSpPr>
          <a:xfrm>
            <a:off x="4218939" y="5201528"/>
            <a:ext cx="1828800" cy="381000"/>
            <a:chOff x="381000" y="1219200"/>
            <a:chExt cx="1828800" cy="381000"/>
          </a:xfrm>
        </p:grpSpPr>
        <p:sp>
          <p:nvSpPr>
            <p:cNvPr id="102" name="Rectangle 101"/>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6" name="TextBox 105"/>
          <p:cNvSpPr txBox="1"/>
          <p:nvPr/>
        </p:nvSpPr>
        <p:spPr>
          <a:xfrm>
            <a:off x="4671285" y="5199532"/>
            <a:ext cx="451169"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107" name="TextBox 106"/>
          <p:cNvSpPr txBox="1"/>
          <p:nvPr/>
        </p:nvSpPr>
        <p:spPr>
          <a:xfrm>
            <a:off x="5128485" y="5189611"/>
            <a:ext cx="451169"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108" name="Group 107"/>
          <p:cNvGrpSpPr/>
          <p:nvPr/>
        </p:nvGrpSpPr>
        <p:grpSpPr>
          <a:xfrm>
            <a:off x="5232485" y="5589721"/>
            <a:ext cx="314510" cy="592488"/>
            <a:chOff x="764313" y="1681844"/>
            <a:chExt cx="314510" cy="592488"/>
          </a:xfrm>
        </p:grpSpPr>
        <p:sp>
          <p:nvSpPr>
            <p:cNvPr id="109" name="TextBox 108"/>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10" name="Straight Arrow Connector 109"/>
            <p:cNvCxnSpPr>
              <a:stCxn id="109"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11" name="Group 110"/>
          <p:cNvGrpSpPr/>
          <p:nvPr/>
        </p:nvGrpSpPr>
        <p:grpSpPr>
          <a:xfrm>
            <a:off x="4755591" y="5591416"/>
            <a:ext cx="293670" cy="592488"/>
            <a:chOff x="774733" y="1681844"/>
            <a:chExt cx="293670" cy="592488"/>
          </a:xfrm>
        </p:grpSpPr>
        <p:sp>
          <p:nvSpPr>
            <p:cNvPr id="112" name="TextBox 111"/>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13" name="Straight Arrow Connector 112"/>
            <p:cNvCxnSpPr>
              <a:stCxn id="112"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14" name="TextBox 113"/>
          <p:cNvSpPr txBox="1"/>
          <p:nvPr/>
        </p:nvSpPr>
        <p:spPr>
          <a:xfrm>
            <a:off x="3525971" y="4705600"/>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F=3</a:t>
            </a:r>
          </a:p>
        </p:txBody>
      </p:sp>
      <p:sp>
        <p:nvSpPr>
          <p:cNvPr id="115" name="TextBox 114"/>
          <p:cNvSpPr txBox="1"/>
          <p:nvPr/>
        </p:nvSpPr>
        <p:spPr>
          <a:xfrm>
            <a:off x="7259771" y="1618130"/>
            <a:ext cx="1828800" cy="369332"/>
          </a:xfrm>
          <a:prstGeom prst="rect">
            <a:avLst/>
          </a:prstGeom>
          <a:noFill/>
        </p:spPr>
        <p:txBody>
          <a:bodyPr wrap="square" rtlCol="0">
            <a:spAutoFit/>
          </a:bodyPr>
          <a:lstStyle/>
          <a:p>
            <a:pPr algn="ctr"/>
            <a:r>
              <a:rPr lang="en-IN" b="1" dirty="0"/>
              <a:t>Insert ‘D’</a:t>
            </a:r>
            <a:endParaRPr lang="en-US" b="1" dirty="0"/>
          </a:p>
        </p:txBody>
      </p:sp>
      <p:grpSp>
        <p:nvGrpSpPr>
          <p:cNvPr id="116" name="Group 115"/>
          <p:cNvGrpSpPr/>
          <p:nvPr/>
        </p:nvGrpSpPr>
        <p:grpSpPr>
          <a:xfrm>
            <a:off x="7335971" y="2054341"/>
            <a:ext cx="1828800" cy="381000"/>
            <a:chOff x="381000" y="1219200"/>
            <a:chExt cx="1828800" cy="381000"/>
          </a:xfrm>
        </p:grpSpPr>
        <p:sp>
          <p:nvSpPr>
            <p:cNvPr id="117" name="Rectangle 116"/>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p:cNvGrpSpPr/>
          <p:nvPr/>
        </p:nvGrpSpPr>
        <p:grpSpPr>
          <a:xfrm>
            <a:off x="8226997" y="2451512"/>
            <a:ext cx="293670" cy="592488"/>
            <a:chOff x="774733" y="1681844"/>
            <a:chExt cx="293670" cy="592488"/>
          </a:xfrm>
        </p:grpSpPr>
        <p:sp>
          <p:nvSpPr>
            <p:cNvPr id="122" name="TextBox 121"/>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23" name="Straight Arrow Connector 122"/>
            <p:cNvCxnSpPr>
              <a:stCxn id="122"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24" name="Group 123"/>
          <p:cNvGrpSpPr/>
          <p:nvPr/>
        </p:nvGrpSpPr>
        <p:grpSpPr>
          <a:xfrm>
            <a:off x="8434292" y="2440784"/>
            <a:ext cx="314510" cy="592488"/>
            <a:chOff x="764313" y="1681844"/>
            <a:chExt cx="314510" cy="592488"/>
          </a:xfrm>
        </p:grpSpPr>
        <p:sp>
          <p:nvSpPr>
            <p:cNvPr id="125" name="TextBox 124"/>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26" name="Straight Arrow Connector 125"/>
            <p:cNvCxnSpPr>
              <a:stCxn id="125"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27" name="TextBox 126"/>
          <p:cNvSpPr txBox="1"/>
          <p:nvPr/>
        </p:nvSpPr>
        <p:spPr>
          <a:xfrm>
            <a:off x="8250371" y="2054341"/>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128" name="TextBox 127"/>
          <p:cNvSpPr txBox="1"/>
          <p:nvPr/>
        </p:nvSpPr>
        <p:spPr>
          <a:xfrm>
            <a:off x="6497771" y="1635437"/>
            <a:ext cx="542136" cy="646331"/>
          </a:xfrm>
          <a:prstGeom prst="rect">
            <a:avLst/>
          </a:prstGeom>
          <a:noFill/>
        </p:spPr>
        <p:txBody>
          <a:bodyPr wrap="none" rtlCol="0">
            <a:spAutoFit/>
          </a:bodyPr>
          <a:lstStyle/>
          <a:p>
            <a:r>
              <a:rPr lang="en-IN" b="1" dirty="0">
                <a:solidFill>
                  <a:schemeClr val="accent3">
                    <a:lumMod val="75000"/>
                  </a:schemeClr>
                </a:solidFill>
              </a:rPr>
              <a:t>R=4</a:t>
            </a:r>
          </a:p>
          <a:p>
            <a:r>
              <a:rPr lang="en-IN" b="1" dirty="0">
                <a:solidFill>
                  <a:schemeClr val="accent3">
                    <a:lumMod val="75000"/>
                  </a:schemeClr>
                </a:solidFill>
              </a:rPr>
              <a:t>F=3</a:t>
            </a:r>
          </a:p>
        </p:txBody>
      </p:sp>
      <p:sp>
        <p:nvSpPr>
          <p:cNvPr id="130" name="TextBox 129"/>
          <p:cNvSpPr txBox="1"/>
          <p:nvPr/>
        </p:nvSpPr>
        <p:spPr>
          <a:xfrm>
            <a:off x="8707571" y="2054341"/>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131" name="TextBox 130"/>
          <p:cNvSpPr txBox="1"/>
          <p:nvPr/>
        </p:nvSpPr>
        <p:spPr>
          <a:xfrm>
            <a:off x="7354293" y="3270954"/>
            <a:ext cx="1828800" cy="369332"/>
          </a:xfrm>
          <a:prstGeom prst="rect">
            <a:avLst/>
          </a:prstGeom>
          <a:noFill/>
        </p:spPr>
        <p:txBody>
          <a:bodyPr wrap="square" rtlCol="0">
            <a:spAutoFit/>
          </a:bodyPr>
          <a:lstStyle/>
          <a:p>
            <a:pPr algn="ctr"/>
            <a:r>
              <a:rPr lang="en-IN" b="1" dirty="0"/>
              <a:t>Insert ‘E’</a:t>
            </a:r>
            <a:endParaRPr lang="en-US" b="1" dirty="0"/>
          </a:p>
        </p:txBody>
      </p:sp>
      <p:grpSp>
        <p:nvGrpSpPr>
          <p:cNvPr id="132" name="Group 131"/>
          <p:cNvGrpSpPr/>
          <p:nvPr/>
        </p:nvGrpSpPr>
        <p:grpSpPr>
          <a:xfrm>
            <a:off x="8850261" y="4040984"/>
            <a:ext cx="314510" cy="592488"/>
            <a:chOff x="764313" y="1681844"/>
            <a:chExt cx="314510" cy="592488"/>
          </a:xfrm>
        </p:grpSpPr>
        <p:sp>
          <p:nvSpPr>
            <p:cNvPr id="133" name="TextBox 13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34" name="Straight Arrow Connector 133"/>
            <p:cNvCxnSpPr>
              <a:stCxn id="13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35" name="Group 134"/>
          <p:cNvGrpSpPr/>
          <p:nvPr/>
        </p:nvGrpSpPr>
        <p:grpSpPr>
          <a:xfrm>
            <a:off x="8403481" y="4045644"/>
            <a:ext cx="293670" cy="592488"/>
            <a:chOff x="774733" y="1681844"/>
            <a:chExt cx="293670" cy="592488"/>
          </a:xfrm>
        </p:grpSpPr>
        <p:sp>
          <p:nvSpPr>
            <p:cNvPr id="136" name="TextBox 135"/>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37" name="Straight Arrow Connector 136"/>
            <p:cNvCxnSpPr>
              <a:stCxn id="136"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38" name="TextBox 137"/>
          <p:cNvSpPr txBox="1"/>
          <p:nvPr/>
        </p:nvSpPr>
        <p:spPr>
          <a:xfrm>
            <a:off x="8337457" y="3642874"/>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139" name="TextBox 138"/>
          <p:cNvSpPr txBox="1"/>
          <p:nvPr/>
        </p:nvSpPr>
        <p:spPr>
          <a:xfrm>
            <a:off x="8783771" y="3642874"/>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140" name="TextBox 139"/>
          <p:cNvSpPr txBox="1"/>
          <p:nvPr/>
        </p:nvSpPr>
        <p:spPr>
          <a:xfrm>
            <a:off x="6497771" y="3257800"/>
            <a:ext cx="542136" cy="646331"/>
          </a:xfrm>
          <a:prstGeom prst="rect">
            <a:avLst/>
          </a:prstGeom>
          <a:noFill/>
        </p:spPr>
        <p:txBody>
          <a:bodyPr wrap="none" rtlCol="0">
            <a:spAutoFit/>
          </a:bodyPr>
          <a:lstStyle/>
          <a:p>
            <a:r>
              <a:rPr lang="en-IN" b="1" dirty="0">
                <a:solidFill>
                  <a:schemeClr val="accent3">
                    <a:lumMod val="75000"/>
                  </a:schemeClr>
                </a:solidFill>
              </a:rPr>
              <a:t>R=4</a:t>
            </a:r>
          </a:p>
          <a:p>
            <a:r>
              <a:rPr lang="en-IN" b="1" dirty="0">
                <a:solidFill>
                  <a:schemeClr val="accent3">
                    <a:lumMod val="75000"/>
                  </a:schemeClr>
                </a:solidFill>
              </a:rPr>
              <a:t>F=3</a:t>
            </a:r>
          </a:p>
        </p:txBody>
      </p:sp>
      <p:sp>
        <p:nvSpPr>
          <p:cNvPr id="141" name="TextBox 140"/>
          <p:cNvSpPr txBox="1"/>
          <p:nvPr/>
        </p:nvSpPr>
        <p:spPr>
          <a:xfrm>
            <a:off x="6497771" y="4742330"/>
            <a:ext cx="2895600" cy="369332"/>
          </a:xfrm>
          <a:prstGeom prst="rect">
            <a:avLst/>
          </a:prstGeom>
          <a:noFill/>
        </p:spPr>
        <p:txBody>
          <a:bodyPr wrap="square" rtlCol="0">
            <a:spAutoFit/>
          </a:bodyPr>
          <a:lstStyle/>
          <a:p>
            <a:pPr algn="ctr"/>
            <a:r>
              <a:rPr lang="en-IN" b="1" dirty="0">
                <a:solidFill>
                  <a:srgbClr val="C00000"/>
                </a:solidFill>
              </a:rPr>
              <a:t>(R=4) &gt;= (N=4) (</a:t>
            </a:r>
            <a:r>
              <a:rPr lang="en-IN" sz="1600" b="1" dirty="0">
                <a:solidFill>
                  <a:srgbClr val="C00000"/>
                </a:solidFill>
              </a:rPr>
              <a:t>Size of Queue</a:t>
            </a:r>
            <a:r>
              <a:rPr lang="en-IN" b="1" dirty="0">
                <a:solidFill>
                  <a:srgbClr val="C00000"/>
                </a:solidFill>
              </a:rPr>
              <a:t>)</a:t>
            </a:r>
            <a:endParaRPr lang="en-US" b="1" dirty="0">
              <a:solidFill>
                <a:srgbClr val="C00000"/>
              </a:solidFill>
            </a:endParaRPr>
          </a:p>
        </p:txBody>
      </p:sp>
      <p:sp>
        <p:nvSpPr>
          <p:cNvPr id="142" name="TextBox 141"/>
          <p:cNvSpPr txBox="1"/>
          <p:nvPr/>
        </p:nvSpPr>
        <p:spPr>
          <a:xfrm>
            <a:off x="6497771" y="5047910"/>
            <a:ext cx="2895600" cy="369332"/>
          </a:xfrm>
          <a:prstGeom prst="rect">
            <a:avLst/>
          </a:prstGeom>
          <a:noFill/>
        </p:spPr>
        <p:txBody>
          <a:bodyPr wrap="square" rtlCol="0">
            <a:spAutoFit/>
          </a:bodyPr>
          <a:lstStyle/>
          <a:p>
            <a:pPr algn="ctr"/>
            <a:r>
              <a:rPr lang="en-IN" b="1" dirty="0">
                <a:solidFill>
                  <a:schemeClr val="accent3">
                    <a:lumMod val="50000"/>
                  </a:schemeClr>
                </a:solidFill>
              </a:rPr>
              <a:t>Queue Overflow</a:t>
            </a:r>
            <a:endParaRPr lang="en-US" b="1" dirty="0">
              <a:solidFill>
                <a:schemeClr val="accent3">
                  <a:lumMod val="50000"/>
                </a:schemeClr>
              </a:solidFill>
            </a:endParaRPr>
          </a:p>
        </p:txBody>
      </p:sp>
      <p:cxnSp>
        <p:nvCxnSpPr>
          <p:cNvPr id="143" name="Straight Connector 142"/>
          <p:cNvCxnSpPr/>
          <p:nvPr/>
        </p:nvCxnSpPr>
        <p:spPr>
          <a:xfrm>
            <a:off x="6421571" y="466613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44" name="TextBox 143"/>
          <p:cNvSpPr txBox="1"/>
          <p:nvPr/>
        </p:nvSpPr>
        <p:spPr>
          <a:xfrm>
            <a:off x="6497771" y="5439017"/>
            <a:ext cx="28956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sz="1600" b="1" dirty="0"/>
              <a:t>Queue Overflow, but space is there with Queue, this leads to the memory wastage</a:t>
            </a:r>
            <a:endParaRPr lang="en-US" sz="1600" b="1" dirty="0"/>
          </a:p>
        </p:txBody>
      </p:sp>
    </p:spTree>
    <p:extLst>
      <p:ext uri="{BB962C8B-B14F-4D97-AF65-F5344CB8AC3E}">
        <p14:creationId xmlns:p14="http://schemas.microsoft.com/office/powerpoint/2010/main" val="482606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nodeType="clickEffect">
                                  <p:stCondLst>
                                    <p:cond delay="0"/>
                                  </p:stCondLst>
                                  <p:childTnLst>
                                    <p:animMotion origin="layout" path="M -6.25E-7 4.07407E-6 L 0.05521 4.07407E-6 " pathEditMode="relative" rAng="0" ptsTypes="AA">
                                      <p:cBhvr>
                                        <p:cTn id="48" dur="2000" fill="hold"/>
                                        <p:tgtEl>
                                          <p:spTgt spid="42"/>
                                        </p:tgtEl>
                                        <p:attrNameLst>
                                          <p:attrName>ppt_x</p:attrName>
                                          <p:attrName>ppt_y</p:attrName>
                                        </p:attrNameLst>
                                      </p:cBhvr>
                                      <p:rCtr x="2760"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3.95833E-6 1.11022E-16 L 0.05768 1.11022E-16 " pathEditMode="relative" rAng="0" ptsTypes="AA">
                                      <p:cBhvr>
                                        <p:cTn id="60" dur="2000" fill="hold"/>
                                        <p:tgtEl>
                                          <p:spTgt spid="39"/>
                                        </p:tgtEl>
                                        <p:attrNameLst>
                                          <p:attrName>ppt_x</p:attrName>
                                          <p:attrName>ppt_y</p:attrName>
                                        </p:attrNameLst>
                                      </p:cBhvr>
                                      <p:rCtr x="2878" y="0"/>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1.04167E-6 -2.96296E-6 L 0.03216 -2.96296E-6 " pathEditMode="relative" rAng="0" ptsTypes="AA">
                                      <p:cBhvr>
                                        <p:cTn id="86" dur="2000" fill="hold"/>
                                        <p:tgtEl>
                                          <p:spTgt spid="53"/>
                                        </p:tgtEl>
                                        <p:attrNameLst>
                                          <p:attrName>ppt_x</p:attrName>
                                          <p:attrName>ppt_y</p:attrName>
                                        </p:attrNameLst>
                                      </p:cBhvr>
                                      <p:rCtr x="1602" y="0"/>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7"/>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63"/>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7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3"/>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6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7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29167E-6 1.85185E-6 L 0.04024 1.85185E-6 " pathEditMode="relative" rAng="0" ptsTypes="AA">
                                      <p:cBhvr>
                                        <p:cTn id="118" dur="2000" fill="hold"/>
                                        <p:tgtEl>
                                          <p:spTgt spid="77"/>
                                        </p:tgtEl>
                                        <p:attrNameLst>
                                          <p:attrName>ppt_x</p:attrName>
                                          <p:attrName>ppt_y</p:attrName>
                                        </p:attrNameLst>
                                      </p:cBhvr>
                                      <p:rCtr x="2005"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8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2">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4"/>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8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89"/>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90"/>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91"/>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83"/>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9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9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nodeType="clickEffect">
                                  <p:stCondLst>
                                    <p:cond delay="0"/>
                                  </p:stCondLst>
                                  <p:childTnLst>
                                    <p:animMotion origin="layout" path="M 1.04167E-6 2.59259E-6 L 0.03958 2.59259E-6 " pathEditMode="relative" rAng="0" ptsTypes="AA">
                                      <p:cBhvr>
                                        <p:cTn id="152" dur="2000" fill="hold"/>
                                        <p:tgtEl>
                                          <p:spTgt spid="92"/>
                                        </p:tgtEl>
                                        <p:attrNameLst>
                                          <p:attrName>ppt_x</p:attrName>
                                          <p:attrName>ppt_y</p:attrName>
                                        </p:attrNameLst>
                                      </p:cBhvr>
                                      <p:rCtr x="1979" y="0"/>
                                    </p:animMotion>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98"/>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89"/>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99"/>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00"/>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101"/>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106"/>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10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1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08"/>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63" presetClass="path" presetSubtype="0" accel="50000" decel="50000" fill="hold" nodeType="clickEffect">
                                  <p:stCondLst>
                                    <p:cond delay="0"/>
                                  </p:stCondLst>
                                  <p:childTnLst>
                                    <p:animMotion origin="layout" path="M -1.04167E-6 -3.33333E-6 L 0.02734 -3.33333E-6 " pathEditMode="relative" rAng="0" ptsTypes="AA">
                                      <p:cBhvr>
                                        <p:cTn id="184" dur="2000" fill="hold"/>
                                        <p:tgtEl>
                                          <p:spTgt spid="111"/>
                                        </p:tgtEl>
                                        <p:attrNameLst>
                                          <p:attrName>ppt_x</p:attrName>
                                          <p:attrName>ppt_y</p:attrName>
                                        </p:attrNameLst>
                                      </p:cBhvr>
                                      <p:rCtr x="1354" y="0"/>
                                    </p:animMotion>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14"/>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5"/>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15"/>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16"/>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27"/>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121"/>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124"/>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63" presetClass="path" presetSubtype="0" accel="50000" decel="50000" fill="hold" nodeType="clickEffect">
                                  <p:stCondLst>
                                    <p:cond delay="0"/>
                                  </p:stCondLst>
                                  <p:childTnLst>
                                    <p:animMotion origin="layout" path="M 6.25E-7 -4.07407E-6 L 0.0293 -4.07407E-6 " pathEditMode="relative" rAng="0" ptsTypes="AA">
                                      <p:cBhvr>
                                        <p:cTn id="214" dur="2000" fill="hold"/>
                                        <p:tgtEl>
                                          <p:spTgt spid="124"/>
                                        </p:tgtEl>
                                        <p:attrNameLst>
                                          <p:attrName>ppt_x</p:attrName>
                                          <p:attrName>ppt_y</p:attrName>
                                        </p:attrNameLst>
                                      </p:cBhvr>
                                      <p:rCtr x="1628" y="0"/>
                                    </p:animMotion>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128"/>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30"/>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66"/>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31"/>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20"/>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138"/>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139"/>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35"/>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32"/>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grpId="0" nodeType="clickEffect">
                                  <p:stCondLst>
                                    <p:cond delay="0"/>
                                  </p:stCondLst>
                                  <p:childTnLst>
                                    <p:set>
                                      <p:cBhvr>
                                        <p:cTn id="246" dur="1" fill="hold">
                                          <p:stCondLst>
                                            <p:cond delay="0"/>
                                          </p:stCondLst>
                                        </p:cTn>
                                        <p:tgtEl>
                                          <p:spTgt spid="140"/>
                                        </p:tgtEl>
                                        <p:attrNameLst>
                                          <p:attrName>style.visibility</p:attrName>
                                        </p:attrNameLst>
                                      </p:cBhvr>
                                      <p:to>
                                        <p:strVal val="visibl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43"/>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grpId="0" nodeType="clickEffect">
                                  <p:stCondLst>
                                    <p:cond delay="0"/>
                                  </p:stCondLst>
                                  <p:childTnLst>
                                    <p:set>
                                      <p:cBhvr>
                                        <p:cTn id="254" dur="1" fill="hold">
                                          <p:stCondLst>
                                            <p:cond delay="0"/>
                                          </p:stCondLst>
                                        </p:cTn>
                                        <p:tgtEl>
                                          <p:spTgt spid="141"/>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grpId="0" nodeType="clickEffect">
                                  <p:stCondLst>
                                    <p:cond delay="0"/>
                                  </p:stCondLst>
                                  <p:childTnLst>
                                    <p:set>
                                      <p:cBhvr>
                                        <p:cTn id="258" dur="1" fill="hold">
                                          <p:stCondLst>
                                            <p:cond delay="0"/>
                                          </p:stCondLst>
                                        </p:cTn>
                                        <p:tgtEl>
                                          <p:spTgt spid="142"/>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35" grpId="0"/>
      <p:bldP spid="38" grpId="0"/>
      <p:bldP spid="45" grpId="0"/>
      <p:bldP spid="46" grpId="0"/>
      <p:bldP spid="47" grpId="0"/>
      <p:bldP spid="49" grpId="0"/>
      <p:bldP spid="56" grpId="0"/>
      <p:bldP spid="57" grpId="0"/>
      <p:bldP spid="58" grpId="0"/>
      <p:bldP spid="63" grpId="0"/>
      <p:bldP spid="72" grpId="0"/>
      <p:bldP spid="73" grpId="0"/>
      <p:bldP spid="80" grpId="0"/>
      <p:bldP spid="88" grpId="0"/>
      <p:bldP spid="89" grpId="0"/>
      <p:bldP spid="89" grpId="1"/>
      <p:bldP spid="90" grpId="0"/>
      <p:bldP spid="91" grpId="0"/>
      <p:bldP spid="98" grpId="0"/>
      <p:bldP spid="100" grpId="0"/>
      <p:bldP spid="106" grpId="0"/>
      <p:bldP spid="106" grpId="1"/>
      <p:bldP spid="107" grpId="0"/>
      <p:bldP spid="114" grpId="0"/>
      <p:bldP spid="115" grpId="0"/>
      <p:bldP spid="127" grpId="0"/>
      <p:bldP spid="128" grpId="0"/>
      <p:bldP spid="130" grpId="0"/>
      <p:bldP spid="131" grpId="0"/>
      <p:bldP spid="138" grpId="0"/>
      <p:bldP spid="139" grpId="0"/>
      <p:bldP spid="140" grpId="0"/>
      <p:bldP spid="141" grpId="0"/>
      <p:bldP spid="142" grpId="0"/>
      <p:bldP spid="14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Circular Queue</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102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 Queue</a:t>
            </a:r>
            <a:endParaRPr lang="en-US" dirty="0"/>
          </a:p>
        </p:txBody>
      </p:sp>
      <p:sp>
        <p:nvSpPr>
          <p:cNvPr id="3" name="Content Placeholder 2"/>
          <p:cNvSpPr>
            <a:spLocks noGrp="1"/>
          </p:cNvSpPr>
          <p:nvPr>
            <p:ph idx="1"/>
          </p:nvPr>
        </p:nvSpPr>
        <p:spPr/>
        <p:txBody>
          <a:bodyPr>
            <a:normAutofit/>
          </a:bodyPr>
          <a:lstStyle/>
          <a:p>
            <a:r>
              <a:rPr lang="en-IN" dirty="0"/>
              <a:t>A more suitable method of representing simple queue which prevents an excessive use of memory is to </a:t>
            </a:r>
            <a:r>
              <a:rPr lang="en-IN" b="1" dirty="0">
                <a:solidFill>
                  <a:srgbClr val="C00000"/>
                </a:solidFill>
              </a:rPr>
              <a:t>arrange the elements </a:t>
            </a:r>
            <a:r>
              <a:rPr lang="en-IN" dirty="0"/>
              <a:t>Q[1], Q[2]….,Q[n] </a:t>
            </a:r>
            <a:r>
              <a:rPr lang="en-IN" b="1" dirty="0">
                <a:solidFill>
                  <a:srgbClr val="C00000"/>
                </a:solidFill>
              </a:rPr>
              <a:t>in a circular fashion </a:t>
            </a:r>
            <a:r>
              <a:rPr lang="en-IN" dirty="0"/>
              <a:t>with Q[1] following Q[n], this is called </a:t>
            </a:r>
            <a:r>
              <a:rPr lang="en-IN" b="1" dirty="0">
                <a:solidFill>
                  <a:srgbClr val="C00000"/>
                </a:solidFill>
              </a:rPr>
              <a:t>circular queue</a:t>
            </a:r>
            <a:r>
              <a:rPr lang="en-IN" b="1" dirty="0"/>
              <a:t>.</a:t>
            </a:r>
          </a:p>
          <a:p>
            <a:r>
              <a:rPr lang="en-IN" dirty="0"/>
              <a:t>In  circular queue the last node is connected back to the first node to make a  circle.</a:t>
            </a:r>
          </a:p>
          <a:p>
            <a:r>
              <a:rPr lang="en-IN" dirty="0"/>
              <a:t>Circular queue is a linear data structure. It follows </a:t>
            </a:r>
            <a:r>
              <a:rPr lang="en-IN" b="1" dirty="0">
                <a:solidFill>
                  <a:srgbClr val="C00000"/>
                </a:solidFill>
              </a:rPr>
              <a:t>FIFO</a:t>
            </a:r>
            <a:r>
              <a:rPr lang="en-IN" dirty="0"/>
              <a:t> principle. </a:t>
            </a:r>
          </a:p>
          <a:p>
            <a:r>
              <a:rPr lang="en-IN" dirty="0"/>
              <a:t>It is also called as </a:t>
            </a:r>
            <a:r>
              <a:rPr lang="en-IN" b="1" dirty="0">
                <a:solidFill>
                  <a:srgbClr val="C00000"/>
                </a:solidFill>
              </a:rPr>
              <a:t>“Ring buffer”</a:t>
            </a:r>
            <a:r>
              <a:rPr lang="en-IN" dirty="0">
                <a:solidFill>
                  <a:srgbClr val="C00000"/>
                </a:solidFill>
              </a:rPr>
              <a:t>.</a:t>
            </a:r>
            <a:endParaRPr lang="en-US" dirty="0">
              <a:solidFill>
                <a:srgbClr val="C00000"/>
              </a:solidFill>
            </a:endParaRPr>
          </a:p>
        </p:txBody>
      </p:sp>
      <p:pic>
        <p:nvPicPr>
          <p:cNvPr id="1026" name="Picture 2" descr="E:\Clients\Darshan\Data Structure\images\circularqueue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6695" y="3482886"/>
            <a:ext cx="3198650" cy="291733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1797422" y="4572580"/>
            <a:ext cx="3567953" cy="739008"/>
            <a:chOff x="5486400" y="1219200"/>
            <a:chExt cx="2655064" cy="457200"/>
          </a:xfrm>
        </p:grpSpPr>
        <p:sp>
          <p:nvSpPr>
            <p:cNvPr id="6" name="Rectangle 5"/>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Q[1]</a:t>
              </a:r>
              <a:endParaRPr lang="en-US" sz="2000" b="1" dirty="0"/>
            </a:p>
          </p:txBody>
        </p:sp>
        <p:sp>
          <p:nvSpPr>
            <p:cNvPr id="7" name="Rectangle 6"/>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Q[2]</a:t>
              </a:r>
              <a:endParaRPr lang="en-US" sz="2000" b="1" dirty="0"/>
            </a:p>
          </p:txBody>
        </p:sp>
        <p:sp>
          <p:nvSpPr>
            <p:cNvPr id="8" name="Rectangle 7"/>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9" name="Rectangle 8"/>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0" name="Rectangle 9"/>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Q[n]</a:t>
              </a:r>
              <a:endParaRPr lang="en-US" sz="2000" b="1" dirty="0"/>
            </a:p>
          </p:txBody>
        </p:sp>
      </p:grpSp>
      <p:cxnSp>
        <p:nvCxnSpPr>
          <p:cNvPr id="11" name="Straight Connector 10"/>
          <p:cNvCxnSpPr>
            <a:stCxn id="10" idx="3"/>
          </p:cNvCxnSpPr>
          <p:nvPr/>
        </p:nvCxnSpPr>
        <p:spPr>
          <a:xfrm>
            <a:off x="5365375" y="4942084"/>
            <a:ext cx="349245" cy="0"/>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3" name="Straight Connector 12"/>
          <p:cNvCxnSpPr/>
          <p:nvPr/>
        </p:nvCxnSpPr>
        <p:spPr>
          <a:xfrm>
            <a:off x="5714620" y="4942084"/>
            <a:ext cx="0" cy="598104"/>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flipH="1">
            <a:off x="1492623" y="5540188"/>
            <a:ext cx="4221997" cy="0"/>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7" name="Straight Connector 16"/>
          <p:cNvCxnSpPr/>
          <p:nvPr/>
        </p:nvCxnSpPr>
        <p:spPr>
          <a:xfrm flipV="1">
            <a:off x="1492623" y="4942084"/>
            <a:ext cx="0" cy="598104"/>
          </a:xfrm>
          <a:prstGeom prst="line">
            <a:avLst/>
          </a:prstGeom>
          <a:ln w="28575">
            <a:solidFill>
              <a:schemeClr val="tx1"/>
            </a:solidFill>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cxnSp>
        <p:nvCxnSpPr>
          <p:cNvPr id="19" name="Straight Arrow Connector 18"/>
          <p:cNvCxnSpPr>
            <a:endCxn id="6" idx="1"/>
          </p:cNvCxnSpPr>
          <p:nvPr/>
        </p:nvCxnSpPr>
        <p:spPr>
          <a:xfrm>
            <a:off x="1492622" y="4942084"/>
            <a:ext cx="304800" cy="0"/>
          </a:xfrm>
          <a:prstGeom prst="straightConnector1">
            <a:avLst/>
          </a:prstGeom>
          <a:ln w="28575">
            <a:solidFill>
              <a:schemeClr val="tx1"/>
            </a:solidFill>
            <a:tailEnd type="arrow"/>
          </a:ln>
          <a:effectLst>
            <a:outerShdw blurRad="50800" dist="38100" dir="2700000" algn="tl" rotWithShape="0">
              <a:prstClr val="black">
                <a:alpha val="40000"/>
              </a:prstClr>
            </a:outerShdw>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00571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Circular Queue - Operations </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r>
              <a:rPr lang="en-US" dirty="0">
                <a:solidFill>
                  <a:srgbClr val="0070C0"/>
                </a:solidFill>
              </a:rPr>
              <a:t>CQINSERT</a:t>
            </a:r>
          </a:p>
          <a:p>
            <a:r>
              <a:rPr lang="en-US" dirty="0">
                <a:solidFill>
                  <a:srgbClr val="0070C0"/>
                </a:solidFill>
              </a:rPr>
              <a:t>CQDELETE</a:t>
            </a:r>
          </a:p>
          <a:p>
            <a:endParaRPr lang="en-US" dirty="0"/>
          </a:p>
        </p:txBody>
      </p:sp>
    </p:spTree>
    <p:extLst>
      <p:ext uri="{BB962C8B-B14F-4D97-AF65-F5344CB8AC3E}">
        <p14:creationId xmlns:p14="http://schemas.microsoft.com/office/powerpoint/2010/main" val="1395150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Procedure: CQINSERT (F, R, Q, N, Y)</a:t>
            </a:r>
            <a:endParaRPr lang="en-US" dirty="0"/>
          </a:p>
        </p:txBody>
      </p:sp>
      <p:sp>
        <p:nvSpPr>
          <p:cNvPr id="3" name="Content Placeholder 2"/>
          <p:cNvSpPr>
            <a:spLocks noGrp="1"/>
          </p:cNvSpPr>
          <p:nvPr>
            <p:ph idx="1"/>
          </p:nvPr>
        </p:nvSpPr>
        <p:spPr/>
        <p:txBody>
          <a:bodyPr/>
          <a:lstStyle/>
          <a:p>
            <a:r>
              <a:rPr lang="en-IN" dirty="0"/>
              <a:t>This procedure inserts </a:t>
            </a:r>
            <a:r>
              <a:rPr lang="en-IN" b="1" dirty="0">
                <a:solidFill>
                  <a:srgbClr val="C00000"/>
                </a:solidFill>
              </a:rPr>
              <a:t>Y</a:t>
            </a:r>
            <a:r>
              <a:rPr lang="en-IN" dirty="0"/>
              <a:t> at rear end of the Circular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dirty="0">
                <a:solidFill>
                  <a:srgbClr val="C00000"/>
                </a:solidFill>
              </a:rPr>
              <a:t> </a:t>
            </a:r>
            <a:r>
              <a:rPr lang="en-IN" dirty="0"/>
              <a:t>containing </a:t>
            </a:r>
            <a:r>
              <a:rPr lang="en-IN" b="1" dirty="0">
                <a:solidFill>
                  <a:srgbClr val="C00000"/>
                </a:solidFill>
              </a:rPr>
              <a:t>N</a:t>
            </a:r>
            <a:r>
              <a:rPr lang="en-IN" dirty="0">
                <a:solidFill>
                  <a:srgbClr val="C00000"/>
                </a:solidFill>
              </a:rPr>
              <a:t> </a:t>
            </a:r>
            <a:r>
              <a:rPr lang="en-IN" dirty="0"/>
              <a:t>elements.</a:t>
            </a:r>
          </a:p>
          <a:p>
            <a:r>
              <a:rPr lang="en-IN" b="1" dirty="0">
                <a:solidFill>
                  <a:srgbClr val="C00000"/>
                </a:solidFill>
              </a:rPr>
              <a:t>F</a:t>
            </a:r>
            <a:r>
              <a:rPr lang="en-IN" dirty="0">
                <a:solidFill>
                  <a:srgbClr val="C00000"/>
                </a:solidFill>
              </a:rPr>
              <a:t> </a:t>
            </a:r>
            <a:r>
              <a:rPr lang="en-IN" dirty="0"/>
              <a:t>is pointer to the front element of a queue.</a:t>
            </a:r>
          </a:p>
          <a:p>
            <a:r>
              <a:rPr lang="en-IN" b="1" dirty="0">
                <a:solidFill>
                  <a:srgbClr val="C00000"/>
                </a:solidFill>
              </a:rPr>
              <a:t>R</a:t>
            </a:r>
            <a:r>
              <a:rPr lang="en-IN" dirty="0">
                <a:solidFill>
                  <a:srgbClr val="C00000"/>
                </a:solidFill>
              </a:rPr>
              <a:t> </a:t>
            </a:r>
            <a:r>
              <a:rPr lang="en-IN" dirty="0"/>
              <a:t>is pointer to the rear element of a queue.</a:t>
            </a:r>
          </a:p>
          <a:p>
            <a:endParaRPr lang="en-US" dirty="0"/>
          </a:p>
        </p:txBody>
      </p:sp>
      <p:sp>
        <p:nvSpPr>
          <p:cNvPr id="4" name="TextBox 3"/>
          <p:cNvSpPr txBox="1"/>
          <p:nvPr/>
        </p:nvSpPr>
        <p:spPr>
          <a:xfrm>
            <a:off x="426290" y="3066629"/>
            <a:ext cx="4140000" cy="246240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[Reset Rear Pointer]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R = N</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R </a:t>
            </a:r>
            <a:r>
              <a:rPr lang="en-IN" b="1" dirty="0">
                <a:latin typeface="Consolas" pitchFamily="49" charset="0"/>
                <a:cs typeface="Consolas" pitchFamily="49" charset="0"/>
                <a:sym typeface="Wingdings" pitchFamily="2" charset="2"/>
              </a:rPr>
              <a:t>  1</a:t>
            </a:r>
            <a:endParaRPr lang="en-IN" b="1" dirty="0">
              <a:latin typeface="Consolas" pitchFamily="49" charset="0"/>
              <a:cs typeface="Consolas" pitchFamily="49" charset="0"/>
            </a:endParaRP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b="1" dirty="0">
                <a:latin typeface="Consolas" pitchFamily="49" charset="0"/>
                <a:cs typeface="Consolas" pitchFamily="49" charset="0"/>
              </a:rPr>
              <a:t>  R </a:t>
            </a:r>
            <a:r>
              <a:rPr lang="en-IN" b="1" dirty="0">
                <a:latin typeface="Consolas" pitchFamily="49" charset="0"/>
                <a:cs typeface="Consolas" pitchFamily="49" charset="0"/>
                <a:sym typeface="Wingdings" pitchFamily="2" charset="2"/>
              </a:rPr>
              <a:t> R + 1</a:t>
            </a:r>
            <a:endParaRPr lang="en-IN" b="1"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[Overflow]</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F=R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Write(‘Overflow’)</a:t>
            </a:r>
          </a:p>
          <a:p>
            <a:r>
              <a:rPr lang="en-IN" b="1" dirty="0">
                <a:latin typeface="Consolas" pitchFamily="49" charset="0"/>
                <a:cs typeface="Consolas" pitchFamily="49" charset="0"/>
              </a:rPr>
              <a:t>	  Return</a:t>
            </a:r>
          </a:p>
        </p:txBody>
      </p:sp>
      <p:sp>
        <p:nvSpPr>
          <p:cNvPr id="5" name="TextBox 4"/>
          <p:cNvSpPr txBox="1"/>
          <p:nvPr/>
        </p:nvSpPr>
        <p:spPr>
          <a:xfrm>
            <a:off x="4579737" y="3066629"/>
            <a:ext cx="4140000" cy="246240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3. [Insert element]</a:t>
            </a:r>
          </a:p>
          <a:p>
            <a:r>
              <a:rPr lang="en-IN" b="1" dirty="0">
                <a:latin typeface="Consolas" pitchFamily="49" charset="0"/>
                <a:cs typeface="Consolas" pitchFamily="49" charset="0"/>
              </a:rPr>
              <a:t>	Q[R] </a:t>
            </a:r>
            <a:r>
              <a:rPr lang="en-IN" b="1" dirty="0">
                <a:latin typeface="Consolas" pitchFamily="49" charset="0"/>
                <a:cs typeface="Consolas" pitchFamily="49" charset="0"/>
                <a:sym typeface="Wingdings" pitchFamily="2" charset="2"/>
              </a:rPr>
              <a:t></a:t>
            </a:r>
            <a:r>
              <a:rPr lang="en-IN" b="1" dirty="0">
                <a:latin typeface="Consolas" pitchFamily="49" charset="0"/>
                <a:cs typeface="Consolas" pitchFamily="49" charset="0"/>
              </a:rPr>
              <a:t> Y</a:t>
            </a:r>
          </a:p>
          <a:p>
            <a:pPr marL="444500" indent="-444500"/>
            <a:r>
              <a:rPr lang="en-IN" sz="2000" b="1" dirty="0">
                <a:solidFill>
                  <a:schemeClr val="tx2"/>
                </a:solidFill>
                <a:latin typeface="Consolas" pitchFamily="49" charset="0"/>
                <a:cs typeface="Consolas" pitchFamily="49" charset="0"/>
              </a:rPr>
              <a:t>4. [Is front pointer properly set?]</a:t>
            </a:r>
          </a:p>
          <a:p>
            <a:r>
              <a:rPr lang="en-IN" dirty="0">
                <a:latin typeface="Consolas" pitchFamily="49" charset="0"/>
                <a:cs typeface="Consolas" pitchFamily="49" charset="0"/>
              </a:rPr>
              <a:t>      </a:t>
            </a:r>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F=0</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F </a:t>
            </a:r>
            <a:r>
              <a:rPr lang="en-IN" b="1" dirty="0">
                <a:latin typeface="Consolas" pitchFamily="49" charset="0"/>
                <a:cs typeface="Consolas" pitchFamily="49" charset="0"/>
                <a:sym typeface="Wingdings" pitchFamily="2" charset="2"/>
              </a:rPr>
              <a:t></a:t>
            </a:r>
            <a:r>
              <a:rPr lang="en-IN" b="1" dirty="0">
                <a:latin typeface="Consolas" pitchFamily="49" charset="0"/>
                <a:cs typeface="Consolas" pitchFamily="49" charset="0"/>
              </a:rPr>
              <a:t> 1</a:t>
            </a:r>
          </a:p>
          <a:p>
            <a:r>
              <a:rPr lang="en-IN" b="1" dirty="0">
                <a:latin typeface="Consolas" pitchFamily="49" charset="0"/>
                <a:cs typeface="Consolas" pitchFamily="49" charset="0"/>
              </a:rPr>
              <a:t>       Return</a:t>
            </a:r>
          </a:p>
        </p:txBody>
      </p:sp>
      <p:grpSp>
        <p:nvGrpSpPr>
          <p:cNvPr id="36" name="Group 35"/>
          <p:cNvGrpSpPr/>
          <p:nvPr/>
        </p:nvGrpSpPr>
        <p:grpSpPr>
          <a:xfrm>
            <a:off x="9400637" y="889715"/>
            <a:ext cx="2286000" cy="1306320"/>
            <a:chOff x="239486" y="2480130"/>
            <a:chExt cx="2286000" cy="1306320"/>
          </a:xfrm>
        </p:grpSpPr>
        <p:grpSp>
          <p:nvGrpSpPr>
            <p:cNvPr id="7" name="Group 6"/>
            <p:cNvGrpSpPr/>
            <p:nvPr/>
          </p:nvGrpSpPr>
          <p:grpSpPr>
            <a:xfrm>
              <a:off x="500744" y="3176850"/>
              <a:ext cx="1828800" cy="381000"/>
              <a:chOff x="381000" y="1219200"/>
              <a:chExt cx="1828800" cy="381000"/>
            </a:xfrm>
          </p:grpSpPr>
          <p:sp>
            <p:nvSpPr>
              <p:cNvPr id="8" name="Rectangle 7"/>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11" name="Rectangle 10"/>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grpSp>
        <p:cxnSp>
          <p:nvCxnSpPr>
            <p:cNvPr id="13" name="Straight Connector 12"/>
            <p:cNvCxnSpPr>
              <a:stCxn id="11" idx="3"/>
            </p:cNvCxnSpPr>
            <p:nvPr/>
          </p:nvCxnSpPr>
          <p:spPr>
            <a:xfrm>
              <a:off x="2329544" y="3367350"/>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2514602" y="3367350"/>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flipH="1">
              <a:off x="239486" y="3786450"/>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V="1">
              <a:off x="239486" y="3367350"/>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23" name="Straight Arrow Connector 22"/>
            <p:cNvCxnSpPr/>
            <p:nvPr/>
          </p:nvCxnSpPr>
          <p:spPr>
            <a:xfrm>
              <a:off x="239486" y="3367350"/>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nvGrpSpPr>
            <p:cNvPr id="31" name="Group 30"/>
            <p:cNvGrpSpPr/>
            <p:nvPr/>
          </p:nvGrpSpPr>
          <p:grpSpPr>
            <a:xfrm>
              <a:off x="1937650" y="2480142"/>
              <a:ext cx="314510" cy="680083"/>
              <a:chOff x="1937650" y="5094504"/>
              <a:chExt cx="314510" cy="680083"/>
            </a:xfrm>
          </p:grpSpPr>
          <p:sp>
            <p:nvSpPr>
              <p:cNvPr id="24" name="TextBox 23"/>
              <p:cNvSpPr txBox="1"/>
              <p:nvPr/>
            </p:nvSpPr>
            <p:spPr>
              <a:xfrm>
                <a:off x="1937650" y="5094504"/>
                <a:ext cx="314510" cy="369332"/>
              </a:xfrm>
              <a:prstGeom prst="rect">
                <a:avLst/>
              </a:prstGeom>
              <a:noFill/>
              <a:ln>
                <a:noFill/>
              </a:ln>
            </p:spPr>
            <p:txBody>
              <a:bodyPr wrap="none" rtlCol="0">
                <a:spAutoFit/>
              </a:bodyPr>
              <a:lstStyle/>
              <a:p>
                <a:r>
                  <a:rPr lang="en-IN" b="1" dirty="0">
                    <a:solidFill>
                      <a:srgbClr val="C00000"/>
                    </a:solidFill>
                  </a:rPr>
                  <a:t>R</a:t>
                </a:r>
                <a:endParaRPr lang="en-US" b="1" dirty="0">
                  <a:solidFill>
                    <a:srgbClr val="C00000"/>
                  </a:solidFill>
                </a:endParaRPr>
              </a:p>
            </p:txBody>
          </p:sp>
          <p:cxnSp>
            <p:nvCxnSpPr>
              <p:cNvPr id="28" name="Straight Arrow Connector 27"/>
              <p:cNvCxnSpPr>
                <a:stCxn id="24" idx="2"/>
                <a:endCxn id="11" idx="0"/>
              </p:cNvCxnSpPr>
              <p:nvPr/>
            </p:nvCxnSpPr>
            <p:spPr>
              <a:xfrm>
                <a:off x="2094905" y="5463836"/>
                <a:ext cx="6039" cy="3107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2" name="Group 31"/>
            <p:cNvGrpSpPr/>
            <p:nvPr/>
          </p:nvGrpSpPr>
          <p:grpSpPr>
            <a:xfrm>
              <a:off x="1490955" y="2480130"/>
              <a:ext cx="293670" cy="696708"/>
              <a:chOff x="1936047" y="5094504"/>
              <a:chExt cx="293670" cy="696708"/>
            </a:xfrm>
          </p:grpSpPr>
          <p:sp>
            <p:nvSpPr>
              <p:cNvPr id="33" name="TextBox 32"/>
              <p:cNvSpPr txBox="1"/>
              <p:nvPr/>
            </p:nvSpPr>
            <p:spPr>
              <a:xfrm>
                <a:off x="1936047" y="5094504"/>
                <a:ext cx="293670" cy="369332"/>
              </a:xfrm>
              <a:prstGeom prst="rect">
                <a:avLst/>
              </a:prstGeom>
              <a:noFill/>
              <a:ln>
                <a:noFill/>
              </a:ln>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34" name="Straight Arrow Connector 33"/>
              <p:cNvCxnSpPr>
                <a:stCxn id="33" idx="2"/>
              </p:cNvCxnSpPr>
              <p:nvPr/>
            </p:nvCxnSpPr>
            <p:spPr>
              <a:xfrm>
                <a:off x="2082882" y="5463836"/>
                <a:ext cx="18062" cy="32737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54" name="Group 53"/>
          <p:cNvGrpSpPr/>
          <p:nvPr/>
        </p:nvGrpSpPr>
        <p:grpSpPr>
          <a:xfrm>
            <a:off x="9405048" y="2525338"/>
            <a:ext cx="2286000" cy="1306320"/>
            <a:chOff x="2971800" y="2480735"/>
            <a:chExt cx="2286000" cy="1306320"/>
          </a:xfrm>
        </p:grpSpPr>
        <p:grpSp>
          <p:nvGrpSpPr>
            <p:cNvPr id="38" name="Group 37"/>
            <p:cNvGrpSpPr/>
            <p:nvPr/>
          </p:nvGrpSpPr>
          <p:grpSpPr>
            <a:xfrm>
              <a:off x="3233058" y="3177455"/>
              <a:ext cx="1828800" cy="381000"/>
              <a:chOff x="381000" y="1219200"/>
              <a:chExt cx="1828800" cy="381000"/>
            </a:xfrm>
          </p:grpSpPr>
          <p:sp>
            <p:nvSpPr>
              <p:cNvPr id="50" name="Rectangle 4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51" name="Rectangle 5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sp>
            <p:nvSpPr>
              <p:cNvPr id="52" name="Rectangle 5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3" name="Rectangle 5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39" name="Straight Connector 38"/>
            <p:cNvCxnSpPr>
              <a:stCxn id="53" idx="3"/>
            </p:cNvCxnSpPr>
            <p:nvPr/>
          </p:nvCxnSpPr>
          <p:spPr>
            <a:xfrm>
              <a:off x="5061858" y="3367955"/>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0" name="Straight Connector 39"/>
            <p:cNvCxnSpPr/>
            <p:nvPr/>
          </p:nvCxnSpPr>
          <p:spPr>
            <a:xfrm>
              <a:off x="5246916" y="3367955"/>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1" name="Straight Connector 40"/>
            <p:cNvCxnSpPr/>
            <p:nvPr/>
          </p:nvCxnSpPr>
          <p:spPr>
            <a:xfrm flipH="1">
              <a:off x="2971800" y="3787055"/>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V="1">
              <a:off x="2971800" y="3367955"/>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Arrow Connector 42"/>
            <p:cNvCxnSpPr>
              <a:endCxn id="50" idx="1"/>
            </p:cNvCxnSpPr>
            <p:nvPr/>
          </p:nvCxnSpPr>
          <p:spPr>
            <a:xfrm>
              <a:off x="2971800" y="3367955"/>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nvGrpSpPr>
            <p:cNvPr id="44" name="Group 43"/>
            <p:cNvGrpSpPr/>
            <p:nvPr/>
          </p:nvGrpSpPr>
          <p:grpSpPr>
            <a:xfrm>
              <a:off x="3742264" y="2480747"/>
              <a:ext cx="314510" cy="680083"/>
              <a:chOff x="1937650" y="5094504"/>
              <a:chExt cx="314510" cy="680083"/>
            </a:xfrm>
          </p:grpSpPr>
          <p:sp>
            <p:nvSpPr>
              <p:cNvPr id="48" name="TextBox 47"/>
              <p:cNvSpPr txBox="1"/>
              <p:nvPr/>
            </p:nvSpPr>
            <p:spPr>
              <a:xfrm>
                <a:off x="1937650" y="5094504"/>
                <a:ext cx="314510" cy="369332"/>
              </a:xfrm>
              <a:prstGeom prst="rect">
                <a:avLst/>
              </a:prstGeom>
              <a:noFill/>
            </p:spPr>
            <p:txBody>
              <a:bodyPr wrap="none" rtlCol="0">
                <a:spAutoFit/>
              </a:bodyPr>
              <a:lstStyle/>
              <a:p>
                <a:r>
                  <a:rPr lang="en-IN" b="1" dirty="0">
                    <a:solidFill>
                      <a:srgbClr val="C00000"/>
                    </a:solidFill>
                  </a:rPr>
                  <a:t>R</a:t>
                </a:r>
                <a:endParaRPr lang="en-US" b="1" dirty="0">
                  <a:solidFill>
                    <a:srgbClr val="C00000"/>
                  </a:solidFill>
                </a:endParaRPr>
              </a:p>
            </p:txBody>
          </p:sp>
          <p:cxnSp>
            <p:nvCxnSpPr>
              <p:cNvPr id="49" name="Straight Arrow Connector 48"/>
              <p:cNvCxnSpPr>
                <a:stCxn id="48" idx="2"/>
                <a:endCxn id="53" idx="0"/>
              </p:cNvCxnSpPr>
              <p:nvPr/>
            </p:nvCxnSpPr>
            <p:spPr>
              <a:xfrm>
                <a:off x="2094905" y="5463836"/>
                <a:ext cx="6039" cy="3107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5" name="Group 44"/>
            <p:cNvGrpSpPr/>
            <p:nvPr/>
          </p:nvGrpSpPr>
          <p:grpSpPr>
            <a:xfrm>
              <a:off x="3300395" y="2480735"/>
              <a:ext cx="293670" cy="696708"/>
              <a:chOff x="1936047" y="5094504"/>
              <a:chExt cx="293670" cy="696708"/>
            </a:xfrm>
          </p:grpSpPr>
          <p:sp>
            <p:nvSpPr>
              <p:cNvPr id="46" name="TextBox 45"/>
              <p:cNvSpPr txBox="1"/>
              <p:nvPr/>
            </p:nvSpPr>
            <p:spPr>
              <a:xfrm>
                <a:off x="1936047" y="5094504"/>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47" name="Straight Arrow Connector 46"/>
              <p:cNvCxnSpPr>
                <a:stCxn id="46" idx="2"/>
              </p:cNvCxnSpPr>
              <p:nvPr/>
            </p:nvCxnSpPr>
            <p:spPr>
              <a:xfrm>
                <a:off x="2082882" y="5463836"/>
                <a:ext cx="18062" cy="32737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72" name="Group 71"/>
          <p:cNvGrpSpPr/>
          <p:nvPr/>
        </p:nvGrpSpPr>
        <p:grpSpPr>
          <a:xfrm>
            <a:off x="9400637" y="4160960"/>
            <a:ext cx="2286000" cy="1306320"/>
            <a:chOff x="6324600" y="2472268"/>
            <a:chExt cx="2286000" cy="1306320"/>
          </a:xfrm>
        </p:grpSpPr>
        <p:grpSp>
          <p:nvGrpSpPr>
            <p:cNvPr id="56" name="Group 55"/>
            <p:cNvGrpSpPr/>
            <p:nvPr/>
          </p:nvGrpSpPr>
          <p:grpSpPr>
            <a:xfrm>
              <a:off x="6585858" y="3168988"/>
              <a:ext cx="1828800" cy="381000"/>
              <a:chOff x="381000" y="1219200"/>
              <a:chExt cx="1828800" cy="381000"/>
            </a:xfrm>
          </p:grpSpPr>
          <p:sp>
            <p:nvSpPr>
              <p:cNvPr id="68" name="Rectangle 67"/>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23</a:t>
                </a:r>
                <a:endParaRPr lang="en-US" b="1" dirty="0"/>
              </a:p>
            </p:txBody>
          </p:sp>
          <p:sp>
            <p:nvSpPr>
              <p:cNvPr id="69" name="Rectangle 68"/>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70" name="Rectangle 69"/>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71" name="Rectangle 70"/>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15</a:t>
                </a:r>
                <a:endParaRPr lang="en-US" b="1" dirty="0"/>
              </a:p>
            </p:txBody>
          </p:sp>
        </p:grpSp>
        <p:cxnSp>
          <p:nvCxnSpPr>
            <p:cNvPr id="57" name="Straight Connector 56"/>
            <p:cNvCxnSpPr>
              <a:stCxn id="71"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58" name="Straight Connector 57"/>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59" name="Straight Connector 58"/>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61" name="Straight Arrow Connector 60"/>
            <p:cNvCxnSpPr>
              <a:endCxn id="68"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nvGrpSpPr>
            <p:cNvPr id="62" name="Group 61"/>
            <p:cNvGrpSpPr/>
            <p:nvPr/>
          </p:nvGrpSpPr>
          <p:grpSpPr>
            <a:xfrm>
              <a:off x="8022764" y="2472280"/>
              <a:ext cx="314510" cy="680083"/>
              <a:chOff x="1937650" y="5094504"/>
              <a:chExt cx="314510" cy="680083"/>
            </a:xfrm>
          </p:grpSpPr>
          <p:sp>
            <p:nvSpPr>
              <p:cNvPr id="66" name="TextBox 65"/>
              <p:cNvSpPr txBox="1"/>
              <p:nvPr/>
            </p:nvSpPr>
            <p:spPr>
              <a:xfrm>
                <a:off x="1937650" y="5094504"/>
                <a:ext cx="314510" cy="369332"/>
              </a:xfrm>
              <a:prstGeom prst="rect">
                <a:avLst/>
              </a:prstGeom>
              <a:noFill/>
            </p:spPr>
            <p:txBody>
              <a:bodyPr wrap="none" rtlCol="0">
                <a:spAutoFit/>
              </a:bodyPr>
              <a:lstStyle/>
              <a:p>
                <a:r>
                  <a:rPr lang="en-IN" b="1" dirty="0">
                    <a:solidFill>
                      <a:srgbClr val="C00000"/>
                    </a:solidFill>
                  </a:rPr>
                  <a:t>R</a:t>
                </a:r>
                <a:endParaRPr lang="en-US" b="1" dirty="0">
                  <a:solidFill>
                    <a:srgbClr val="C00000"/>
                  </a:solidFill>
                </a:endParaRPr>
              </a:p>
            </p:txBody>
          </p:sp>
          <p:cxnSp>
            <p:nvCxnSpPr>
              <p:cNvPr id="67" name="Straight Arrow Connector 66"/>
              <p:cNvCxnSpPr>
                <a:stCxn id="66" idx="2"/>
                <a:endCxn id="71" idx="0"/>
              </p:cNvCxnSpPr>
              <p:nvPr/>
            </p:nvCxnSpPr>
            <p:spPr>
              <a:xfrm>
                <a:off x="2094905" y="5463836"/>
                <a:ext cx="6039" cy="31075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63" name="Group 62"/>
            <p:cNvGrpSpPr/>
            <p:nvPr/>
          </p:nvGrpSpPr>
          <p:grpSpPr>
            <a:xfrm>
              <a:off x="6642133" y="2472268"/>
              <a:ext cx="293670" cy="696708"/>
              <a:chOff x="1936047" y="5094504"/>
              <a:chExt cx="293670" cy="696708"/>
            </a:xfrm>
          </p:grpSpPr>
          <p:sp>
            <p:nvSpPr>
              <p:cNvPr id="64" name="TextBox 63"/>
              <p:cNvSpPr txBox="1"/>
              <p:nvPr/>
            </p:nvSpPr>
            <p:spPr>
              <a:xfrm>
                <a:off x="1936047" y="5094504"/>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65" name="Straight Arrow Connector 64"/>
              <p:cNvCxnSpPr>
                <a:stCxn id="64" idx="2"/>
              </p:cNvCxnSpPr>
              <p:nvPr/>
            </p:nvCxnSpPr>
            <p:spPr>
              <a:xfrm>
                <a:off x="2082882" y="5463836"/>
                <a:ext cx="18062" cy="32737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spTree>
    <p:extLst>
      <p:ext uri="{BB962C8B-B14F-4D97-AF65-F5344CB8AC3E}">
        <p14:creationId xmlns:p14="http://schemas.microsoft.com/office/powerpoint/2010/main" val="4251203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6" end="6"/>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4" end="4"/>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Function: CQDELETE (F, R, Q, N)</a:t>
            </a:r>
            <a:endParaRPr lang="en-US" dirty="0"/>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deletes &amp; returns</a:t>
            </a:r>
            <a:r>
              <a:rPr lang="en-IN" b="1" dirty="0">
                <a:solidFill>
                  <a:srgbClr val="FF0000"/>
                </a:solidFill>
              </a:rPr>
              <a:t> </a:t>
            </a:r>
            <a:r>
              <a:rPr lang="en-IN" dirty="0"/>
              <a:t>an element </a:t>
            </a:r>
            <a:r>
              <a:rPr lang="en-IN" b="1" dirty="0">
                <a:solidFill>
                  <a:srgbClr val="C00000"/>
                </a:solidFill>
              </a:rPr>
              <a:t>from front end</a:t>
            </a:r>
            <a:r>
              <a:rPr lang="en-IN" b="1" dirty="0">
                <a:solidFill>
                  <a:srgbClr val="FF0000"/>
                </a:solidFill>
              </a:rPr>
              <a:t> </a:t>
            </a:r>
            <a:r>
              <a:rPr lang="en-IN" dirty="0"/>
              <a:t>of the Circular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dirty="0">
                <a:solidFill>
                  <a:srgbClr val="C00000"/>
                </a:solidFill>
              </a:rPr>
              <a:t> </a:t>
            </a:r>
            <a:r>
              <a:rPr lang="en-IN" dirty="0"/>
              <a:t>containing </a:t>
            </a:r>
            <a:r>
              <a:rPr lang="en-IN" b="1" dirty="0">
                <a:solidFill>
                  <a:srgbClr val="C00000"/>
                </a:solidFill>
              </a:rPr>
              <a:t>N</a:t>
            </a:r>
            <a:r>
              <a:rPr lang="en-IN" dirty="0">
                <a:solidFill>
                  <a:srgbClr val="C00000"/>
                </a:solidFill>
              </a:rPr>
              <a:t> </a:t>
            </a:r>
            <a:r>
              <a:rPr lang="en-IN" dirty="0"/>
              <a:t>elements.</a:t>
            </a:r>
          </a:p>
          <a:p>
            <a:r>
              <a:rPr lang="en-IN" b="1" dirty="0">
                <a:solidFill>
                  <a:srgbClr val="C00000"/>
                </a:solidFill>
              </a:rPr>
              <a:t>F</a:t>
            </a:r>
            <a:r>
              <a:rPr lang="en-IN" dirty="0">
                <a:solidFill>
                  <a:srgbClr val="C00000"/>
                </a:solidFill>
              </a:rPr>
              <a:t> </a:t>
            </a:r>
            <a:r>
              <a:rPr lang="en-IN" dirty="0"/>
              <a:t>is pointer to the </a:t>
            </a:r>
            <a:r>
              <a:rPr lang="en-IN" b="1" dirty="0">
                <a:solidFill>
                  <a:srgbClr val="C00000"/>
                </a:solidFill>
              </a:rPr>
              <a:t>front</a:t>
            </a:r>
            <a:r>
              <a:rPr lang="en-IN" b="1" dirty="0">
                <a:solidFill>
                  <a:srgbClr val="FF0000"/>
                </a:solidFill>
              </a:rPr>
              <a:t> </a:t>
            </a:r>
            <a:r>
              <a:rPr lang="en-IN" dirty="0"/>
              <a:t>element of a queue.</a:t>
            </a:r>
          </a:p>
          <a:p>
            <a:r>
              <a:rPr lang="en-IN" b="1" dirty="0">
                <a:solidFill>
                  <a:srgbClr val="C00000"/>
                </a:solidFill>
              </a:rPr>
              <a:t>R</a:t>
            </a:r>
            <a:r>
              <a:rPr lang="en-IN" dirty="0">
                <a:solidFill>
                  <a:srgbClr val="C00000"/>
                </a:solidFill>
              </a:rPr>
              <a:t> </a:t>
            </a:r>
            <a:r>
              <a:rPr lang="en-IN" dirty="0"/>
              <a:t>is pointer to the </a:t>
            </a:r>
            <a:r>
              <a:rPr lang="en-IN" b="1" dirty="0">
                <a:solidFill>
                  <a:srgbClr val="C00000"/>
                </a:solidFill>
              </a:rPr>
              <a:t>rear</a:t>
            </a:r>
            <a:r>
              <a:rPr lang="en-IN" dirty="0">
                <a:solidFill>
                  <a:srgbClr val="C00000"/>
                </a:solidFill>
              </a:rPr>
              <a:t> </a:t>
            </a:r>
            <a:r>
              <a:rPr lang="en-IN" dirty="0"/>
              <a:t>element of a queue.</a:t>
            </a:r>
            <a:endParaRPr lang="en-US" dirty="0"/>
          </a:p>
          <a:p>
            <a:pPr marL="0" indent="0">
              <a:buNone/>
            </a:pPr>
            <a:endParaRPr lang="en-US" dirty="0"/>
          </a:p>
        </p:txBody>
      </p:sp>
      <p:sp>
        <p:nvSpPr>
          <p:cNvPr id="4" name="TextBox 3"/>
          <p:cNvSpPr txBox="1"/>
          <p:nvPr/>
        </p:nvSpPr>
        <p:spPr>
          <a:xfrm>
            <a:off x="415612" y="3531096"/>
            <a:ext cx="4191000" cy="295465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	  F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Write(‘Underflow’)</a:t>
            </a:r>
          </a:p>
          <a:p>
            <a:r>
              <a:rPr lang="en-IN" dirty="0">
                <a:latin typeface="Consolas" pitchFamily="49" charset="0"/>
                <a:cs typeface="Consolas" pitchFamily="49" charset="0"/>
              </a:rPr>
              <a:t>         Return(0)</a:t>
            </a:r>
          </a:p>
          <a:p>
            <a:r>
              <a:rPr lang="en-IN" sz="2000" b="1" dirty="0">
                <a:solidFill>
                  <a:schemeClr val="tx2"/>
                </a:solidFill>
                <a:latin typeface="Consolas" pitchFamily="49" charset="0"/>
                <a:cs typeface="Consolas" pitchFamily="49" charset="0"/>
              </a:rPr>
              <a:t>2. [Delete Element]</a:t>
            </a:r>
          </a:p>
          <a:p>
            <a:r>
              <a:rPr lang="en-IN" b="1" dirty="0">
                <a:latin typeface="Consolas" pitchFamily="49" charset="0"/>
                <a:cs typeface="Consolas" pitchFamily="49" charset="0"/>
              </a:rPr>
              <a:t>    </a:t>
            </a:r>
            <a:r>
              <a:rPr lang="en-IN" dirty="0">
                <a:latin typeface="Consolas" pitchFamily="49" charset="0"/>
                <a:cs typeface="Consolas" pitchFamily="49" charset="0"/>
              </a:rPr>
              <a:t>Y </a:t>
            </a:r>
            <a:r>
              <a:rPr lang="en-IN" dirty="0">
                <a:latin typeface="Consolas" pitchFamily="49" charset="0"/>
                <a:cs typeface="Consolas" pitchFamily="49" charset="0"/>
                <a:sym typeface="Wingdings" pitchFamily="2" charset="2"/>
              </a:rPr>
              <a:t> Q[F]</a:t>
            </a:r>
          </a:p>
          <a:p>
            <a:r>
              <a:rPr lang="en-IN" sz="2000" b="1" dirty="0">
                <a:solidFill>
                  <a:schemeClr val="tx2"/>
                </a:solidFill>
                <a:latin typeface="Consolas" pitchFamily="49" charset="0"/>
                <a:cs typeface="Consolas" pitchFamily="49" charset="0"/>
              </a:rPr>
              <a:t>3. [Queue Empty?]</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F = R</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F </a:t>
            </a:r>
            <a:r>
              <a:rPr lang="en-IN" dirty="0">
                <a:latin typeface="Consolas" pitchFamily="49" charset="0"/>
                <a:cs typeface="Consolas" pitchFamily="49" charset="0"/>
                <a:sym typeface="Wingdings" pitchFamily="2" charset="2"/>
              </a:rPr>
              <a:t> R   0</a:t>
            </a:r>
            <a:endParaRPr lang="en-IN" dirty="0">
              <a:latin typeface="Consolas" pitchFamily="49" charset="0"/>
              <a:cs typeface="Consolas" pitchFamily="49" charset="0"/>
            </a:endParaRPr>
          </a:p>
          <a:p>
            <a:r>
              <a:rPr lang="en-IN" dirty="0">
                <a:latin typeface="Consolas" pitchFamily="49" charset="0"/>
                <a:cs typeface="Consolas" pitchFamily="49" charset="0"/>
              </a:rPr>
              <a:t>         Return(Y)</a:t>
            </a:r>
          </a:p>
        </p:txBody>
      </p:sp>
      <p:sp>
        <p:nvSpPr>
          <p:cNvPr id="5" name="TextBox 4"/>
          <p:cNvSpPr txBox="1"/>
          <p:nvPr/>
        </p:nvSpPr>
        <p:spPr>
          <a:xfrm>
            <a:off x="4620059" y="3526785"/>
            <a:ext cx="4191000" cy="15081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[Update Front Pointer]</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F = N</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F </a:t>
            </a:r>
            <a:r>
              <a:rPr lang="en-IN" dirty="0">
                <a:latin typeface="Consolas" pitchFamily="49" charset="0"/>
                <a:cs typeface="Consolas" pitchFamily="49" charset="0"/>
                <a:sym typeface="Wingdings" pitchFamily="2" charset="2"/>
              </a:rPr>
              <a:t> 1</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latin typeface="Consolas" pitchFamily="49" charset="0"/>
                <a:cs typeface="Consolas" pitchFamily="49" charset="0"/>
                <a:sym typeface="Wingdings" pitchFamily="2" charset="2"/>
              </a:rPr>
              <a:t> F  F + 1</a:t>
            </a:r>
          </a:p>
          <a:p>
            <a:r>
              <a:rPr lang="en-IN" dirty="0">
                <a:latin typeface="Consolas" pitchFamily="49" charset="0"/>
                <a:cs typeface="Consolas" pitchFamily="49" charset="0"/>
                <a:sym typeface="Wingdings" pitchFamily="2" charset="2"/>
              </a:rPr>
              <a:t>    Return(Y)</a:t>
            </a:r>
            <a:endParaRPr lang="en-IN" dirty="0">
              <a:latin typeface="Consolas" pitchFamily="49" charset="0"/>
              <a:cs typeface="Consolas" pitchFamily="49" charset="0"/>
            </a:endParaRPr>
          </a:p>
        </p:txBody>
      </p:sp>
      <p:grpSp>
        <p:nvGrpSpPr>
          <p:cNvPr id="37" name="Group 36"/>
          <p:cNvGrpSpPr/>
          <p:nvPr/>
        </p:nvGrpSpPr>
        <p:grpSpPr>
          <a:xfrm>
            <a:off x="9668038" y="865429"/>
            <a:ext cx="2109964" cy="1471788"/>
            <a:chOff x="9226890" y="1588093"/>
            <a:chExt cx="2109964" cy="1471788"/>
          </a:xfrm>
        </p:grpSpPr>
        <p:grpSp>
          <p:nvGrpSpPr>
            <p:cNvPr id="57" name="Group 56"/>
            <p:cNvGrpSpPr/>
            <p:nvPr/>
          </p:nvGrpSpPr>
          <p:grpSpPr>
            <a:xfrm>
              <a:off x="9226890" y="1588093"/>
              <a:ext cx="2109964" cy="1471788"/>
              <a:chOff x="6324600" y="2457490"/>
              <a:chExt cx="2286000" cy="1321098"/>
            </a:xfrm>
          </p:grpSpPr>
          <p:grpSp>
            <p:nvGrpSpPr>
              <p:cNvPr id="58" name="Group 57"/>
              <p:cNvGrpSpPr/>
              <p:nvPr/>
            </p:nvGrpSpPr>
            <p:grpSpPr>
              <a:xfrm>
                <a:off x="6585858" y="3168988"/>
                <a:ext cx="1828800" cy="381000"/>
                <a:chOff x="381000" y="1219200"/>
                <a:chExt cx="1828800" cy="381000"/>
              </a:xfrm>
            </p:grpSpPr>
            <p:sp>
              <p:nvSpPr>
                <p:cNvPr id="70" name="Rectangle 6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1" name="Rectangle 7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72" name="Rectangle 7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73" name="Rectangle 7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grpSp>
          <p:cxnSp>
            <p:nvCxnSpPr>
              <p:cNvPr id="59" name="Straight Connector 58"/>
              <p:cNvCxnSpPr>
                <a:stCxn id="73"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0" name="Straight Connector 59"/>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62" name="Straight Connector 61"/>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63" name="Straight Arrow Connector 62"/>
              <p:cNvCxnSpPr>
                <a:endCxn id="70"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sp>
            <p:nvSpPr>
              <p:cNvPr id="68" name="TextBox 67"/>
              <p:cNvSpPr txBox="1"/>
              <p:nvPr/>
            </p:nvSpPr>
            <p:spPr>
              <a:xfrm>
                <a:off x="6981351" y="2457490"/>
                <a:ext cx="307460" cy="331517"/>
              </a:xfrm>
              <a:prstGeom prst="rect">
                <a:avLst/>
              </a:prstGeom>
              <a:noFill/>
            </p:spPr>
            <p:txBody>
              <a:bodyPr wrap="square" rtlCol="0">
                <a:spAutoFit/>
              </a:bodyPr>
              <a:lstStyle/>
              <a:p>
                <a:r>
                  <a:rPr lang="en-IN" b="1" dirty="0">
                    <a:solidFill>
                      <a:srgbClr val="FF0000"/>
                    </a:solidFill>
                  </a:rPr>
                  <a:t>F</a:t>
                </a:r>
                <a:endParaRPr lang="en-US" b="1" dirty="0">
                  <a:solidFill>
                    <a:srgbClr val="FF0000"/>
                  </a:solidFill>
                </a:endParaRPr>
              </a:p>
            </p:txBody>
          </p:sp>
          <p:sp>
            <p:nvSpPr>
              <p:cNvPr id="66" name="TextBox 65"/>
              <p:cNvSpPr txBox="1"/>
              <p:nvPr/>
            </p:nvSpPr>
            <p:spPr>
              <a:xfrm>
                <a:off x="7236808" y="2457490"/>
                <a:ext cx="309999" cy="331529"/>
              </a:xfrm>
              <a:prstGeom prst="rect">
                <a:avLst/>
              </a:prstGeom>
              <a:noFill/>
            </p:spPr>
            <p:txBody>
              <a:bodyPr wrap="square" rtlCol="0">
                <a:spAutoFit/>
              </a:bodyPr>
              <a:lstStyle/>
              <a:p>
                <a:pPr algn="ctr"/>
                <a:r>
                  <a:rPr lang="en-IN" b="1" dirty="0">
                    <a:solidFill>
                      <a:srgbClr val="FF0000"/>
                    </a:solidFill>
                  </a:rPr>
                  <a:t>R</a:t>
                </a:r>
                <a:endParaRPr lang="en-US" b="1" dirty="0">
                  <a:solidFill>
                    <a:srgbClr val="FF0000"/>
                  </a:solidFill>
                </a:endParaRPr>
              </a:p>
            </p:txBody>
          </p:sp>
        </p:grpSp>
        <p:cxnSp>
          <p:nvCxnSpPr>
            <p:cNvPr id="30" name="Straight Arrow Connector 29"/>
            <p:cNvCxnSpPr>
              <a:stCxn id="68" idx="2"/>
            </p:cNvCxnSpPr>
            <p:nvPr/>
          </p:nvCxnSpPr>
          <p:spPr>
            <a:xfrm>
              <a:off x="9974959" y="1957432"/>
              <a:ext cx="0" cy="430949"/>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a:stCxn id="66" idx="2"/>
            </p:cNvCxnSpPr>
            <p:nvPr/>
          </p:nvCxnSpPr>
          <p:spPr>
            <a:xfrm>
              <a:off x="10211916" y="1957445"/>
              <a:ext cx="0" cy="428616"/>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9668038" y="2511716"/>
            <a:ext cx="2109964" cy="1488676"/>
            <a:chOff x="9266248" y="3461060"/>
            <a:chExt cx="2109964" cy="1488676"/>
          </a:xfrm>
        </p:grpSpPr>
        <p:grpSp>
          <p:nvGrpSpPr>
            <p:cNvPr id="6" name="Group 5"/>
            <p:cNvGrpSpPr/>
            <p:nvPr/>
          </p:nvGrpSpPr>
          <p:grpSpPr>
            <a:xfrm>
              <a:off x="9266248" y="4270599"/>
              <a:ext cx="2109964" cy="679137"/>
              <a:chOff x="6324600" y="3168988"/>
              <a:chExt cx="2286000" cy="609601"/>
            </a:xfrm>
          </p:grpSpPr>
          <p:grpSp>
            <p:nvGrpSpPr>
              <p:cNvPr id="7" name="Group 6"/>
              <p:cNvGrpSpPr/>
              <p:nvPr/>
            </p:nvGrpSpPr>
            <p:grpSpPr>
              <a:xfrm>
                <a:off x="6585858" y="3168988"/>
                <a:ext cx="1828800" cy="381000"/>
                <a:chOff x="381000" y="1219200"/>
                <a:chExt cx="1828800" cy="381000"/>
              </a:xfrm>
            </p:grpSpPr>
            <p:sp>
              <p:nvSpPr>
                <p:cNvPr id="19" name="Rectangle 18"/>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a:t>
                  </a:r>
                  <a:endParaRPr lang="en-US" b="1" dirty="0"/>
                </a:p>
              </p:txBody>
            </p:sp>
            <p:sp>
              <p:nvSpPr>
                <p:cNvPr id="20" name="Rectangle 19"/>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21" name="Rectangle 20"/>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2" name="Rectangle 21"/>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grpSp>
          <p:cxnSp>
            <p:nvCxnSpPr>
              <p:cNvPr id="8" name="Straight Connector 7"/>
              <p:cNvCxnSpPr>
                <a:stCxn id="22"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9" name="Straight Connector 8"/>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flipV="1">
                <a:off x="6324600" y="3359489"/>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12" name="Straight Arrow Connector 11"/>
              <p:cNvCxnSpPr/>
              <p:nvPr/>
            </p:nvCxnSpPr>
            <p:spPr>
              <a:xfrm>
                <a:off x="6324600" y="3359489"/>
                <a:ext cx="261259"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grpSp>
          <p:nvGrpSpPr>
            <p:cNvPr id="39" name="Group 38"/>
            <p:cNvGrpSpPr/>
            <p:nvPr/>
          </p:nvGrpSpPr>
          <p:grpSpPr>
            <a:xfrm>
              <a:off x="10818097" y="3461060"/>
              <a:ext cx="283784" cy="800288"/>
              <a:chOff x="8932592" y="3377871"/>
              <a:chExt cx="283784" cy="800288"/>
            </a:xfrm>
          </p:grpSpPr>
          <p:sp>
            <p:nvSpPr>
              <p:cNvPr id="75" name="TextBox 74"/>
              <p:cNvSpPr txBox="1"/>
              <p:nvPr/>
            </p:nvSpPr>
            <p:spPr>
              <a:xfrm>
                <a:off x="8932592" y="3377871"/>
                <a:ext cx="283784" cy="369331"/>
              </a:xfrm>
              <a:prstGeom prst="rect">
                <a:avLst/>
              </a:prstGeom>
              <a:noFill/>
            </p:spPr>
            <p:txBody>
              <a:bodyPr wrap="square" rtlCol="0">
                <a:spAutoFit/>
              </a:bodyPr>
              <a:lstStyle/>
              <a:p>
                <a:r>
                  <a:rPr lang="en-IN" b="1" dirty="0">
                    <a:solidFill>
                      <a:srgbClr val="FF0000"/>
                    </a:solidFill>
                  </a:rPr>
                  <a:t>F</a:t>
                </a:r>
                <a:endParaRPr lang="en-US" b="1" dirty="0">
                  <a:solidFill>
                    <a:srgbClr val="FF0000"/>
                  </a:solidFill>
                </a:endParaRPr>
              </a:p>
            </p:txBody>
          </p:sp>
          <p:cxnSp>
            <p:nvCxnSpPr>
              <p:cNvPr id="77" name="Straight Arrow Connector 76"/>
              <p:cNvCxnSpPr>
                <a:stCxn id="75" idx="2"/>
              </p:cNvCxnSpPr>
              <p:nvPr/>
            </p:nvCxnSpPr>
            <p:spPr>
              <a:xfrm>
                <a:off x="9074484" y="3747210"/>
                <a:ext cx="0" cy="430949"/>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38" name="Group 37"/>
            <p:cNvGrpSpPr/>
            <p:nvPr/>
          </p:nvGrpSpPr>
          <p:grpSpPr>
            <a:xfrm>
              <a:off x="9997537" y="3461060"/>
              <a:ext cx="286127" cy="797968"/>
              <a:chOff x="9168377" y="3377871"/>
              <a:chExt cx="286127" cy="797968"/>
            </a:xfrm>
          </p:grpSpPr>
          <p:sp>
            <p:nvSpPr>
              <p:cNvPr id="76" name="TextBox 75"/>
              <p:cNvSpPr txBox="1"/>
              <p:nvPr/>
            </p:nvSpPr>
            <p:spPr>
              <a:xfrm>
                <a:off x="9168377" y="3377871"/>
                <a:ext cx="286127" cy="369345"/>
              </a:xfrm>
              <a:prstGeom prst="rect">
                <a:avLst/>
              </a:prstGeom>
              <a:noFill/>
            </p:spPr>
            <p:txBody>
              <a:bodyPr wrap="square" rtlCol="0">
                <a:spAutoFit/>
              </a:bodyPr>
              <a:lstStyle/>
              <a:p>
                <a:pPr algn="ctr"/>
                <a:r>
                  <a:rPr lang="en-IN" b="1" dirty="0">
                    <a:solidFill>
                      <a:srgbClr val="FF0000"/>
                    </a:solidFill>
                  </a:rPr>
                  <a:t>R</a:t>
                </a:r>
                <a:endParaRPr lang="en-US" b="1" dirty="0">
                  <a:solidFill>
                    <a:srgbClr val="FF0000"/>
                  </a:solidFill>
                </a:endParaRPr>
              </a:p>
            </p:txBody>
          </p:sp>
          <p:cxnSp>
            <p:nvCxnSpPr>
              <p:cNvPr id="78" name="Straight Arrow Connector 77"/>
              <p:cNvCxnSpPr>
                <a:stCxn id="76" idx="2"/>
              </p:cNvCxnSpPr>
              <p:nvPr/>
            </p:nvCxnSpPr>
            <p:spPr>
              <a:xfrm>
                <a:off x="9311441" y="3747223"/>
                <a:ext cx="0" cy="428616"/>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grpSp>
        <p:nvGrpSpPr>
          <p:cNvPr id="86" name="Group 85"/>
          <p:cNvGrpSpPr/>
          <p:nvPr/>
        </p:nvGrpSpPr>
        <p:grpSpPr>
          <a:xfrm>
            <a:off x="9668038" y="4174891"/>
            <a:ext cx="2109964" cy="1473687"/>
            <a:chOff x="9266248" y="4604386"/>
            <a:chExt cx="2109964" cy="1473687"/>
          </a:xfrm>
        </p:grpSpPr>
        <p:grpSp>
          <p:nvGrpSpPr>
            <p:cNvPr id="40" name="Group 39"/>
            <p:cNvGrpSpPr/>
            <p:nvPr/>
          </p:nvGrpSpPr>
          <p:grpSpPr>
            <a:xfrm>
              <a:off x="9266248" y="5398937"/>
              <a:ext cx="2109964" cy="679136"/>
              <a:chOff x="6324600" y="3168988"/>
              <a:chExt cx="2286000" cy="609600"/>
            </a:xfrm>
          </p:grpSpPr>
          <p:grpSp>
            <p:nvGrpSpPr>
              <p:cNvPr id="41" name="Group 40"/>
              <p:cNvGrpSpPr/>
              <p:nvPr/>
            </p:nvGrpSpPr>
            <p:grpSpPr>
              <a:xfrm>
                <a:off x="6585858" y="3168988"/>
                <a:ext cx="1828800" cy="381000"/>
                <a:chOff x="381000" y="1219200"/>
                <a:chExt cx="1828800" cy="381000"/>
              </a:xfrm>
            </p:grpSpPr>
            <p:sp>
              <p:nvSpPr>
                <p:cNvPr id="53" name="Rectangle 52"/>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54" name="Rectangle 53"/>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6</a:t>
                  </a:r>
                  <a:endParaRPr lang="en-US" b="1" dirty="0"/>
                </a:p>
              </p:txBody>
            </p:sp>
            <p:sp>
              <p:nvSpPr>
                <p:cNvPr id="55" name="Rectangle 54"/>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56" name="Rectangle 55"/>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4</a:t>
                  </a:r>
                  <a:endParaRPr lang="en-US" b="1" dirty="0"/>
                </a:p>
              </p:txBody>
            </p:sp>
          </p:grpSp>
          <p:cxnSp>
            <p:nvCxnSpPr>
              <p:cNvPr id="42" name="Straight Connector 41"/>
              <p:cNvCxnSpPr>
                <a:stCxn id="56" idx="3"/>
              </p:cNvCxnSpPr>
              <p:nvPr/>
            </p:nvCxnSpPr>
            <p:spPr>
              <a:xfrm>
                <a:off x="8414658" y="3359488"/>
                <a:ext cx="1905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3" name="Straight Connector 42"/>
              <p:cNvCxnSpPr/>
              <p:nvPr/>
            </p:nvCxnSpPr>
            <p:spPr>
              <a:xfrm>
                <a:off x="8599716"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4" name="Straight Connector 43"/>
              <p:cNvCxnSpPr/>
              <p:nvPr/>
            </p:nvCxnSpPr>
            <p:spPr>
              <a:xfrm flipH="1">
                <a:off x="6324600" y="3778588"/>
                <a:ext cx="2286000"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45" name="Straight Connector 44"/>
              <p:cNvCxnSpPr/>
              <p:nvPr/>
            </p:nvCxnSpPr>
            <p:spPr>
              <a:xfrm flipV="1">
                <a:off x="6324600" y="3359488"/>
                <a:ext cx="0" cy="419100"/>
              </a:xfrm>
              <a:prstGeom prst="line">
                <a:avLst/>
              </a:prstGeom>
              <a:ln w="28575"/>
            </p:spPr>
            <p:style>
              <a:lnRef idx="2">
                <a:schemeClr val="dk1"/>
              </a:lnRef>
              <a:fillRef idx="0">
                <a:schemeClr val="dk1"/>
              </a:fillRef>
              <a:effectRef idx="1">
                <a:schemeClr val="dk1"/>
              </a:effectRef>
              <a:fontRef idx="minor">
                <a:schemeClr val="tx1"/>
              </a:fontRef>
            </p:style>
          </p:cxnSp>
          <p:cxnSp>
            <p:nvCxnSpPr>
              <p:cNvPr id="46" name="Straight Arrow Connector 45"/>
              <p:cNvCxnSpPr>
                <a:endCxn id="53" idx="1"/>
              </p:cNvCxnSpPr>
              <p:nvPr/>
            </p:nvCxnSpPr>
            <p:spPr>
              <a:xfrm>
                <a:off x="6324600" y="3359488"/>
                <a:ext cx="261258" cy="0"/>
              </a:xfrm>
              <a:prstGeom prst="straightConnector1">
                <a:avLst/>
              </a:prstGeom>
              <a:ln w="28575">
                <a:tailEnd type="arrow"/>
              </a:ln>
            </p:spPr>
            <p:style>
              <a:lnRef idx="2">
                <a:schemeClr val="dk1"/>
              </a:lnRef>
              <a:fillRef idx="0">
                <a:schemeClr val="dk1"/>
              </a:fillRef>
              <a:effectRef idx="1">
                <a:schemeClr val="dk1"/>
              </a:effectRef>
              <a:fontRef idx="minor">
                <a:schemeClr val="tx1"/>
              </a:fontRef>
            </p:style>
          </p:cxnSp>
        </p:grpSp>
        <p:grpSp>
          <p:nvGrpSpPr>
            <p:cNvPr id="85" name="Group 84"/>
            <p:cNvGrpSpPr/>
            <p:nvPr/>
          </p:nvGrpSpPr>
          <p:grpSpPr>
            <a:xfrm>
              <a:off x="9985235" y="4606306"/>
              <a:ext cx="283784" cy="800288"/>
              <a:chOff x="9833067" y="4719218"/>
              <a:chExt cx="283784" cy="800288"/>
            </a:xfrm>
          </p:grpSpPr>
          <p:sp>
            <p:nvSpPr>
              <p:cNvPr id="80" name="TextBox 79"/>
              <p:cNvSpPr txBox="1"/>
              <p:nvPr/>
            </p:nvSpPr>
            <p:spPr>
              <a:xfrm>
                <a:off x="9833067" y="4719218"/>
                <a:ext cx="283784" cy="369331"/>
              </a:xfrm>
              <a:prstGeom prst="rect">
                <a:avLst/>
              </a:prstGeom>
              <a:noFill/>
            </p:spPr>
            <p:txBody>
              <a:bodyPr wrap="square" rtlCol="0">
                <a:spAutoFit/>
              </a:bodyPr>
              <a:lstStyle/>
              <a:p>
                <a:r>
                  <a:rPr lang="en-IN" b="1" dirty="0">
                    <a:solidFill>
                      <a:srgbClr val="FF0000"/>
                    </a:solidFill>
                  </a:rPr>
                  <a:t>F</a:t>
                </a:r>
                <a:endParaRPr lang="en-US" b="1" dirty="0">
                  <a:solidFill>
                    <a:srgbClr val="FF0000"/>
                  </a:solidFill>
                </a:endParaRPr>
              </a:p>
            </p:txBody>
          </p:sp>
          <p:cxnSp>
            <p:nvCxnSpPr>
              <p:cNvPr id="82" name="Straight Arrow Connector 81"/>
              <p:cNvCxnSpPr>
                <a:stCxn id="80" idx="2"/>
              </p:cNvCxnSpPr>
              <p:nvPr/>
            </p:nvCxnSpPr>
            <p:spPr>
              <a:xfrm>
                <a:off x="9974959" y="5088557"/>
                <a:ext cx="0" cy="430949"/>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nvGrpSpPr>
            <p:cNvPr id="84" name="Group 83"/>
            <p:cNvGrpSpPr/>
            <p:nvPr/>
          </p:nvGrpSpPr>
          <p:grpSpPr>
            <a:xfrm>
              <a:off x="10841299" y="4604386"/>
              <a:ext cx="286127" cy="797968"/>
              <a:chOff x="10068852" y="4719218"/>
              <a:chExt cx="286127" cy="797968"/>
            </a:xfrm>
          </p:grpSpPr>
          <p:sp>
            <p:nvSpPr>
              <p:cNvPr id="81" name="TextBox 80"/>
              <p:cNvSpPr txBox="1"/>
              <p:nvPr/>
            </p:nvSpPr>
            <p:spPr>
              <a:xfrm>
                <a:off x="10068852" y="4719218"/>
                <a:ext cx="286127" cy="369345"/>
              </a:xfrm>
              <a:prstGeom prst="rect">
                <a:avLst/>
              </a:prstGeom>
              <a:noFill/>
            </p:spPr>
            <p:txBody>
              <a:bodyPr wrap="square" rtlCol="0">
                <a:spAutoFit/>
              </a:bodyPr>
              <a:lstStyle/>
              <a:p>
                <a:pPr algn="ctr"/>
                <a:r>
                  <a:rPr lang="en-IN" b="1" dirty="0">
                    <a:solidFill>
                      <a:srgbClr val="FF0000"/>
                    </a:solidFill>
                  </a:rPr>
                  <a:t>R</a:t>
                </a:r>
                <a:endParaRPr lang="en-US" b="1" dirty="0">
                  <a:solidFill>
                    <a:srgbClr val="FF0000"/>
                  </a:solidFill>
                </a:endParaRPr>
              </a:p>
            </p:txBody>
          </p:sp>
          <p:cxnSp>
            <p:nvCxnSpPr>
              <p:cNvPr id="83" name="Straight Arrow Connector 82"/>
              <p:cNvCxnSpPr>
                <a:stCxn id="81" idx="2"/>
              </p:cNvCxnSpPr>
              <p:nvPr/>
            </p:nvCxnSpPr>
            <p:spPr>
              <a:xfrm>
                <a:off x="10211916" y="5088570"/>
                <a:ext cx="0" cy="428616"/>
              </a:xfrm>
              <a:prstGeom prst="straightConnector1">
                <a:avLst/>
              </a:prstGeom>
              <a:ln w="28575">
                <a:solidFill>
                  <a:srgbClr val="B84742"/>
                </a:solidFill>
                <a:headEnd w="lg" len="lg"/>
                <a:tailEnd type="stealth" w="lg" len="lg"/>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7545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8" end="8"/>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8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itle 1"/>
          <p:cNvSpPr>
            <a:spLocks noGrp="1"/>
          </p:cNvSpPr>
          <p:nvPr>
            <p:ph type="title"/>
          </p:nvPr>
        </p:nvSpPr>
        <p:spPr/>
        <p:txBody>
          <a:bodyPr/>
          <a:lstStyle/>
          <a:p>
            <a:r>
              <a:rPr lang="en-IN" dirty="0"/>
              <a:t>Example of </a:t>
            </a:r>
            <a:r>
              <a:rPr lang="en-IN" dirty="0" err="1"/>
              <a:t>CQueue</a:t>
            </a:r>
            <a:r>
              <a:rPr lang="en-IN" dirty="0"/>
              <a:t> Insert / Delete</a:t>
            </a:r>
            <a:endParaRPr lang="en-US" dirty="0"/>
          </a:p>
        </p:txBody>
      </p:sp>
      <p:grpSp>
        <p:nvGrpSpPr>
          <p:cNvPr id="139" name="Group 138"/>
          <p:cNvGrpSpPr/>
          <p:nvPr/>
        </p:nvGrpSpPr>
        <p:grpSpPr>
          <a:xfrm>
            <a:off x="2286000" y="2209800"/>
            <a:ext cx="1828800" cy="381000"/>
            <a:chOff x="381000" y="1219200"/>
            <a:chExt cx="1828800" cy="381000"/>
          </a:xfrm>
        </p:grpSpPr>
        <p:sp>
          <p:nvSpPr>
            <p:cNvPr id="140" name="Rectangle 13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4" name="Group 143"/>
          <p:cNvGrpSpPr/>
          <p:nvPr/>
        </p:nvGrpSpPr>
        <p:grpSpPr>
          <a:xfrm>
            <a:off x="2286000" y="3733018"/>
            <a:ext cx="1828800" cy="381000"/>
            <a:chOff x="381000" y="1219200"/>
            <a:chExt cx="1828800" cy="381000"/>
          </a:xfrm>
        </p:grpSpPr>
        <p:sp>
          <p:nvSpPr>
            <p:cNvPr id="145" name="Rectangle 14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p:nvPr/>
        </p:nvGrpSpPr>
        <p:grpSpPr>
          <a:xfrm>
            <a:off x="2286000" y="5351111"/>
            <a:ext cx="1828800" cy="381000"/>
            <a:chOff x="381000" y="1219200"/>
            <a:chExt cx="1828800" cy="381000"/>
          </a:xfrm>
        </p:grpSpPr>
        <p:sp>
          <p:nvSpPr>
            <p:cNvPr id="150" name="Rectangle 14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4" name="Group 153"/>
          <p:cNvGrpSpPr/>
          <p:nvPr/>
        </p:nvGrpSpPr>
        <p:grpSpPr>
          <a:xfrm>
            <a:off x="8534400" y="3777344"/>
            <a:ext cx="1828800" cy="381000"/>
            <a:chOff x="381000" y="1219200"/>
            <a:chExt cx="1828800" cy="381000"/>
          </a:xfrm>
        </p:grpSpPr>
        <p:sp>
          <p:nvSpPr>
            <p:cNvPr id="155" name="Rectangle 15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9" name="Group 158"/>
          <p:cNvGrpSpPr/>
          <p:nvPr/>
        </p:nvGrpSpPr>
        <p:grpSpPr>
          <a:xfrm>
            <a:off x="1598597" y="2684112"/>
            <a:ext cx="293670" cy="592488"/>
            <a:chOff x="774733" y="1681844"/>
            <a:chExt cx="293670" cy="592488"/>
          </a:xfrm>
        </p:grpSpPr>
        <p:sp>
          <p:nvSpPr>
            <p:cNvPr id="160" name="TextBox 15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61" name="Straight Arrow Connector 160"/>
            <p:cNvCxnSpPr>
              <a:stCxn id="16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62" name="Group 161"/>
          <p:cNvGrpSpPr/>
          <p:nvPr/>
        </p:nvGrpSpPr>
        <p:grpSpPr>
          <a:xfrm>
            <a:off x="1796146" y="2684112"/>
            <a:ext cx="314510" cy="592488"/>
            <a:chOff x="764313" y="1681844"/>
            <a:chExt cx="314510" cy="592488"/>
          </a:xfrm>
        </p:grpSpPr>
        <p:sp>
          <p:nvSpPr>
            <p:cNvPr id="163" name="TextBox 16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64" name="Straight Arrow Connector 163"/>
            <p:cNvCxnSpPr>
              <a:stCxn id="16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66" name="TextBox 165"/>
          <p:cNvSpPr txBox="1"/>
          <p:nvPr/>
        </p:nvSpPr>
        <p:spPr>
          <a:xfrm>
            <a:off x="2286000" y="1752600"/>
            <a:ext cx="1828800" cy="369332"/>
          </a:xfrm>
          <a:prstGeom prst="rect">
            <a:avLst/>
          </a:prstGeom>
          <a:noFill/>
        </p:spPr>
        <p:txBody>
          <a:bodyPr wrap="square" rtlCol="0">
            <a:spAutoFit/>
          </a:bodyPr>
          <a:lstStyle/>
          <a:p>
            <a:pPr algn="ctr"/>
            <a:r>
              <a:rPr lang="en-IN" b="1" dirty="0"/>
              <a:t>Empty Queue</a:t>
            </a:r>
            <a:endParaRPr lang="en-US" b="1" dirty="0"/>
          </a:p>
        </p:txBody>
      </p:sp>
      <p:sp>
        <p:nvSpPr>
          <p:cNvPr id="167" name="TextBox 166"/>
          <p:cNvSpPr txBox="1"/>
          <p:nvPr/>
        </p:nvSpPr>
        <p:spPr>
          <a:xfrm>
            <a:off x="1600200" y="2200479"/>
            <a:ext cx="301686" cy="369332"/>
          </a:xfrm>
          <a:prstGeom prst="rect">
            <a:avLst/>
          </a:prstGeom>
          <a:noFill/>
        </p:spPr>
        <p:txBody>
          <a:bodyPr wrap="none" rtlCol="0">
            <a:spAutoFit/>
          </a:bodyPr>
          <a:lstStyle/>
          <a:p>
            <a:pPr algn="ctr"/>
            <a:r>
              <a:rPr lang="en-IN" b="1" dirty="0"/>
              <a:t>0</a:t>
            </a:r>
            <a:endParaRPr lang="en-US" b="1" dirty="0"/>
          </a:p>
        </p:txBody>
      </p:sp>
      <p:sp>
        <p:nvSpPr>
          <p:cNvPr id="168" name="TextBox 167"/>
          <p:cNvSpPr txBox="1"/>
          <p:nvPr/>
        </p:nvSpPr>
        <p:spPr>
          <a:xfrm>
            <a:off x="1807030" y="2200479"/>
            <a:ext cx="301686" cy="369332"/>
          </a:xfrm>
          <a:prstGeom prst="rect">
            <a:avLst/>
          </a:prstGeom>
          <a:noFill/>
        </p:spPr>
        <p:txBody>
          <a:bodyPr wrap="none" rtlCol="0">
            <a:spAutoFit/>
          </a:bodyPr>
          <a:lstStyle/>
          <a:p>
            <a:pPr algn="ctr"/>
            <a:r>
              <a:rPr lang="en-IN" b="1" dirty="0"/>
              <a:t>0</a:t>
            </a:r>
            <a:endParaRPr lang="en-US" b="1" dirty="0"/>
          </a:p>
        </p:txBody>
      </p:sp>
      <p:cxnSp>
        <p:nvCxnSpPr>
          <p:cNvPr id="169" name="Straight Connector 168"/>
          <p:cNvCxnSpPr/>
          <p:nvPr/>
        </p:nvCxnSpPr>
        <p:spPr>
          <a:xfrm>
            <a:off x="1600200" y="3276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70" name="TextBox 169"/>
          <p:cNvSpPr txBox="1"/>
          <p:nvPr/>
        </p:nvSpPr>
        <p:spPr>
          <a:xfrm>
            <a:off x="2286000" y="3363686"/>
            <a:ext cx="1828800" cy="369332"/>
          </a:xfrm>
          <a:prstGeom prst="rect">
            <a:avLst/>
          </a:prstGeom>
          <a:noFill/>
        </p:spPr>
        <p:txBody>
          <a:bodyPr wrap="square" rtlCol="0">
            <a:spAutoFit/>
          </a:bodyPr>
          <a:lstStyle/>
          <a:p>
            <a:pPr algn="ctr"/>
            <a:r>
              <a:rPr lang="en-IN" b="1" dirty="0"/>
              <a:t>Insert ‘A’</a:t>
            </a:r>
            <a:endParaRPr lang="en-US" b="1" dirty="0"/>
          </a:p>
        </p:txBody>
      </p:sp>
      <p:grpSp>
        <p:nvGrpSpPr>
          <p:cNvPr id="171" name="Group 170"/>
          <p:cNvGrpSpPr/>
          <p:nvPr/>
        </p:nvGrpSpPr>
        <p:grpSpPr>
          <a:xfrm>
            <a:off x="1576827" y="4125687"/>
            <a:ext cx="293670" cy="592488"/>
            <a:chOff x="774733" y="1681844"/>
            <a:chExt cx="293670" cy="592488"/>
          </a:xfrm>
        </p:grpSpPr>
        <p:sp>
          <p:nvSpPr>
            <p:cNvPr id="172" name="TextBox 171"/>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73" name="Straight Arrow Connector 172"/>
            <p:cNvCxnSpPr>
              <a:stCxn id="172"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74" name="Group 173"/>
          <p:cNvGrpSpPr/>
          <p:nvPr/>
        </p:nvGrpSpPr>
        <p:grpSpPr>
          <a:xfrm>
            <a:off x="1752600" y="4131912"/>
            <a:ext cx="314510" cy="592488"/>
            <a:chOff x="764313" y="1681844"/>
            <a:chExt cx="314510" cy="592488"/>
          </a:xfrm>
        </p:grpSpPr>
        <p:sp>
          <p:nvSpPr>
            <p:cNvPr id="175" name="TextBox 174"/>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76" name="Straight Arrow Connector 175"/>
            <p:cNvCxnSpPr>
              <a:stCxn id="175"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77" name="TextBox 176"/>
          <p:cNvSpPr txBox="1"/>
          <p:nvPr/>
        </p:nvSpPr>
        <p:spPr>
          <a:xfrm>
            <a:off x="1600200" y="3406447"/>
            <a:ext cx="542136" cy="369332"/>
          </a:xfrm>
          <a:prstGeom prst="rect">
            <a:avLst/>
          </a:prstGeom>
          <a:noFill/>
        </p:spPr>
        <p:txBody>
          <a:bodyPr wrap="none" rtlCol="0">
            <a:spAutoFit/>
          </a:bodyPr>
          <a:lstStyle/>
          <a:p>
            <a:r>
              <a:rPr lang="en-IN" b="1" dirty="0">
                <a:solidFill>
                  <a:schemeClr val="accent3">
                    <a:lumMod val="75000"/>
                  </a:schemeClr>
                </a:solidFill>
              </a:rPr>
              <a:t>R=1</a:t>
            </a:r>
            <a:endParaRPr lang="en-US" b="1" dirty="0">
              <a:solidFill>
                <a:schemeClr val="accent3">
                  <a:lumMod val="75000"/>
                </a:schemeClr>
              </a:solidFill>
            </a:endParaRPr>
          </a:p>
        </p:txBody>
      </p:sp>
      <p:sp>
        <p:nvSpPr>
          <p:cNvPr id="178" name="TextBox 177"/>
          <p:cNvSpPr txBox="1"/>
          <p:nvPr/>
        </p:nvSpPr>
        <p:spPr>
          <a:xfrm>
            <a:off x="1600200" y="3744686"/>
            <a:ext cx="542136" cy="369332"/>
          </a:xfrm>
          <a:prstGeom prst="rect">
            <a:avLst/>
          </a:prstGeom>
          <a:noFill/>
        </p:spPr>
        <p:txBody>
          <a:bodyPr wrap="none" rtlCol="0">
            <a:spAutoFit/>
          </a:bodyPr>
          <a:lstStyle/>
          <a:p>
            <a:r>
              <a:rPr lang="en-IN" b="1" dirty="0">
                <a:solidFill>
                  <a:schemeClr val="accent3">
                    <a:lumMod val="75000"/>
                  </a:schemeClr>
                </a:solidFill>
              </a:rPr>
              <a:t>F=1</a:t>
            </a:r>
            <a:endParaRPr lang="en-US" b="1" dirty="0">
              <a:solidFill>
                <a:schemeClr val="accent3">
                  <a:lumMod val="75000"/>
                </a:schemeClr>
              </a:solidFill>
            </a:endParaRPr>
          </a:p>
        </p:txBody>
      </p:sp>
      <p:sp>
        <p:nvSpPr>
          <p:cNvPr id="179" name="TextBox 178"/>
          <p:cNvSpPr txBox="1"/>
          <p:nvPr/>
        </p:nvSpPr>
        <p:spPr>
          <a:xfrm>
            <a:off x="2286000" y="3721349"/>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cxnSp>
        <p:nvCxnSpPr>
          <p:cNvPr id="180" name="Straight Connector 179"/>
          <p:cNvCxnSpPr/>
          <p:nvPr/>
        </p:nvCxnSpPr>
        <p:spPr>
          <a:xfrm>
            <a:off x="1600200" y="4800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181" name="TextBox 180"/>
          <p:cNvSpPr txBox="1"/>
          <p:nvPr/>
        </p:nvSpPr>
        <p:spPr>
          <a:xfrm>
            <a:off x="2286000" y="4876800"/>
            <a:ext cx="1828800" cy="369332"/>
          </a:xfrm>
          <a:prstGeom prst="rect">
            <a:avLst/>
          </a:prstGeom>
          <a:noFill/>
        </p:spPr>
        <p:txBody>
          <a:bodyPr wrap="square" rtlCol="0">
            <a:spAutoFit/>
          </a:bodyPr>
          <a:lstStyle/>
          <a:p>
            <a:pPr algn="ctr"/>
            <a:r>
              <a:rPr lang="en-IN" b="1" dirty="0"/>
              <a:t>Insert ‘B’</a:t>
            </a:r>
            <a:endParaRPr lang="en-US" b="1" dirty="0"/>
          </a:p>
        </p:txBody>
      </p:sp>
      <p:grpSp>
        <p:nvGrpSpPr>
          <p:cNvPr id="182" name="Group 181"/>
          <p:cNvGrpSpPr/>
          <p:nvPr/>
        </p:nvGrpSpPr>
        <p:grpSpPr>
          <a:xfrm>
            <a:off x="5339565" y="2611024"/>
            <a:ext cx="293670" cy="592488"/>
            <a:chOff x="774733" y="1681844"/>
            <a:chExt cx="293670" cy="592488"/>
          </a:xfrm>
        </p:grpSpPr>
        <p:sp>
          <p:nvSpPr>
            <p:cNvPr id="183" name="TextBox 182"/>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184" name="Straight Arrow Connector 183"/>
            <p:cNvCxnSpPr>
              <a:stCxn id="18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185" name="Group 184"/>
          <p:cNvGrpSpPr/>
          <p:nvPr/>
        </p:nvGrpSpPr>
        <p:grpSpPr>
          <a:xfrm>
            <a:off x="2426377" y="5742998"/>
            <a:ext cx="314510" cy="592488"/>
            <a:chOff x="764313" y="1681844"/>
            <a:chExt cx="314510" cy="592488"/>
          </a:xfrm>
        </p:grpSpPr>
        <p:sp>
          <p:nvSpPr>
            <p:cNvPr id="186" name="TextBox 185"/>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187" name="Straight Arrow Connector 186"/>
            <p:cNvCxnSpPr>
              <a:stCxn id="186"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188" name="TextBox 187"/>
          <p:cNvSpPr txBox="1"/>
          <p:nvPr/>
        </p:nvSpPr>
        <p:spPr>
          <a:xfrm>
            <a:off x="2293436" y="5335998"/>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189" name="TextBox 188"/>
          <p:cNvSpPr txBox="1"/>
          <p:nvPr/>
        </p:nvSpPr>
        <p:spPr>
          <a:xfrm>
            <a:off x="1654629" y="5134180"/>
            <a:ext cx="546945" cy="646331"/>
          </a:xfrm>
          <a:prstGeom prst="rect">
            <a:avLst/>
          </a:prstGeom>
          <a:noFill/>
        </p:spPr>
        <p:txBody>
          <a:bodyPr wrap="none" rtlCol="0">
            <a:spAutoFit/>
          </a:bodyPr>
          <a:lstStyle/>
          <a:p>
            <a:r>
              <a:rPr lang="en-IN" b="1" dirty="0">
                <a:solidFill>
                  <a:schemeClr val="accent3">
                    <a:lumMod val="75000"/>
                  </a:schemeClr>
                </a:solidFill>
              </a:rPr>
              <a:t>R=2</a:t>
            </a:r>
          </a:p>
          <a:p>
            <a:r>
              <a:rPr lang="en-IN" b="1" dirty="0">
                <a:solidFill>
                  <a:schemeClr val="accent3">
                    <a:lumMod val="75000"/>
                  </a:schemeClr>
                </a:solidFill>
              </a:rPr>
              <a:t>F=1</a:t>
            </a:r>
            <a:endParaRPr lang="en-US" b="1" dirty="0">
              <a:solidFill>
                <a:schemeClr val="accent3">
                  <a:lumMod val="75000"/>
                </a:schemeClr>
              </a:solidFill>
            </a:endParaRPr>
          </a:p>
        </p:txBody>
      </p:sp>
      <p:sp>
        <p:nvSpPr>
          <p:cNvPr id="190" name="TextBox 189"/>
          <p:cNvSpPr txBox="1"/>
          <p:nvPr/>
        </p:nvSpPr>
        <p:spPr>
          <a:xfrm>
            <a:off x="2743200" y="5351111"/>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cxnSp>
        <p:nvCxnSpPr>
          <p:cNvPr id="191" name="Straight Connector 190"/>
          <p:cNvCxnSpPr/>
          <p:nvPr/>
        </p:nvCxnSpPr>
        <p:spPr>
          <a:xfrm>
            <a:off x="4572000" y="1752600"/>
            <a:ext cx="0" cy="4572000"/>
          </a:xfrm>
          <a:prstGeom prst="line">
            <a:avLst/>
          </a:prstGeom>
        </p:spPr>
        <p:style>
          <a:lnRef idx="2">
            <a:schemeClr val="dk1"/>
          </a:lnRef>
          <a:fillRef idx="0">
            <a:schemeClr val="dk1"/>
          </a:fillRef>
          <a:effectRef idx="1">
            <a:schemeClr val="dk1"/>
          </a:effectRef>
          <a:fontRef idx="minor">
            <a:schemeClr val="tx1"/>
          </a:fontRef>
        </p:style>
      </p:cxnSp>
      <p:sp>
        <p:nvSpPr>
          <p:cNvPr id="192" name="TextBox 191"/>
          <p:cNvSpPr txBox="1"/>
          <p:nvPr/>
        </p:nvSpPr>
        <p:spPr>
          <a:xfrm>
            <a:off x="5257800" y="1752600"/>
            <a:ext cx="1828800" cy="369332"/>
          </a:xfrm>
          <a:prstGeom prst="rect">
            <a:avLst/>
          </a:prstGeom>
          <a:noFill/>
        </p:spPr>
        <p:txBody>
          <a:bodyPr wrap="square" rtlCol="0">
            <a:spAutoFit/>
          </a:bodyPr>
          <a:lstStyle/>
          <a:p>
            <a:pPr algn="ctr"/>
            <a:r>
              <a:rPr lang="en-IN" b="1" dirty="0"/>
              <a:t>Insert ‘C’</a:t>
            </a:r>
            <a:endParaRPr lang="en-US" b="1" dirty="0"/>
          </a:p>
        </p:txBody>
      </p:sp>
      <p:cxnSp>
        <p:nvCxnSpPr>
          <p:cNvPr id="193" name="Straight Connector 192"/>
          <p:cNvCxnSpPr/>
          <p:nvPr/>
        </p:nvCxnSpPr>
        <p:spPr>
          <a:xfrm>
            <a:off x="4572000" y="3276600"/>
            <a:ext cx="2971800" cy="0"/>
          </a:xfrm>
          <a:prstGeom prst="line">
            <a:avLst/>
          </a:prstGeom>
        </p:spPr>
        <p:style>
          <a:lnRef idx="2">
            <a:schemeClr val="dk1"/>
          </a:lnRef>
          <a:fillRef idx="0">
            <a:schemeClr val="dk1"/>
          </a:fillRef>
          <a:effectRef idx="1">
            <a:schemeClr val="dk1"/>
          </a:effectRef>
          <a:fontRef idx="minor">
            <a:schemeClr val="tx1"/>
          </a:fontRef>
        </p:style>
      </p:cxnSp>
      <p:cxnSp>
        <p:nvCxnSpPr>
          <p:cNvPr id="194" name="Straight Connector 193"/>
          <p:cNvCxnSpPr/>
          <p:nvPr/>
        </p:nvCxnSpPr>
        <p:spPr>
          <a:xfrm>
            <a:off x="7543800" y="1752600"/>
            <a:ext cx="0" cy="4572000"/>
          </a:xfrm>
          <a:prstGeom prst="line">
            <a:avLst/>
          </a:prstGeom>
        </p:spPr>
        <p:style>
          <a:lnRef idx="2">
            <a:schemeClr val="dk1"/>
          </a:lnRef>
          <a:fillRef idx="0">
            <a:schemeClr val="dk1"/>
          </a:fillRef>
          <a:effectRef idx="1">
            <a:schemeClr val="dk1"/>
          </a:effectRef>
          <a:fontRef idx="minor">
            <a:schemeClr val="tx1"/>
          </a:fontRef>
        </p:style>
      </p:cxnSp>
      <p:cxnSp>
        <p:nvCxnSpPr>
          <p:cNvPr id="195" name="Straight Connector 194"/>
          <p:cNvCxnSpPr/>
          <p:nvPr/>
        </p:nvCxnSpPr>
        <p:spPr>
          <a:xfrm>
            <a:off x="7543800" y="3276600"/>
            <a:ext cx="2971800" cy="0"/>
          </a:xfrm>
          <a:prstGeom prst="line">
            <a:avLst/>
          </a:prstGeom>
        </p:spPr>
        <p:style>
          <a:lnRef idx="2">
            <a:schemeClr val="dk1"/>
          </a:lnRef>
          <a:fillRef idx="0">
            <a:schemeClr val="dk1"/>
          </a:fillRef>
          <a:effectRef idx="1">
            <a:schemeClr val="dk1"/>
          </a:effectRef>
          <a:fontRef idx="minor">
            <a:schemeClr val="tx1"/>
          </a:fontRef>
        </p:style>
      </p:cxnSp>
      <p:grpSp>
        <p:nvGrpSpPr>
          <p:cNvPr id="196" name="Group 195"/>
          <p:cNvGrpSpPr/>
          <p:nvPr/>
        </p:nvGrpSpPr>
        <p:grpSpPr>
          <a:xfrm>
            <a:off x="5257800" y="2209800"/>
            <a:ext cx="1828800" cy="381000"/>
            <a:chOff x="381000" y="1219200"/>
            <a:chExt cx="1828800" cy="381000"/>
          </a:xfrm>
        </p:grpSpPr>
        <p:sp>
          <p:nvSpPr>
            <p:cNvPr id="197" name="Rectangle 196"/>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1" name="TextBox 200"/>
          <p:cNvSpPr txBox="1"/>
          <p:nvPr/>
        </p:nvSpPr>
        <p:spPr>
          <a:xfrm>
            <a:off x="5257800" y="2209800"/>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202" name="TextBox 201"/>
          <p:cNvSpPr txBox="1"/>
          <p:nvPr/>
        </p:nvSpPr>
        <p:spPr>
          <a:xfrm>
            <a:off x="5715000" y="2209800"/>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grpSp>
        <p:nvGrpSpPr>
          <p:cNvPr id="203" name="Group 202"/>
          <p:cNvGrpSpPr/>
          <p:nvPr/>
        </p:nvGrpSpPr>
        <p:grpSpPr>
          <a:xfrm>
            <a:off x="2262623" y="5750755"/>
            <a:ext cx="293670" cy="572201"/>
            <a:chOff x="774733" y="1681843"/>
            <a:chExt cx="293670" cy="629422"/>
          </a:xfrm>
        </p:grpSpPr>
        <p:sp>
          <p:nvSpPr>
            <p:cNvPr id="204" name="TextBox 203"/>
            <p:cNvSpPr txBox="1"/>
            <p:nvPr/>
          </p:nvSpPr>
          <p:spPr>
            <a:xfrm>
              <a:off x="774733" y="1905000"/>
              <a:ext cx="293670" cy="406265"/>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05" name="Straight Arrow Connector 204"/>
            <p:cNvCxnSpPr>
              <a:stCxn id="204" idx="0"/>
            </p:cNvCxnSpPr>
            <p:nvPr/>
          </p:nvCxnSpPr>
          <p:spPr>
            <a:xfrm flipV="1">
              <a:off x="921568" y="1681843"/>
              <a:ext cx="0" cy="22315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06" name="Group 205"/>
          <p:cNvGrpSpPr/>
          <p:nvPr/>
        </p:nvGrpSpPr>
        <p:grpSpPr>
          <a:xfrm>
            <a:off x="5804399" y="2612573"/>
            <a:ext cx="314510" cy="592488"/>
            <a:chOff x="764313" y="1681844"/>
            <a:chExt cx="314510" cy="592488"/>
          </a:xfrm>
        </p:grpSpPr>
        <p:sp>
          <p:nvSpPr>
            <p:cNvPr id="207" name="TextBox 206"/>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08" name="Straight Arrow Connector 207"/>
            <p:cNvCxnSpPr>
              <a:stCxn id="207"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09" name="TextBox 208"/>
          <p:cNvSpPr txBox="1"/>
          <p:nvPr/>
        </p:nvSpPr>
        <p:spPr>
          <a:xfrm>
            <a:off x="4615544" y="179614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F=1</a:t>
            </a:r>
          </a:p>
        </p:txBody>
      </p:sp>
      <p:sp>
        <p:nvSpPr>
          <p:cNvPr id="210" name="TextBox 209"/>
          <p:cNvSpPr txBox="1"/>
          <p:nvPr/>
        </p:nvSpPr>
        <p:spPr>
          <a:xfrm>
            <a:off x="6172200" y="2209800"/>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211" name="Group 210"/>
          <p:cNvGrpSpPr/>
          <p:nvPr/>
        </p:nvGrpSpPr>
        <p:grpSpPr>
          <a:xfrm>
            <a:off x="5257800" y="3775779"/>
            <a:ext cx="1828800" cy="381000"/>
            <a:chOff x="381000" y="1219200"/>
            <a:chExt cx="1828800" cy="381000"/>
          </a:xfrm>
        </p:grpSpPr>
        <p:sp>
          <p:nvSpPr>
            <p:cNvPr id="212" name="Rectangle 211"/>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Rectangle 214"/>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6" name="TextBox 215"/>
          <p:cNvSpPr txBox="1"/>
          <p:nvPr/>
        </p:nvSpPr>
        <p:spPr>
          <a:xfrm>
            <a:off x="5246914" y="3406447"/>
            <a:ext cx="1828800" cy="369332"/>
          </a:xfrm>
          <a:prstGeom prst="rect">
            <a:avLst/>
          </a:prstGeom>
          <a:noFill/>
        </p:spPr>
        <p:txBody>
          <a:bodyPr wrap="square" rtlCol="0">
            <a:spAutoFit/>
          </a:bodyPr>
          <a:lstStyle/>
          <a:p>
            <a:pPr algn="ctr"/>
            <a:r>
              <a:rPr lang="en-IN" b="1" dirty="0"/>
              <a:t>Delete ‘A’</a:t>
            </a:r>
            <a:endParaRPr lang="en-US" b="1" dirty="0"/>
          </a:p>
        </p:txBody>
      </p:sp>
      <p:sp>
        <p:nvSpPr>
          <p:cNvPr id="217" name="TextBox 216"/>
          <p:cNvSpPr txBox="1"/>
          <p:nvPr/>
        </p:nvSpPr>
        <p:spPr>
          <a:xfrm>
            <a:off x="5246914" y="3766456"/>
            <a:ext cx="457200" cy="400110"/>
          </a:xfrm>
          <a:prstGeom prst="rect">
            <a:avLst/>
          </a:prstGeom>
          <a:noFill/>
        </p:spPr>
        <p:txBody>
          <a:bodyPr wrap="square" rtlCol="0">
            <a:spAutoFit/>
          </a:bodyPr>
          <a:lstStyle/>
          <a:p>
            <a:pPr algn="ctr"/>
            <a:r>
              <a:rPr lang="en-IN" sz="2000" b="1" dirty="0">
                <a:solidFill>
                  <a:schemeClr val="bg1"/>
                </a:solidFill>
              </a:rPr>
              <a:t>A</a:t>
            </a:r>
            <a:endParaRPr lang="en-US" sz="2000" b="1" dirty="0">
              <a:solidFill>
                <a:schemeClr val="bg1"/>
              </a:solidFill>
            </a:endParaRPr>
          </a:p>
        </p:txBody>
      </p:sp>
      <p:sp>
        <p:nvSpPr>
          <p:cNvPr id="218" name="TextBox 217"/>
          <p:cNvSpPr txBox="1"/>
          <p:nvPr/>
        </p:nvSpPr>
        <p:spPr>
          <a:xfrm>
            <a:off x="5715000" y="3766458"/>
            <a:ext cx="457200"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219" name="TextBox 218"/>
          <p:cNvSpPr txBox="1"/>
          <p:nvPr/>
        </p:nvSpPr>
        <p:spPr>
          <a:xfrm>
            <a:off x="6172200" y="3766458"/>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220" name="Group 219"/>
          <p:cNvGrpSpPr/>
          <p:nvPr/>
        </p:nvGrpSpPr>
        <p:grpSpPr>
          <a:xfrm>
            <a:off x="5332397" y="4175454"/>
            <a:ext cx="293670" cy="592488"/>
            <a:chOff x="774733" y="1681844"/>
            <a:chExt cx="293670" cy="592488"/>
          </a:xfrm>
        </p:grpSpPr>
        <p:sp>
          <p:nvSpPr>
            <p:cNvPr id="221" name="TextBox 220"/>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22" name="Straight Arrow Connector 221"/>
            <p:cNvCxnSpPr>
              <a:stCxn id="221"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23" name="Group 222"/>
          <p:cNvGrpSpPr/>
          <p:nvPr/>
        </p:nvGrpSpPr>
        <p:grpSpPr>
          <a:xfrm>
            <a:off x="6250713" y="4191001"/>
            <a:ext cx="314510" cy="592488"/>
            <a:chOff x="764313" y="1681844"/>
            <a:chExt cx="314510" cy="592488"/>
          </a:xfrm>
        </p:grpSpPr>
        <p:sp>
          <p:nvSpPr>
            <p:cNvPr id="224" name="TextBox 223"/>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25" name="Straight Arrow Connector 224"/>
            <p:cNvCxnSpPr>
              <a:stCxn id="224"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26" name="TextBox 225"/>
          <p:cNvSpPr txBox="1"/>
          <p:nvPr/>
        </p:nvSpPr>
        <p:spPr>
          <a:xfrm>
            <a:off x="4615544" y="3320965"/>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F=2</a:t>
            </a:r>
          </a:p>
        </p:txBody>
      </p:sp>
      <p:cxnSp>
        <p:nvCxnSpPr>
          <p:cNvPr id="227" name="Straight Connector 226"/>
          <p:cNvCxnSpPr/>
          <p:nvPr/>
        </p:nvCxnSpPr>
        <p:spPr>
          <a:xfrm>
            <a:off x="4572000" y="4800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228" name="TextBox 227"/>
          <p:cNvSpPr txBox="1"/>
          <p:nvPr/>
        </p:nvSpPr>
        <p:spPr>
          <a:xfrm>
            <a:off x="5341168" y="4876800"/>
            <a:ext cx="1828800" cy="369332"/>
          </a:xfrm>
          <a:prstGeom prst="rect">
            <a:avLst/>
          </a:prstGeom>
          <a:noFill/>
        </p:spPr>
        <p:txBody>
          <a:bodyPr wrap="square" rtlCol="0">
            <a:spAutoFit/>
          </a:bodyPr>
          <a:lstStyle/>
          <a:p>
            <a:pPr algn="ctr"/>
            <a:r>
              <a:rPr lang="en-IN" b="1" dirty="0"/>
              <a:t>Delete ‘B’</a:t>
            </a:r>
            <a:endParaRPr lang="en-US" b="1" dirty="0"/>
          </a:p>
        </p:txBody>
      </p:sp>
      <p:grpSp>
        <p:nvGrpSpPr>
          <p:cNvPr id="229" name="Group 228"/>
          <p:cNvGrpSpPr/>
          <p:nvPr/>
        </p:nvGrpSpPr>
        <p:grpSpPr>
          <a:xfrm>
            <a:off x="5341168" y="5335998"/>
            <a:ext cx="1828800" cy="381000"/>
            <a:chOff x="381000" y="1219200"/>
            <a:chExt cx="1828800" cy="381000"/>
          </a:xfrm>
        </p:grpSpPr>
        <p:sp>
          <p:nvSpPr>
            <p:cNvPr id="230" name="Rectangle 229"/>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4" name="TextBox 233"/>
          <p:cNvSpPr txBox="1"/>
          <p:nvPr/>
        </p:nvSpPr>
        <p:spPr>
          <a:xfrm>
            <a:off x="5793514" y="5334002"/>
            <a:ext cx="451169" cy="400110"/>
          </a:xfrm>
          <a:prstGeom prst="rect">
            <a:avLst/>
          </a:prstGeom>
          <a:noFill/>
        </p:spPr>
        <p:txBody>
          <a:bodyPr wrap="square" rtlCol="0">
            <a:spAutoFit/>
          </a:bodyPr>
          <a:lstStyle/>
          <a:p>
            <a:pPr algn="ctr"/>
            <a:r>
              <a:rPr lang="en-IN" sz="2000" b="1" dirty="0">
                <a:solidFill>
                  <a:schemeClr val="bg1"/>
                </a:solidFill>
              </a:rPr>
              <a:t>B</a:t>
            </a:r>
            <a:endParaRPr lang="en-US" sz="2000" b="1" dirty="0">
              <a:solidFill>
                <a:schemeClr val="bg1"/>
              </a:solidFill>
            </a:endParaRPr>
          </a:p>
        </p:txBody>
      </p:sp>
      <p:sp>
        <p:nvSpPr>
          <p:cNvPr id="235" name="TextBox 234"/>
          <p:cNvSpPr txBox="1"/>
          <p:nvPr/>
        </p:nvSpPr>
        <p:spPr>
          <a:xfrm>
            <a:off x="6250714" y="5324081"/>
            <a:ext cx="451169"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grpSp>
        <p:nvGrpSpPr>
          <p:cNvPr id="236" name="Group 235"/>
          <p:cNvGrpSpPr/>
          <p:nvPr/>
        </p:nvGrpSpPr>
        <p:grpSpPr>
          <a:xfrm>
            <a:off x="6423294" y="5724191"/>
            <a:ext cx="314510" cy="592488"/>
            <a:chOff x="764313" y="1681844"/>
            <a:chExt cx="314510" cy="592488"/>
          </a:xfrm>
        </p:grpSpPr>
        <p:sp>
          <p:nvSpPr>
            <p:cNvPr id="237" name="TextBox 236"/>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38" name="Straight Arrow Connector 237"/>
            <p:cNvCxnSpPr>
              <a:stCxn id="237"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39" name="Group 238"/>
          <p:cNvGrpSpPr/>
          <p:nvPr/>
        </p:nvGrpSpPr>
        <p:grpSpPr>
          <a:xfrm>
            <a:off x="5877820" y="5725886"/>
            <a:ext cx="293670" cy="592488"/>
            <a:chOff x="774733" y="1681844"/>
            <a:chExt cx="293670" cy="592488"/>
          </a:xfrm>
        </p:grpSpPr>
        <p:sp>
          <p:nvSpPr>
            <p:cNvPr id="240" name="TextBox 23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41" name="Straight Arrow Connector 240"/>
            <p:cNvCxnSpPr>
              <a:stCxn id="24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42" name="TextBox 241"/>
          <p:cNvSpPr txBox="1"/>
          <p:nvPr/>
        </p:nvSpPr>
        <p:spPr>
          <a:xfrm>
            <a:off x="4648200" y="4840070"/>
            <a:ext cx="542136" cy="646331"/>
          </a:xfrm>
          <a:prstGeom prst="rect">
            <a:avLst/>
          </a:prstGeom>
          <a:noFill/>
        </p:spPr>
        <p:txBody>
          <a:bodyPr wrap="none" rtlCol="0">
            <a:spAutoFit/>
          </a:bodyPr>
          <a:lstStyle/>
          <a:p>
            <a:r>
              <a:rPr lang="en-IN" b="1" dirty="0">
                <a:solidFill>
                  <a:schemeClr val="accent3">
                    <a:lumMod val="75000"/>
                  </a:schemeClr>
                </a:solidFill>
              </a:rPr>
              <a:t>R=3</a:t>
            </a:r>
          </a:p>
          <a:p>
            <a:r>
              <a:rPr lang="en-IN" b="1" dirty="0">
                <a:solidFill>
                  <a:schemeClr val="accent3">
                    <a:lumMod val="75000"/>
                  </a:schemeClr>
                </a:solidFill>
              </a:rPr>
              <a:t>F=3</a:t>
            </a:r>
          </a:p>
        </p:txBody>
      </p:sp>
      <p:sp>
        <p:nvSpPr>
          <p:cNvPr id="243" name="TextBox 242"/>
          <p:cNvSpPr txBox="1"/>
          <p:nvPr/>
        </p:nvSpPr>
        <p:spPr>
          <a:xfrm>
            <a:off x="8382000" y="1752600"/>
            <a:ext cx="1828800" cy="369332"/>
          </a:xfrm>
          <a:prstGeom prst="rect">
            <a:avLst/>
          </a:prstGeom>
          <a:noFill/>
        </p:spPr>
        <p:txBody>
          <a:bodyPr wrap="square" rtlCol="0">
            <a:spAutoFit/>
          </a:bodyPr>
          <a:lstStyle/>
          <a:p>
            <a:pPr algn="ctr"/>
            <a:r>
              <a:rPr lang="en-IN" b="1" dirty="0"/>
              <a:t>Insert ‘D’</a:t>
            </a:r>
            <a:endParaRPr lang="en-US" b="1" dirty="0"/>
          </a:p>
        </p:txBody>
      </p:sp>
      <p:grpSp>
        <p:nvGrpSpPr>
          <p:cNvPr id="244" name="Group 243"/>
          <p:cNvGrpSpPr/>
          <p:nvPr/>
        </p:nvGrpSpPr>
        <p:grpSpPr>
          <a:xfrm>
            <a:off x="8458200" y="2188811"/>
            <a:ext cx="1828800" cy="381000"/>
            <a:chOff x="381000" y="1219200"/>
            <a:chExt cx="1828800" cy="381000"/>
          </a:xfrm>
        </p:grpSpPr>
        <p:sp>
          <p:nvSpPr>
            <p:cNvPr id="245" name="Rectangle 244"/>
            <p:cNvSpPr/>
            <p:nvPr/>
          </p:nvSpPr>
          <p:spPr>
            <a:xfrm>
              <a:off x="3810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p:cNvSpPr/>
            <p:nvPr/>
          </p:nvSpPr>
          <p:spPr>
            <a:xfrm>
              <a:off x="8382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p:cNvSpPr/>
            <p:nvPr/>
          </p:nvSpPr>
          <p:spPr>
            <a:xfrm>
              <a:off x="12954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p:cNvSpPr/>
            <p:nvPr/>
          </p:nvSpPr>
          <p:spPr>
            <a:xfrm>
              <a:off x="1752600" y="12192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9" name="Group 248"/>
          <p:cNvGrpSpPr/>
          <p:nvPr/>
        </p:nvGrpSpPr>
        <p:grpSpPr>
          <a:xfrm>
            <a:off x="9349226" y="2572535"/>
            <a:ext cx="293670" cy="592488"/>
            <a:chOff x="774733" y="1681844"/>
            <a:chExt cx="293670" cy="592488"/>
          </a:xfrm>
        </p:grpSpPr>
        <p:sp>
          <p:nvSpPr>
            <p:cNvPr id="250" name="TextBox 249"/>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51" name="Straight Arrow Connector 250"/>
            <p:cNvCxnSpPr>
              <a:stCxn id="25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52" name="Group 251"/>
          <p:cNvGrpSpPr/>
          <p:nvPr/>
        </p:nvGrpSpPr>
        <p:grpSpPr>
          <a:xfrm>
            <a:off x="9556521" y="2575254"/>
            <a:ext cx="314510" cy="592488"/>
            <a:chOff x="764313" y="1681844"/>
            <a:chExt cx="314510" cy="592488"/>
          </a:xfrm>
        </p:grpSpPr>
        <p:sp>
          <p:nvSpPr>
            <p:cNvPr id="253" name="TextBox 252"/>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54" name="Straight Arrow Connector 253"/>
            <p:cNvCxnSpPr>
              <a:stCxn id="25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55" name="TextBox 254"/>
          <p:cNvSpPr txBox="1"/>
          <p:nvPr/>
        </p:nvSpPr>
        <p:spPr>
          <a:xfrm>
            <a:off x="9372600" y="2188811"/>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256" name="TextBox 255"/>
          <p:cNvSpPr txBox="1"/>
          <p:nvPr/>
        </p:nvSpPr>
        <p:spPr>
          <a:xfrm>
            <a:off x="7620000" y="1769907"/>
            <a:ext cx="542136" cy="646331"/>
          </a:xfrm>
          <a:prstGeom prst="rect">
            <a:avLst/>
          </a:prstGeom>
          <a:noFill/>
        </p:spPr>
        <p:txBody>
          <a:bodyPr wrap="none" rtlCol="0">
            <a:spAutoFit/>
          </a:bodyPr>
          <a:lstStyle/>
          <a:p>
            <a:r>
              <a:rPr lang="en-IN" b="1" dirty="0">
                <a:solidFill>
                  <a:schemeClr val="accent3">
                    <a:lumMod val="75000"/>
                  </a:schemeClr>
                </a:solidFill>
              </a:rPr>
              <a:t>R=4</a:t>
            </a:r>
          </a:p>
          <a:p>
            <a:r>
              <a:rPr lang="en-IN" b="1" dirty="0">
                <a:solidFill>
                  <a:schemeClr val="accent3">
                    <a:lumMod val="75000"/>
                  </a:schemeClr>
                </a:solidFill>
              </a:rPr>
              <a:t>F=3</a:t>
            </a:r>
          </a:p>
        </p:txBody>
      </p:sp>
      <p:sp>
        <p:nvSpPr>
          <p:cNvPr id="257" name="TextBox 256"/>
          <p:cNvSpPr txBox="1"/>
          <p:nvPr/>
        </p:nvSpPr>
        <p:spPr>
          <a:xfrm>
            <a:off x="9829800" y="2188811"/>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258" name="TextBox 257"/>
          <p:cNvSpPr txBox="1"/>
          <p:nvPr/>
        </p:nvSpPr>
        <p:spPr>
          <a:xfrm>
            <a:off x="8476522" y="3405424"/>
            <a:ext cx="1828800" cy="369332"/>
          </a:xfrm>
          <a:prstGeom prst="rect">
            <a:avLst/>
          </a:prstGeom>
          <a:noFill/>
        </p:spPr>
        <p:txBody>
          <a:bodyPr wrap="square" rtlCol="0">
            <a:spAutoFit/>
          </a:bodyPr>
          <a:lstStyle/>
          <a:p>
            <a:pPr algn="ctr"/>
            <a:r>
              <a:rPr lang="en-IN" b="1" dirty="0"/>
              <a:t>Insert ‘E’</a:t>
            </a:r>
            <a:endParaRPr lang="en-US" b="1" dirty="0"/>
          </a:p>
        </p:txBody>
      </p:sp>
      <p:grpSp>
        <p:nvGrpSpPr>
          <p:cNvPr id="259" name="Group 258"/>
          <p:cNvGrpSpPr/>
          <p:nvPr/>
        </p:nvGrpSpPr>
        <p:grpSpPr>
          <a:xfrm>
            <a:off x="9972490" y="4175454"/>
            <a:ext cx="314510" cy="592488"/>
            <a:chOff x="764313" y="1681844"/>
            <a:chExt cx="314510" cy="592488"/>
          </a:xfrm>
        </p:grpSpPr>
        <p:sp>
          <p:nvSpPr>
            <p:cNvPr id="260" name="TextBox 259"/>
            <p:cNvSpPr txBox="1"/>
            <p:nvPr/>
          </p:nvSpPr>
          <p:spPr>
            <a:xfrm>
              <a:off x="764313" y="1905000"/>
              <a:ext cx="314510" cy="369332"/>
            </a:xfrm>
            <a:prstGeom prst="rect">
              <a:avLst/>
            </a:prstGeom>
            <a:noFill/>
          </p:spPr>
          <p:txBody>
            <a:bodyPr wrap="none" rtlCol="0">
              <a:spAutoFit/>
            </a:bodyPr>
            <a:lstStyle/>
            <a:p>
              <a:pPr algn="ctr"/>
              <a:r>
                <a:rPr lang="en-IN" b="1" dirty="0">
                  <a:solidFill>
                    <a:srgbClr val="C00000"/>
                  </a:solidFill>
                </a:rPr>
                <a:t>R</a:t>
              </a:r>
              <a:endParaRPr lang="en-US" b="1" dirty="0">
                <a:solidFill>
                  <a:srgbClr val="C00000"/>
                </a:solidFill>
              </a:endParaRPr>
            </a:p>
          </p:txBody>
        </p:sp>
        <p:cxnSp>
          <p:nvCxnSpPr>
            <p:cNvPr id="261" name="Straight Arrow Connector 260"/>
            <p:cNvCxnSpPr>
              <a:stCxn id="260"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62" name="Group 261"/>
          <p:cNvGrpSpPr/>
          <p:nvPr/>
        </p:nvGrpSpPr>
        <p:grpSpPr>
          <a:xfrm>
            <a:off x="9525710" y="4180114"/>
            <a:ext cx="293670" cy="592488"/>
            <a:chOff x="774733" y="1681844"/>
            <a:chExt cx="293670" cy="592488"/>
          </a:xfrm>
        </p:grpSpPr>
        <p:sp>
          <p:nvSpPr>
            <p:cNvPr id="263" name="TextBox 262"/>
            <p:cNvSpPr txBox="1"/>
            <p:nvPr/>
          </p:nvSpPr>
          <p:spPr>
            <a:xfrm>
              <a:off x="774733" y="1905000"/>
              <a:ext cx="293670" cy="369332"/>
            </a:xfrm>
            <a:prstGeom prst="rect">
              <a:avLst/>
            </a:prstGeom>
            <a:noFill/>
          </p:spPr>
          <p:txBody>
            <a:bodyPr wrap="none" rtlCol="0">
              <a:spAutoFit/>
            </a:bodyPr>
            <a:lstStyle/>
            <a:p>
              <a:pPr algn="ctr"/>
              <a:r>
                <a:rPr lang="en-IN" b="1" dirty="0">
                  <a:solidFill>
                    <a:srgbClr val="C00000"/>
                  </a:solidFill>
                </a:rPr>
                <a:t>F</a:t>
              </a:r>
              <a:endParaRPr lang="en-US" b="1" dirty="0">
                <a:solidFill>
                  <a:srgbClr val="C00000"/>
                </a:solidFill>
              </a:endParaRPr>
            </a:p>
          </p:txBody>
        </p:sp>
        <p:cxnSp>
          <p:nvCxnSpPr>
            <p:cNvPr id="264" name="Straight Arrow Connector 263"/>
            <p:cNvCxnSpPr>
              <a:stCxn id="263" idx="0"/>
            </p:cNvCxnSpPr>
            <p:nvPr/>
          </p:nvCxnSpPr>
          <p:spPr>
            <a:xfrm flipV="1">
              <a:off x="921568" y="1681844"/>
              <a:ext cx="0" cy="22315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65" name="TextBox 264"/>
          <p:cNvSpPr txBox="1"/>
          <p:nvPr/>
        </p:nvSpPr>
        <p:spPr>
          <a:xfrm>
            <a:off x="9459686" y="3777344"/>
            <a:ext cx="457200" cy="400110"/>
          </a:xfrm>
          <a:prstGeom prst="rect">
            <a:avLst/>
          </a:prstGeom>
          <a:noFill/>
        </p:spPr>
        <p:txBody>
          <a:bodyPr wrap="square" rtlCol="0">
            <a:spAutoFit/>
          </a:bodyPr>
          <a:lstStyle/>
          <a:p>
            <a:pPr algn="ctr"/>
            <a:r>
              <a:rPr lang="en-IN" sz="2000" b="1" dirty="0">
                <a:solidFill>
                  <a:schemeClr val="bg1"/>
                </a:solidFill>
              </a:rPr>
              <a:t>C</a:t>
            </a:r>
            <a:endParaRPr lang="en-US" sz="2000" b="1" dirty="0">
              <a:solidFill>
                <a:schemeClr val="bg1"/>
              </a:solidFill>
            </a:endParaRPr>
          </a:p>
        </p:txBody>
      </p:sp>
      <p:sp>
        <p:nvSpPr>
          <p:cNvPr id="266" name="TextBox 265"/>
          <p:cNvSpPr txBox="1"/>
          <p:nvPr/>
        </p:nvSpPr>
        <p:spPr>
          <a:xfrm>
            <a:off x="9906000" y="3777344"/>
            <a:ext cx="457200" cy="400110"/>
          </a:xfrm>
          <a:prstGeom prst="rect">
            <a:avLst/>
          </a:prstGeom>
          <a:noFill/>
        </p:spPr>
        <p:txBody>
          <a:bodyPr wrap="square" rtlCol="0">
            <a:spAutoFit/>
          </a:bodyPr>
          <a:lstStyle/>
          <a:p>
            <a:pPr algn="ctr"/>
            <a:r>
              <a:rPr lang="en-IN" sz="2000" b="1" dirty="0">
                <a:solidFill>
                  <a:schemeClr val="bg1"/>
                </a:solidFill>
              </a:rPr>
              <a:t>D</a:t>
            </a:r>
            <a:endParaRPr lang="en-US" sz="2000" b="1" dirty="0">
              <a:solidFill>
                <a:schemeClr val="bg1"/>
              </a:solidFill>
            </a:endParaRPr>
          </a:p>
        </p:txBody>
      </p:sp>
      <p:sp>
        <p:nvSpPr>
          <p:cNvPr id="267" name="TextBox 266"/>
          <p:cNvSpPr txBox="1"/>
          <p:nvPr/>
        </p:nvSpPr>
        <p:spPr>
          <a:xfrm>
            <a:off x="7620000" y="3392270"/>
            <a:ext cx="542136" cy="646331"/>
          </a:xfrm>
          <a:prstGeom prst="rect">
            <a:avLst/>
          </a:prstGeom>
          <a:noFill/>
        </p:spPr>
        <p:txBody>
          <a:bodyPr wrap="none" rtlCol="0">
            <a:spAutoFit/>
          </a:bodyPr>
          <a:lstStyle/>
          <a:p>
            <a:r>
              <a:rPr lang="en-IN" b="1" dirty="0">
                <a:solidFill>
                  <a:schemeClr val="accent3">
                    <a:lumMod val="75000"/>
                  </a:schemeClr>
                </a:solidFill>
              </a:rPr>
              <a:t>R=1</a:t>
            </a:r>
          </a:p>
          <a:p>
            <a:r>
              <a:rPr lang="en-IN" b="1" dirty="0">
                <a:solidFill>
                  <a:schemeClr val="accent3">
                    <a:lumMod val="75000"/>
                  </a:schemeClr>
                </a:solidFill>
              </a:rPr>
              <a:t>F=3</a:t>
            </a:r>
          </a:p>
        </p:txBody>
      </p:sp>
      <p:cxnSp>
        <p:nvCxnSpPr>
          <p:cNvPr id="270" name="Straight Connector 269"/>
          <p:cNvCxnSpPr/>
          <p:nvPr/>
        </p:nvCxnSpPr>
        <p:spPr>
          <a:xfrm>
            <a:off x="7543800" y="4800600"/>
            <a:ext cx="2971800" cy="0"/>
          </a:xfrm>
          <a:prstGeom prst="line">
            <a:avLst/>
          </a:prstGeom>
        </p:spPr>
        <p:style>
          <a:lnRef idx="2">
            <a:schemeClr val="dk1"/>
          </a:lnRef>
          <a:fillRef idx="0">
            <a:schemeClr val="dk1"/>
          </a:fillRef>
          <a:effectRef idx="1">
            <a:schemeClr val="dk1"/>
          </a:effectRef>
          <a:fontRef idx="minor">
            <a:schemeClr val="tx1"/>
          </a:fontRef>
        </p:style>
      </p:cxnSp>
      <p:sp>
        <p:nvSpPr>
          <p:cNvPr id="272" name="TextBox 271"/>
          <p:cNvSpPr txBox="1"/>
          <p:nvPr/>
        </p:nvSpPr>
        <p:spPr>
          <a:xfrm>
            <a:off x="8534400" y="3758234"/>
            <a:ext cx="475522" cy="400110"/>
          </a:xfrm>
          <a:prstGeom prst="rect">
            <a:avLst/>
          </a:prstGeom>
          <a:noFill/>
        </p:spPr>
        <p:txBody>
          <a:bodyPr wrap="square" rtlCol="0">
            <a:spAutoFit/>
          </a:bodyPr>
          <a:lstStyle/>
          <a:p>
            <a:pPr algn="ctr"/>
            <a:r>
              <a:rPr lang="en-IN" sz="2000" b="1" dirty="0">
                <a:solidFill>
                  <a:schemeClr val="bg1"/>
                </a:solidFill>
              </a:rPr>
              <a:t>E</a:t>
            </a:r>
            <a:endParaRPr lang="en-US" sz="2000" b="1" dirty="0">
              <a:solidFill>
                <a:schemeClr val="bg1"/>
              </a:solidFill>
            </a:endParaRPr>
          </a:p>
        </p:txBody>
      </p:sp>
      <p:sp>
        <p:nvSpPr>
          <p:cNvPr id="135" name="TextBox 134"/>
          <p:cNvSpPr txBox="1"/>
          <p:nvPr/>
        </p:nvSpPr>
        <p:spPr>
          <a:xfrm>
            <a:off x="1749016" y="856335"/>
            <a:ext cx="8693968" cy="646331"/>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IN" dirty="0"/>
              <a:t>Perform following operations on Circular queue with size 4 &amp; draw queue after each operation</a:t>
            </a:r>
          </a:p>
          <a:p>
            <a:pPr algn="ctr"/>
            <a:r>
              <a:rPr lang="en-IN" dirty="0"/>
              <a:t>Insert ‘A’ | Insert ‘B’ | Insert ‘C’ | Delete ‘A’ | Delete ‘B’ | Insert ‘D’ | Insert ‘E’ </a:t>
            </a:r>
            <a:endParaRPr lang="en-US" dirty="0"/>
          </a:p>
        </p:txBody>
      </p:sp>
    </p:spTree>
    <p:extLst>
      <p:ext uri="{BB962C8B-B14F-4D97-AF65-F5344CB8AC3E}">
        <p14:creationId xmlns:p14="http://schemas.microsoft.com/office/powerpoint/2010/main" val="237588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63" presetClass="path" presetSubtype="0" accel="50000" decel="50000" fill="hold" nodeType="clickEffect">
                                  <p:stCondLst>
                                    <p:cond delay="0"/>
                                  </p:stCondLst>
                                  <p:childTnLst>
                                    <p:animMotion origin="layout" path="M 4.16667E-7 -1.85185E-6 L 0.05794 -1.85185E-6 " pathEditMode="relative" rAng="0" ptsTypes="AA">
                                      <p:cBhvr>
                                        <p:cTn id="48" dur="2000" fill="hold"/>
                                        <p:tgtEl>
                                          <p:spTgt spid="174"/>
                                        </p:tgtEl>
                                        <p:attrNameLst>
                                          <p:attrName>ppt_x</p:attrName>
                                          <p:attrName>ppt_y</p:attrName>
                                        </p:attrNameLst>
                                      </p:cBhvr>
                                      <p:rCtr x="2930"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7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3.75E-6 4.07407E-6 L 0.05507 4.07407E-6 " pathEditMode="relative" rAng="0" ptsTypes="AA">
                                      <p:cBhvr>
                                        <p:cTn id="60" dur="2000" fill="hold"/>
                                        <p:tgtEl>
                                          <p:spTgt spid="171"/>
                                        </p:tgtEl>
                                        <p:attrNameLst>
                                          <p:attrName>ppt_x</p:attrName>
                                          <p:attrName>ppt_y</p:attrName>
                                        </p:attrNameLst>
                                      </p:cBhvr>
                                      <p:rCtr x="2747" y="0"/>
                                    </p:animMotion>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7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8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4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20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63" presetClass="path" presetSubtype="0" accel="50000" decel="50000" fill="hold" nodeType="clickEffect">
                                  <p:stCondLst>
                                    <p:cond delay="0"/>
                                  </p:stCondLst>
                                  <p:childTnLst>
                                    <p:animMotion origin="layout" path="M 1.04167E-6 4.44444E-6 L 0.03164 4.44444E-6 " pathEditMode="relative" rAng="0" ptsTypes="AA">
                                      <p:cBhvr>
                                        <p:cTn id="86" dur="2000" fill="hold"/>
                                        <p:tgtEl>
                                          <p:spTgt spid="185"/>
                                        </p:tgtEl>
                                        <p:attrNameLst>
                                          <p:attrName>ppt_x</p:attrName>
                                          <p:attrName>ppt_y</p:attrName>
                                        </p:attrNameLst>
                                      </p:cBhvr>
                                      <p:rCtr x="1576" y="0"/>
                                    </p:animMotion>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8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9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9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9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20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02"/>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96"/>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8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0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1.04167E-6 -4.07407E-6 L 0.03633 -4.07407E-6 " pathEditMode="relative" rAng="0" ptsTypes="AA">
                                      <p:cBhvr>
                                        <p:cTn id="118" dur="2000" fill="hold"/>
                                        <p:tgtEl>
                                          <p:spTgt spid="206"/>
                                        </p:tgtEl>
                                        <p:attrNameLst>
                                          <p:attrName>ppt_x</p:attrName>
                                          <p:attrName>ppt_y</p:attrName>
                                        </p:attrNameLst>
                                      </p:cBhvr>
                                      <p:rCtr x="1849"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20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19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21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217"/>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218"/>
                                        </p:tgtEl>
                                        <p:attrNameLst>
                                          <p:attrName>style.visibility</p:attrName>
                                        </p:attrNameLst>
                                      </p:cBhvr>
                                      <p:to>
                                        <p:strVal val="visible"/>
                                      </p:to>
                                    </p:set>
                                  </p:childTnLst>
                                </p:cTn>
                              </p:par>
                              <p:par>
                                <p:cTn id="141" presetID="1" presetClass="entr" presetSubtype="0" fill="hold" grpId="0" nodeType="withEffect">
                                  <p:stCondLst>
                                    <p:cond delay="0"/>
                                  </p:stCondLst>
                                  <p:childTnLst>
                                    <p:set>
                                      <p:cBhvr>
                                        <p:cTn id="142" dur="1" fill="hold">
                                          <p:stCondLst>
                                            <p:cond delay="0"/>
                                          </p:stCondLst>
                                        </p:cTn>
                                        <p:tgtEl>
                                          <p:spTgt spid="219"/>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1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20"/>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2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nodeType="clickEffect">
                                  <p:stCondLst>
                                    <p:cond delay="0"/>
                                  </p:stCondLst>
                                  <p:childTnLst>
                                    <p:animMotion origin="layout" path="M 1.04167E-6 -1.85185E-6 L 0.03867 -1.85185E-6 " pathEditMode="relative" rAng="0" ptsTypes="AA">
                                      <p:cBhvr>
                                        <p:cTn id="152" dur="2000" fill="hold"/>
                                        <p:tgtEl>
                                          <p:spTgt spid="220"/>
                                        </p:tgtEl>
                                        <p:attrNameLst>
                                          <p:attrName>ppt_x</p:attrName>
                                          <p:attrName>ppt_y</p:attrName>
                                        </p:attrNameLst>
                                      </p:cBhvr>
                                      <p:rCtr x="1927" y="0"/>
                                    </p:animMotion>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26"/>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xit" presetSubtype="0" fill="hold" grpId="1" nodeType="clickEffect">
                                  <p:stCondLst>
                                    <p:cond delay="0"/>
                                  </p:stCondLst>
                                  <p:childTnLst>
                                    <p:set>
                                      <p:cBhvr>
                                        <p:cTn id="160" dur="1" fill="hold">
                                          <p:stCondLst>
                                            <p:cond delay="0"/>
                                          </p:stCondLst>
                                        </p:cTn>
                                        <p:tgtEl>
                                          <p:spTgt spid="217"/>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227"/>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228"/>
                                        </p:tgtEl>
                                        <p:attrNameLst>
                                          <p:attrName>style.visibility</p:attrName>
                                        </p:attrNameLst>
                                      </p:cBhvr>
                                      <p:to>
                                        <p:strVal val="visibl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nodeType="clickEffect">
                                  <p:stCondLst>
                                    <p:cond delay="0"/>
                                  </p:stCondLst>
                                  <p:childTnLst>
                                    <p:set>
                                      <p:cBhvr>
                                        <p:cTn id="172" dur="1" fill="hold">
                                          <p:stCondLst>
                                            <p:cond delay="0"/>
                                          </p:stCondLst>
                                        </p:cTn>
                                        <p:tgtEl>
                                          <p:spTgt spid="229"/>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234"/>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235"/>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39"/>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36"/>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63" presetClass="path" presetSubtype="0" accel="50000" decel="50000" fill="hold" nodeType="clickEffect">
                                  <p:stCondLst>
                                    <p:cond delay="0"/>
                                  </p:stCondLst>
                                  <p:childTnLst>
                                    <p:animMotion origin="layout" path="M -6.25E-7 7.40741E-7 L 0.03086 7.40741E-7 " pathEditMode="relative" rAng="0" ptsTypes="AA">
                                      <p:cBhvr>
                                        <p:cTn id="184" dur="2000" fill="hold"/>
                                        <p:tgtEl>
                                          <p:spTgt spid="239"/>
                                        </p:tgtEl>
                                        <p:attrNameLst>
                                          <p:attrName>ppt_x</p:attrName>
                                          <p:attrName>ppt_y</p:attrName>
                                        </p:attrNameLst>
                                      </p:cBhvr>
                                      <p:rCtr x="1536" y="0"/>
                                    </p:animMotion>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242"/>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234"/>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194"/>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243"/>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244"/>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25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4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5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63" presetClass="path" presetSubtype="0" accel="50000" decel="50000" fill="hold" nodeType="clickEffect">
                                  <p:stCondLst>
                                    <p:cond delay="0"/>
                                  </p:stCondLst>
                                  <p:childTnLst>
                                    <p:animMotion origin="layout" path="M -4.79167E-6 1.48148E-6 L 0.02865 1.48148E-6 " pathEditMode="relative" rAng="0" ptsTypes="AA">
                                      <p:cBhvr>
                                        <p:cTn id="214" dur="2000" fill="hold"/>
                                        <p:tgtEl>
                                          <p:spTgt spid="252"/>
                                        </p:tgtEl>
                                        <p:attrNameLst>
                                          <p:attrName>ppt_x</p:attrName>
                                          <p:attrName>ppt_y</p:attrName>
                                        </p:attrNameLst>
                                      </p:cBhvr>
                                      <p:rCtr x="1432" y="0"/>
                                    </p:animMotion>
                                  </p:childTnLst>
                                </p:cTn>
                              </p:par>
                            </p:childTnLst>
                          </p:cTn>
                        </p:par>
                      </p:childTnLst>
                    </p:cTn>
                  </p:par>
                  <p:par>
                    <p:cTn id="215" fill="hold">
                      <p:stCondLst>
                        <p:cond delay="indefinite"/>
                      </p:stCondLst>
                      <p:childTnLst>
                        <p:par>
                          <p:cTn id="216" fill="hold">
                            <p:stCondLst>
                              <p:cond delay="0"/>
                            </p:stCondLst>
                            <p:childTnLst>
                              <p:par>
                                <p:cTn id="217" presetID="1" presetClass="entr" presetSubtype="0" fill="hold" grpId="0" nodeType="clickEffect">
                                  <p:stCondLst>
                                    <p:cond delay="0"/>
                                  </p:stCondLst>
                                  <p:childTnLst>
                                    <p:set>
                                      <p:cBhvr>
                                        <p:cTn id="218" dur="1" fill="hold">
                                          <p:stCondLst>
                                            <p:cond delay="0"/>
                                          </p:stCondLst>
                                        </p:cTn>
                                        <p:tgtEl>
                                          <p:spTgt spid="256"/>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257"/>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195"/>
                                        </p:tgtEl>
                                        <p:attrNameLst>
                                          <p:attrName>style.visibility</p:attrName>
                                        </p:attrNameLst>
                                      </p:cBhvr>
                                      <p:to>
                                        <p:strVal val="visible"/>
                                      </p:to>
                                    </p:set>
                                  </p:child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258"/>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nodeType="clickEffect">
                                  <p:stCondLst>
                                    <p:cond delay="0"/>
                                  </p:stCondLst>
                                  <p:childTnLst>
                                    <p:set>
                                      <p:cBhvr>
                                        <p:cTn id="234" dur="1" fill="hold">
                                          <p:stCondLst>
                                            <p:cond delay="0"/>
                                          </p:stCondLst>
                                        </p:cTn>
                                        <p:tgtEl>
                                          <p:spTgt spid="154"/>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265"/>
                                        </p:tgtEl>
                                        <p:attrNameLst>
                                          <p:attrName>style.visibility</p:attrName>
                                        </p:attrNameLst>
                                      </p:cBhvr>
                                      <p:to>
                                        <p:strVal val="visible"/>
                                      </p:to>
                                    </p:set>
                                  </p:childTnLst>
                                </p:cTn>
                              </p:par>
                              <p:par>
                                <p:cTn id="237" presetID="1" presetClass="entr" presetSubtype="0" fill="hold" grpId="0" nodeType="withEffect">
                                  <p:stCondLst>
                                    <p:cond delay="0"/>
                                  </p:stCondLst>
                                  <p:childTnLst>
                                    <p:set>
                                      <p:cBhvr>
                                        <p:cTn id="238" dur="1" fill="hold">
                                          <p:stCondLst>
                                            <p:cond delay="0"/>
                                          </p:stCondLst>
                                        </p:cTn>
                                        <p:tgtEl>
                                          <p:spTgt spid="266"/>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26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259"/>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35" presetClass="path" presetSubtype="0" accel="50000" decel="50000" fill="hold" nodeType="clickEffect">
                                  <p:stCondLst>
                                    <p:cond delay="0"/>
                                  </p:stCondLst>
                                  <p:childTnLst>
                                    <p:animMotion origin="layout" path="M 6.25E-7 -1.85185E-6 L -0.11211 -1.85185E-6 " pathEditMode="relative" rAng="0" ptsTypes="AA">
                                      <p:cBhvr>
                                        <p:cTn id="246" dur="2000" fill="hold"/>
                                        <p:tgtEl>
                                          <p:spTgt spid="259"/>
                                        </p:tgtEl>
                                        <p:attrNameLst>
                                          <p:attrName>ppt_x</p:attrName>
                                          <p:attrName>ppt_y</p:attrName>
                                        </p:attrNameLst>
                                      </p:cBhvr>
                                      <p:rCtr x="-5612" y="0"/>
                                    </p:animMotion>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267"/>
                                        </p:tgtEl>
                                        <p:attrNameLst>
                                          <p:attrName>style.visibility</p:attrName>
                                        </p:attrNameLst>
                                      </p:cBhvr>
                                      <p:to>
                                        <p:strVal val="visible"/>
                                      </p:to>
                                    </p:set>
                                  </p:childTnLst>
                                </p:cTn>
                              </p:par>
                            </p:childTnLst>
                          </p:cTn>
                        </p:par>
                      </p:childTnLst>
                    </p:cTn>
                  </p:par>
                  <p:par>
                    <p:cTn id="251" fill="hold">
                      <p:stCondLst>
                        <p:cond delay="indefinite"/>
                      </p:stCondLst>
                      <p:childTnLst>
                        <p:par>
                          <p:cTn id="252" fill="hold">
                            <p:stCondLst>
                              <p:cond delay="0"/>
                            </p:stCondLst>
                            <p:childTnLst>
                              <p:par>
                                <p:cTn id="253" presetID="1" presetClass="entr" presetSubtype="0" fill="hold" nodeType="clickEffect">
                                  <p:stCondLst>
                                    <p:cond delay="0"/>
                                  </p:stCondLst>
                                  <p:childTnLst>
                                    <p:set>
                                      <p:cBhvr>
                                        <p:cTn id="254"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ntr" presetSubtype="0" fill="hold" nodeType="clickEffect">
                                  <p:stCondLst>
                                    <p:cond delay="0"/>
                                  </p:stCondLst>
                                  <p:childTnLst>
                                    <p:set>
                                      <p:cBhvr>
                                        <p:cTn id="258" dur="1" fill="hold">
                                          <p:stCondLst>
                                            <p:cond delay="0"/>
                                          </p:stCondLst>
                                        </p:cTn>
                                        <p:tgtEl>
                                          <p:spTgt spid="2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167" grpId="0"/>
      <p:bldP spid="168" grpId="0"/>
      <p:bldP spid="170" grpId="0"/>
      <p:bldP spid="177" grpId="0"/>
      <p:bldP spid="178" grpId="0"/>
      <p:bldP spid="179" grpId="0"/>
      <p:bldP spid="181" grpId="0"/>
      <p:bldP spid="188" grpId="0"/>
      <p:bldP spid="189" grpId="0"/>
      <p:bldP spid="190" grpId="0"/>
      <p:bldP spid="192" grpId="0"/>
      <p:bldP spid="201" grpId="0"/>
      <p:bldP spid="202" grpId="0"/>
      <p:bldP spid="209" grpId="0"/>
      <p:bldP spid="216" grpId="0"/>
      <p:bldP spid="217" grpId="0"/>
      <p:bldP spid="217" grpId="1"/>
      <p:bldP spid="218" grpId="0"/>
      <p:bldP spid="219" grpId="0"/>
      <p:bldP spid="226" grpId="0"/>
      <p:bldP spid="228" grpId="0"/>
      <p:bldP spid="234" grpId="0"/>
      <p:bldP spid="234" grpId="1"/>
      <p:bldP spid="235" grpId="0"/>
      <p:bldP spid="242" grpId="0"/>
      <p:bldP spid="243" grpId="0"/>
      <p:bldP spid="255" grpId="0"/>
      <p:bldP spid="256" grpId="0"/>
      <p:bldP spid="257" grpId="0"/>
      <p:bldP spid="258" grpId="0"/>
      <p:bldP spid="265" grpId="0"/>
      <p:bldP spid="266" grpId="0"/>
      <p:bldP spid="267" grpId="0"/>
      <p:bldP spid="13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Double Ended Queue</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1683296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DQueue</a:t>
            </a:r>
            <a:endParaRPr lang="en-US" dirty="0"/>
          </a:p>
        </p:txBody>
      </p:sp>
      <p:sp>
        <p:nvSpPr>
          <p:cNvPr id="3" name="Content Placeholder 2"/>
          <p:cNvSpPr>
            <a:spLocks noGrp="1"/>
          </p:cNvSpPr>
          <p:nvPr>
            <p:ph idx="1"/>
          </p:nvPr>
        </p:nvSpPr>
        <p:spPr/>
        <p:txBody>
          <a:bodyPr/>
          <a:lstStyle/>
          <a:p>
            <a:r>
              <a:rPr lang="en-IN" dirty="0"/>
              <a:t>A </a:t>
            </a:r>
            <a:r>
              <a:rPr lang="en-IN" b="1" dirty="0" err="1">
                <a:solidFill>
                  <a:srgbClr val="C00000"/>
                </a:solidFill>
              </a:rPr>
              <a:t>DQueue</a:t>
            </a:r>
            <a:r>
              <a:rPr lang="en-IN" b="1" dirty="0">
                <a:solidFill>
                  <a:srgbClr val="C00000"/>
                </a:solidFill>
              </a:rPr>
              <a:t> (double ended queue)</a:t>
            </a:r>
            <a:r>
              <a:rPr lang="en-IN" b="1" dirty="0">
                <a:solidFill>
                  <a:srgbClr val="FF0000"/>
                </a:solidFill>
              </a:rPr>
              <a:t> </a:t>
            </a:r>
            <a:r>
              <a:rPr lang="en-IN" dirty="0"/>
              <a:t>is a linear list in which insertion and deletion are performed </a:t>
            </a:r>
            <a:r>
              <a:rPr lang="en-IN" b="1" dirty="0">
                <a:solidFill>
                  <a:srgbClr val="C00000"/>
                </a:solidFill>
              </a:rPr>
              <a:t>from the either end of the structure</a:t>
            </a:r>
            <a:r>
              <a:rPr lang="en-IN" dirty="0"/>
              <a:t>.</a:t>
            </a:r>
          </a:p>
          <a:p>
            <a:r>
              <a:rPr lang="en-IN" dirty="0"/>
              <a:t>There are two variations of </a:t>
            </a:r>
            <a:r>
              <a:rPr lang="en-IN" dirty="0" err="1"/>
              <a:t>Dqueue</a:t>
            </a:r>
            <a:endParaRPr lang="en-IN" dirty="0"/>
          </a:p>
          <a:p>
            <a:pPr lvl="1">
              <a:buClr>
                <a:schemeClr val="tx1"/>
              </a:buClr>
            </a:pPr>
            <a:r>
              <a:rPr lang="en-IN" b="1" i="1" dirty="0">
                <a:solidFill>
                  <a:srgbClr val="C00000"/>
                </a:solidFill>
              </a:rPr>
              <a:t>Input restricted </a:t>
            </a:r>
            <a:r>
              <a:rPr lang="en-IN" b="1" i="1" dirty="0" err="1">
                <a:solidFill>
                  <a:srgbClr val="C00000"/>
                </a:solidFill>
              </a:rPr>
              <a:t>dqueue</a:t>
            </a:r>
            <a:r>
              <a:rPr lang="en-IN" b="1" i="1" dirty="0">
                <a:solidFill>
                  <a:srgbClr val="FF0000"/>
                </a:solidFill>
              </a:rPr>
              <a:t> </a:t>
            </a:r>
            <a:r>
              <a:rPr lang="en-IN" dirty="0"/>
              <a:t>– allows insertion at only one end</a:t>
            </a:r>
          </a:p>
          <a:p>
            <a:pPr lvl="1">
              <a:buClr>
                <a:schemeClr val="tx1"/>
              </a:buClr>
            </a:pPr>
            <a:r>
              <a:rPr lang="en-IN" b="1" i="1" dirty="0">
                <a:solidFill>
                  <a:srgbClr val="C00000"/>
                </a:solidFill>
              </a:rPr>
              <a:t>Output restricted </a:t>
            </a:r>
            <a:r>
              <a:rPr lang="en-IN" b="1" i="1" dirty="0" err="1">
                <a:solidFill>
                  <a:srgbClr val="C00000"/>
                </a:solidFill>
              </a:rPr>
              <a:t>dqueue</a:t>
            </a:r>
            <a:r>
              <a:rPr lang="en-IN" b="1" i="1" dirty="0">
                <a:solidFill>
                  <a:srgbClr val="FF0000"/>
                </a:solidFill>
              </a:rPr>
              <a:t> </a:t>
            </a:r>
            <a:r>
              <a:rPr lang="en-IN" dirty="0"/>
              <a:t>– allows deletion from only one end</a:t>
            </a:r>
          </a:p>
          <a:p>
            <a:endParaRPr lang="en-IN" dirty="0"/>
          </a:p>
          <a:p>
            <a:endParaRPr lang="en-IN" dirty="0"/>
          </a:p>
          <a:p>
            <a:r>
              <a:rPr lang="en-IN" dirty="0" err="1"/>
              <a:t>Dqueue</a:t>
            </a:r>
            <a:r>
              <a:rPr lang="en-IN" dirty="0"/>
              <a:t> Algorithms</a:t>
            </a:r>
          </a:p>
          <a:p>
            <a:pPr lvl="1"/>
            <a:r>
              <a:rPr lang="en-IN" dirty="0"/>
              <a:t>DQINSERT_REAR is same as QINSERT (</a:t>
            </a:r>
            <a:r>
              <a:rPr lang="en-IN" dirty="0" err="1"/>
              <a:t>Enqueue</a:t>
            </a:r>
            <a:r>
              <a:rPr lang="en-IN" dirty="0"/>
              <a:t>)</a:t>
            </a:r>
          </a:p>
          <a:p>
            <a:pPr lvl="1"/>
            <a:r>
              <a:rPr lang="en-IN" dirty="0"/>
              <a:t>DQDELETE_FRONT is same as QDELETE (</a:t>
            </a:r>
            <a:r>
              <a:rPr lang="en-IN" dirty="0" err="1"/>
              <a:t>Dequeue</a:t>
            </a:r>
            <a:r>
              <a:rPr lang="en-IN" dirty="0"/>
              <a:t>)</a:t>
            </a:r>
          </a:p>
          <a:p>
            <a:pPr lvl="1"/>
            <a:r>
              <a:rPr lang="en-IN" dirty="0"/>
              <a:t>DQINSERT_FRONT </a:t>
            </a:r>
          </a:p>
          <a:p>
            <a:pPr lvl="1"/>
            <a:r>
              <a:rPr lang="en-IN" dirty="0"/>
              <a:t>DQDELETE_REAR</a:t>
            </a:r>
          </a:p>
          <a:p>
            <a:pPr marL="0" indent="0">
              <a:buClr>
                <a:schemeClr val="tx1"/>
              </a:buClr>
              <a:buNone/>
            </a:pPr>
            <a:endParaRPr lang="en-IN" dirty="0"/>
          </a:p>
        </p:txBody>
      </p:sp>
      <p:grpSp>
        <p:nvGrpSpPr>
          <p:cNvPr id="4" name="Group 3"/>
          <p:cNvGrpSpPr/>
          <p:nvPr/>
        </p:nvGrpSpPr>
        <p:grpSpPr>
          <a:xfrm>
            <a:off x="6426200" y="3467100"/>
            <a:ext cx="4081670" cy="533400"/>
            <a:chOff x="2286000" y="5257800"/>
            <a:chExt cx="4081670" cy="533400"/>
          </a:xfrm>
        </p:grpSpPr>
        <p:grpSp>
          <p:nvGrpSpPr>
            <p:cNvPr id="5" name="Group 4"/>
            <p:cNvGrpSpPr/>
            <p:nvPr/>
          </p:nvGrpSpPr>
          <p:grpSpPr>
            <a:xfrm>
              <a:off x="2286000" y="5257800"/>
              <a:ext cx="4081670" cy="533400"/>
              <a:chOff x="2286000" y="5486400"/>
              <a:chExt cx="4081670" cy="533400"/>
            </a:xfrm>
          </p:grpSpPr>
          <p:cxnSp>
            <p:nvCxnSpPr>
              <p:cNvPr id="26" name="Straight Connector 25"/>
              <p:cNvCxnSpPr/>
              <p:nvPr/>
            </p:nvCxnSpPr>
            <p:spPr>
              <a:xfrm>
                <a:off x="2286000" y="54864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2286000" y="60198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6" name="Group 5"/>
            <p:cNvGrpSpPr/>
            <p:nvPr/>
          </p:nvGrpSpPr>
          <p:grpSpPr>
            <a:xfrm>
              <a:off x="5153960" y="5257800"/>
              <a:ext cx="533400" cy="533400"/>
              <a:chOff x="1600200" y="5486400"/>
              <a:chExt cx="533400" cy="533400"/>
            </a:xfrm>
          </p:grpSpPr>
          <p:sp>
            <p:nvSpPr>
              <p:cNvPr id="23" name="Rectangle 22"/>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4" name="Straight Connector 23"/>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5" name="Straight Connector 24"/>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7" name="Group 6"/>
            <p:cNvGrpSpPr/>
            <p:nvPr/>
          </p:nvGrpSpPr>
          <p:grpSpPr>
            <a:xfrm>
              <a:off x="4614696" y="5257800"/>
              <a:ext cx="533400" cy="533400"/>
              <a:chOff x="1600200" y="5486400"/>
              <a:chExt cx="533400" cy="533400"/>
            </a:xfrm>
          </p:grpSpPr>
          <p:sp>
            <p:nvSpPr>
              <p:cNvPr id="20" name="Rectangle 19"/>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21" name="Straight Connector 20"/>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2" name="Straight Connector 21"/>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8" name="Group 7"/>
            <p:cNvGrpSpPr/>
            <p:nvPr/>
          </p:nvGrpSpPr>
          <p:grpSpPr>
            <a:xfrm>
              <a:off x="4071248" y="5257800"/>
              <a:ext cx="533400" cy="533400"/>
              <a:chOff x="1600200" y="5486400"/>
              <a:chExt cx="533400" cy="533400"/>
            </a:xfrm>
          </p:grpSpPr>
          <p:sp>
            <p:nvSpPr>
              <p:cNvPr id="17" name="Rectangle 16"/>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8" name="Straight Connector 17"/>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9" name="Group 8"/>
            <p:cNvGrpSpPr/>
            <p:nvPr/>
          </p:nvGrpSpPr>
          <p:grpSpPr>
            <a:xfrm>
              <a:off x="3527800" y="5257800"/>
              <a:ext cx="533400" cy="533400"/>
              <a:chOff x="1600200" y="5486400"/>
              <a:chExt cx="533400" cy="533400"/>
            </a:xfrm>
          </p:grpSpPr>
          <p:sp>
            <p:nvSpPr>
              <p:cNvPr id="14" name="Rectangle 13"/>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5" name="Straight Connector 14"/>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10" name="Group 9"/>
            <p:cNvGrpSpPr/>
            <p:nvPr/>
          </p:nvGrpSpPr>
          <p:grpSpPr>
            <a:xfrm>
              <a:off x="2984352" y="5257800"/>
              <a:ext cx="533400" cy="533400"/>
              <a:chOff x="1600200" y="5486400"/>
              <a:chExt cx="533400" cy="533400"/>
            </a:xfrm>
          </p:grpSpPr>
          <p:sp>
            <p:nvSpPr>
              <p:cNvPr id="11" name="Rectangle 10"/>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cxnSp>
            <p:nvCxnSpPr>
              <p:cNvPr id="12" name="Straight Connector 11"/>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cxnSp>
        <p:nvCxnSpPr>
          <p:cNvPr id="31" name="Straight Arrow Connector 30"/>
          <p:cNvCxnSpPr/>
          <p:nvPr/>
        </p:nvCxnSpPr>
        <p:spPr>
          <a:xfrm flipH="1">
            <a:off x="10160000" y="3881846"/>
            <a:ext cx="9906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11158709" y="3709571"/>
            <a:ext cx="1080000" cy="369332"/>
          </a:xfrm>
          <a:prstGeom prst="rect">
            <a:avLst/>
          </a:prstGeom>
          <a:noFill/>
        </p:spPr>
        <p:txBody>
          <a:bodyPr wrap="square" rtlCol="0">
            <a:spAutoFit/>
          </a:bodyPr>
          <a:lstStyle/>
          <a:p>
            <a:r>
              <a:rPr lang="en-IN" b="1" dirty="0"/>
              <a:t>Insertion</a:t>
            </a:r>
            <a:endParaRPr lang="en-US" b="1" dirty="0"/>
          </a:p>
        </p:txBody>
      </p:sp>
      <p:cxnSp>
        <p:nvCxnSpPr>
          <p:cNvPr id="33" name="Straight Arrow Connector 32"/>
          <p:cNvCxnSpPr/>
          <p:nvPr/>
        </p:nvCxnSpPr>
        <p:spPr>
          <a:xfrm flipH="1">
            <a:off x="5845060" y="3892397"/>
            <a:ext cx="9906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4693805" y="3717474"/>
            <a:ext cx="1080000" cy="369332"/>
          </a:xfrm>
          <a:prstGeom prst="rect">
            <a:avLst/>
          </a:prstGeom>
          <a:noFill/>
        </p:spPr>
        <p:txBody>
          <a:bodyPr wrap="square" rtlCol="0">
            <a:spAutoFit/>
          </a:bodyPr>
          <a:lstStyle/>
          <a:p>
            <a:r>
              <a:rPr lang="en-IN" b="1" dirty="0"/>
              <a:t>Deletion</a:t>
            </a:r>
            <a:endParaRPr lang="en-US" b="1" dirty="0"/>
          </a:p>
        </p:txBody>
      </p:sp>
      <p:grpSp>
        <p:nvGrpSpPr>
          <p:cNvPr id="35" name="Group 34"/>
          <p:cNvGrpSpPr/>
          <p:nvPr/>
        </p:nvGrpSpPr>
        <p:grpSpPr>
          <a:xfrm>
            <a:off x="9254403" y="4038600"/>
            <a:ext cx="612914" cy="640378"/>
            <a:chOff x="5119632" y="5829300"/>
            <a:chExt cx="612914" cy="640378"/>
          </a:xfrm>
        </p:grpSpPr>
        <p:sp>
          <p:nvSpPr>
            <p:cNvPr id="36" name="TextBox 35"/>
            <p:cNvSpPr txBox="1"/>
            <p:nvPr/>
          </p:nvSpPr>
          <p:spPr>
            <a:xfrm>
              <a:off x="5119632" y="6100346"/>
              <a:ext cx="612914" cy="369332"/>
            </a:xfrm>
            <a:prstGeom prst="rect">
              <a:avLst/>
            </a:prstGeom>
            <a:noFill/>
          </p:spPr>
          <p:txBody>
            <a:bodyPr wrap="square" rtlCol="0">
              <a:spAutoFit/>
            </a:bodyPr>
            <a:lstStyle/>
            <a:p>
              <a:pPr algn="ctr"/>
              <a:r>
                <a:rPr lang="en-IN" b="1" dirty="0"/>
                <a:t>Rear</a:t>
              </a:r>
              <a:endParaRPr lang="en-US" b="1" dirty="0"/>
            </a:p>
          </p:txBody>
        </p:sp>
        <p:cxnSp>
          <p:nvCxnSpPr>
            <p:cNvPr id="37" name="Straight Arrow Connector 36"/>
            <p:cNvCxnSpPr>
              <a:stCxn id="36" idx="0"/>
            </p:cNvCxnSpPr>
            <p:nvPr/>
          </p:nvCxnSpPr>
          <p:spPr>
            <a:xfrm flipH="1" flipV="1">
              <a:off x="5420661" y="5829300"/>
              <a:ext cx="5428" cy="2710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Arrow Connector 38"/>
          <p:cNvCxnSpPr/>
          <p:nvPr/>
        </p:nvCxnSpPr>
        <p:spPr>
          <a:xfrm>
            <a:off x="5833126" y="3619500"/>
            <a:ext cx="1002535" cy="0"/>
          </a:xfrm>
          <a:prstGeom prst="straightConnector1">
            <a:avLst/>
          </a:prstGeom>
          <a:ln w="28575">
            <a:solidFill>
              <a:schemeClr val="tx2">
                <a:lumMod val="75000"/>
              </a:schemeClr>
            </a:solidFill>
            <a:tailEnd type="arrow"/>
          </a:ln>
        </p:spPr>
        <p:style>
          <a:lnRef idx="2">
            <a:schemeClr val="accent6"/>
          </a:lnRef>
          <a:fillRef idx="0">
            <a:schemeClr val="accent6"/>
          </a:fillRef>
          <a:effectRef idx="1">
            <a:schemeClr val="accent6"/>
          </a:effectRef>
          <a:fontRef idx="minor">
            <a:schemeClr val="tx1"/>
          </a:fontRef>
        </p:style>
      </p:cxnSp>
      <p:sp>
        <p:nvSpPr>
          <p:cNvPr id="40" name="TextBox 39"/>
          <p:cNvSpPr txBox="1"/>
          <p:nvPr/>
        </p:nvSpPr>
        <p:spPr>
          <a:xfrm>
            <a:off x="4693805" y="3416300"/>
            <a:ext cx="1080000" cy="369332"/>
          </a:xfrm>
          <a:prstGeom prst="rect">
            <a:avLst/>
          </a:prstGeom>
          <a:noFill/>
        </p:spPr>
        <p:txBody>
          <a:bodyPr wrap="square" rtlCol="0">
            <a:spAutoFit/>
          </a:bodyPr>
          <a:lstStyle/>
          <a:p>
            <a:r>
              <a:rPr lang="en-IN" b="1" dirty="0">
                <a:solidFill>
                  <a:schemeClr val="accent5">
                    <a:lumMod val="75000"/>
                  </a:schemeClr>
                </a:solidFill>
              </a:rPr>
              <a:t>Insertion</a:t>
            </a:r>
            <a:endParaRPr lang="en-US" b="1" dirty="0">
              <a:solidFill>
                <a:schemeClr val="accent5">
                  <a:lumMod val="75000"/>
                </a:schemeClr>
              </a:solidFill>
            </a:endParaRPr>
          </a:p>
        </p:txBody>
      </p:sp>
      <p:cxnSp>
        <p:nvCxnSpPr>
          <p:cNvPr id="41" name="Straight Arrow Connector 40"/>
          <p:cNvCxnSpPr/>
          <p:nvPr/>
        </p:nvCxnSpPr>
        <p:spPr>
          <a:xfrm>
            <a:off x="10160001" y="3619500"/>
            <a:ext cx="1002535" cy="0"/>
          </a:xfrm>
          <a:prstGeom prst="straightConnector1">
            <a:avLst/>
          </a:prstGeom>
          <a:ln w="28575">
            <a:solidFill>
              <a:schemeClr val="tx2">
                <a:lumMod val="75000"/>
              </a:schemeClr>
            </a:solidFill>
            <a:tailEnd type="arrow"/>
          </a:ln>
        </p:spPr>
        <p:style>
          <a:lnRef idx="2">
            <a:schemeClr val="accent6"/>
          </a:lnRef>
          <a:fillRef idx="0">
            <a:schemeClr val="accent6"/>
          </a:fillRef>
          <a:effectRef idx="1">
            <a:schemeClr val="accent6"/>
          </a:effectRef>
          <a:fontRef idx="minor">
            <a:schemeClr val="tx1"/>
          </a:fontRef>
        </p:style>
      </p:cxnSp>
      <p:sp>
        <p:nvSpPr>
          <p:cNvPr id="42" name="TextBox 41"/>
          <p:cNvSpPr txBox="1"/>
          <p:nvPr/>
        </p:nvSpPr>
        <p:spPr>
          <a:xfrm>
            <a:off x="11158709" y="3467100"/>
            <a:ext cx="1080000" cy="369332"/>
          </a:xfrm>
          <a:prstGeom prst="rect">
            <a:avLst/>
          </a:prstGeom>
          <a:noFill/>
        </p:spPr>
        <p:txBody>
          <a:bodyPr wrap="square" rtlCol="0">
            <a:spAutoFit/>
          </a:bodyPr>
          <a:lstStyle/>
          <a:p>
            <a:r>
              <a:rPr lang="en-IN" b="1" dirty="0">
                <a:solidFill>
                  <a:schemeClr val="accent5">
                    <a:lumMod val="75000"/>
                  </a:schemeClr>
                </a:solidFill>
              </a:rPr>
              <a:t>Deletion</a:t>
            </a:r>
            <a:endParaRPr lang="en-US" b="1" dirty="0">
              <a:solidFill>
                <a:schemeClr val="accent5">
                  <a:lumMod val="75000"/>
                </a:schemeClr>
              </a:solidFill>
            </a:endParaRPr>
          </a:p>
        </p:txBody>
      </p:sp>
      <p:grpSp>
        <p:nvGrpSpPr>
          <p:cNvPr id="45" name="Group 44"/>
          <p:cNvGrpSpPr/>
          <p:nvPr/>
        </p:nvGrpSpPr>
        <p:grpSpPr>
          <a:xfrm>
            <a:off x="7046260" y="4000332"/>
            <a:ext cx="689984" cy="674300"/>
            <a:chOff x="7046260" y="4000332"/>
            <a:chExt cx="689984" cy="674300"/>
          </a:xfrm>
        </p:grpSpPr>
        <p:sp>
          <p:nvSpPr>
            <p:cNvPr id="29" name="TextBox 28"/>
            <p:cNvSpPr txBox="1"/>
            <p:nvPr/>
          </p:nvSpPr>
          <p:spPr>
            <a:xfrm>
              <a:off x="7046260" y="4305300"/>
              <a:ext cx="689984" cy="369332"/>
            </a:xfrm>
            <a:prstGeom prst="rect">
              <a:avLst/>
            </a:prstGeom>
            <a:noFill/>
          </p:spPr>
          <p:txBody>
            <a:bodyPr wrap="square" rtlCol="0">
              <a:spAutoFit/>
            </a:bodyPr>
            <a:lstStyle/>
            <a:p>
              <a:pPr algn="ctr"/>
              <a:r>
                <a:rPr lang="en-IN" b="1" dirty="0"/>
                <a:t>Front</a:t>
              </a:r>
              <a:endParaRPr lang="en-US" b="1" dirty="0"/>
            </a:p>
          </p:txBody>
        </p:sp>
        <p:cxnSp>
          <p:nvCxnSpPr>
            <p:cNvPr id="43" name="Straight Arrow Connector 42"/>
            <p:cNvCxnSpPr>
              <a:stCxn id="29" idx="0"/>
            </p:cNvCxnSpPr>
            <p:nvPr/>
          </p:nvCxnSpPr>
          <p:spPr>
            <a:xfrm flipV="1">
              <a:off x="7391252" y="4000332"/>
              <a:ext cx="0" cy="3049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3000152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34" grpId="0"/>
      <p:bldP spid="40" grpId="0"/>
      <p:bldP spid="4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Double Ended Queue - Operations</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normAutofit fontScale="92500" lnSpcReduction="20000"/>
          </a:bodyPr>
          <a:lstStyle/>
          <a:p>
            <a:r>
              <a:rPr lang="en-US" dirty="0">
                <a:solidFill>
                  <a:srgbClr val="0070C0"/>
                </a:solidFill>
              </a:rPr>
              <a:t>DQINSERT_REAR  (ENQUEUE)</a:t>
            </a:r>
          </a:p>
          <a:p>
            <a:r>
              <a:rPr lang="en-US" dirty="0">
                <a:solidFill>
                  <a:srgbClr val="0070C0"/>
                </a:solidFill>
              </a:rPr>
              <a:t>DQINSERT_FRONT </a:t>
            </a:r>
          </a:p>
          <a:p>
            <a:r>
              <a:rPr lang="en-US" dirty="0">
                <a:solidFill>
                  <a:srgbClr val="0070C0"/>
                </a:solidFill>
              </a:rPr>
              <a:t>DQDELETE_FRONT (DEQUEUE)</a:t>
            </a:r>
          </a:p>
          <a:p>
            <a:r>
              <a:rPr lang="en-US" dirty="0">
                <a:solidFill>
                  <a:srgbClr val="0070C0"/>
                </a:solidFill>
              </a:rPr>
              <a:t>DQDELETE_REAR</a:t>
            </a:r>
          </a:p>
          <a:p>
            <a:endParaRPr lang="en-US" dirty="0"/>
          </a:p>
        </p:txBody>
      </p:sp>
    </p:spTree>
    <p:extLst>
      <p:ext uri="{BB962C8B-B14F-4D97-AF65-F5344CB8AC3E}">
        <p14:creationId xmlns:p14="http://schemas.microsoft.com/office/powerpoint/2010/main" val="232758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1157831"/>
            <a:ext cx="9688649" cy="3416320"/>
          </a:xfrm>
          <a:prstGeom prst="rect">
            <a:avLst/>
          </a:prstGeom>
          <a:noFill/>
        </p:spPr>
        <p:txBody>
          <a:bodyPr wrap="square" rtlCol="0">
            <a:spAutoFit/>
          </a:bodyPr>
          <a:lstStyle/>
          <a:p>
            <a:r>
              <a:rPr lang="en-US" sz="2400" b="1" dirty="0"/>
              <a:t>Topics to be covered</a:t>
            </a:r>
          </a:p>
          <a:p>
            <a:pPr marL="800100" lvl="1" indent="-342900">
              <a:buFont typeface="Wingdings" panose="05000000000000000000" pitchFamily="2" charset="2"/>
              <a:buChar char="§"/>
            </a:pPr>
            <a:r>
              <a:rPr lang="en-US" sz="2400" dirty="0">
                <a:solidFill>
                  <a:schemeClr val="bg1">
                    <a:lumMod val="50000"/>
                  </a:schemeClr>
                </a:solidFill>
              </a:rPr>
              <a:t>Queue – Introduction</a:t>
            </a:r>
          </a:p>
          <a:p>
            <a:pPr marL="800100" lvl="1" indent="-342900">
              <a:buFont typeface="Wingdings" panose="05000000000000000000" pitchFamily="2" charset="2"/>
              <a:buChar char="§"/>
            </a:pPr>
            <a:r>
              <a:rPr lang="en-US" sz="2400" dirty="0">
                <a:solidFill>
                  <a:schemeClr val="bg1">
                    <a:lumMod val="50000"/>
                  </a:schemeClr>
                </a:solidFill>
              </a:rPr>
              <a:t>Applications of Queue</a:t>
            </a:r>
          </a:p>
          <a:p>
            <a:pPr marL="800100" lvl="1" indent="-342900">
              <a:buFont typeface="Wingdings" panose="05000000000000000000" pitchFamily="2" charset="2"/>
              <a:buChar char="§"/>
            </a:pPr>
            <a:r>
              <a:rPr lang="en-US" sz="2400" dirty="0">
                <a:solidFill>
                  <a:schemeClr val="bg1">
                    <a:lumMod val="50000"/>
                  </a:schemeClr>
                </a:solidFill>
              </a:rPr>
              <a:t>Operations on Queue</a:t>
            </a:r>
          </a:p>
          <a:p>
            <a:pPr marL="800100" lvl="1" indent="-342900">
              <a:buFont typeface="Wingdings" panose="05000000000000000000" pitchFamily="2" charset="2"/>
              <a:buChar char="§"/>
            </a:pPr>
            <a:r>
              <a:rPr lang="en-US" sz="2400" dirty="0">
                <a:solidFill>
                  <a:schemeClr val="bg1">
                    <a:lumMod val="50000"/>
                  </a:schemeClr>
                </a:solidFill>
              </a:rPr>
              <a:t>Circular Queue – Introduction</a:t>
            </a:r>
          </a:p>
          <a:p>
            <a:pPr marL="800100" lvl="1" indent="-342900">
              <a:buFont typeface="Wingdings" panose="05000000000000000000" pitchFamily="2" charset="2"/>
              <a:buChar char="§"/>
            </a:pPr>
            <a:r>
              <a:rPr lang="en-US" sz="2400" dirty="0">
                <a:solidFill>
                  <a:schemeClr val="bg1">
                    <a:lumMod val="50000"/>
                  </a:schemeClr>
                </a:solidFill>
              </a:rPr>
              <a:t>Operations on Circular Queue</a:t>
            </a:r>
          </a:p>
          <a:p>
            <a:pPr marL="800100" lvl="1" indent="-342900">
              <a:buFont typeface="Wingdings" panose="05000000000000000000" pitchFamily="2" charset="2"/>
              <a:buChar char="§"/>
            </a:pPr>
            <a:r>
              <a:rPr lang="en-US" sz="2400" dirty="0">
                <a:solidFill>
                  <a:schemeClr val="bg1">
                    <a:lumMod val="50000"/>
                  </a:schemeClr>
                </a:solidFill>
              </a:rPr>
              <a:t>Double Ended Queue – Introduction</a:t>
            </a:r>
          </a:p>
          <a:p>
            <a:pPr marL="800100" lvl="1" indent="-342900">
              <a:buFont typeface="Wingdings" panose="05000000000000000000" pitchFamily="2" charset="2"/>
              <a:buChar char="§"/>
            </a:pPr>
            <a:r>
              <a:rPr lang="en-US" sz="2400" dirty="0">
                <a:solidFill>
                  <a:schemeClr val="bg1">
                    <a:lumMod val="50000"/>
                  </a:schemeClr>
                </a:solidFill>
              </a:rPr>
              <a:t>Operations on Double Ended Queue</a:t>
            </a:r>
          </a:p>
          <a:p>
            <a:pPr marL="800100" lvl="1" indent="-342900">
              <a:buFont typeface="Wingdings" panose="05000000000000000000" pitchFamily="2" charset="2"/>
              <a:buChar char="§"/>
            </a:pPr>
            <a:r>
              <a:rPr lang="en-US" sz="2400" dirty="0">
                <a:solidFill>
                  <a:schemeClr val="bg1">
                    <a:lumMod val="50000"/>
                  </a:schemeClr>
                </a:solidFill>
              </a:rPr>
              <a:t>Priority Queue - Introduction</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par>
                          <p:cTn id="17" fill="hold">
                            <p:stCondLst>
                              <p:cond delay="1000"/>
                            </p:stCondLst>
                            <p:childTnLst>
                              <p:par>
                                <p:cTn id="18" presetID="22" presetClass="entr" presetSubtype="1"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up)">
                                      <p:cBhvr>
                                        <p:cTn id="20" dur="500"/>
                                        <p:tgtEl>
                                          <p:spTgt spid="8"/>
                                        </p:tgtEl>
                                      </p:cBhvr>
                                    </p:animEffect>
                                  </p:childTnLst>
                                </p:cTn>
                              </p:par>
                            </p:childTnLst>
                          </p:cTn>
                        </p:par>
                        <p:par>
                          <p:cTn id="21" fill="hold">
                            <p:stCondLst>
                              <p:cond delay="15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Procedure: DQINSERT_FRONT (Q,F,R,N,Y)</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a:t>
            </a:r>
            <a:r>
              <a:rPr lang="en-IN" dirty="0">
                <a:solidFill>
                  <a:srgbClr val="C00000"/>
                </a:solidFill>
              </a:rPr>
              <a:t> </a:t>
            </a:r>
            <a:r>
              <a:rPr lang="en-IN" b="1" dirty="0">
                <a:solidFill>
                  <a:srgbClr val="C00000"/>
                </a:solidFill>
              </a:rPr>
              <a:t>Y</a:t>
            </a:r>
            <a:r>
              <a:rPr lang="en-IN" dirty="0"/>
              <a:t> at </a:t>
            </a:r>
            <a:r>
              <a:rPr lang="en-IN" b="1" dirty="0">
                <a:solidFill>
                  <a:srgbClr val="C00000"/>
                </a:solidFill>
              </a:rPr>
              <a:t>front</a:t>
            </a:r>
            <a:r>
              <a:rPr lang="en-IN" dirty="0">
                <a:solidFill>
                  <a:srgbClr val="C00000"/>
                </a:solidFill>
              </a:rPr>
              <a:t> </a:t>
            </a:r>
            <a:r>
              <a:rPr lang="en-IN" dirty="0"/>
              <a:t>end of the Circular Queue.</a:t>
            </a:r>
          </a:p>
          <a:p>
            <a:r>
              <a:rPr lang="en-IN" dirty="0"/>
              <a:t>Queue is represented by a vector </a:t>
            </a:r>
            <a:r>
              <a:rPr lang="en-IN" b="1" dirty="0">
                <a:solidFill>
                  <a:srgbClr val="C00000"/>
                </a:solidFill>
              </a:rPr>
              <a:t>Q</a:t>
            </a:r>
            <a:r>
              <a:rPr lang="en-IN" dirty="0">
                <a:solidFill>
                  <a:srgbClr val="C00000"/>
                </a:solidFill>
              </a:rPr>
              <a:t> </a:t>
            </a:r>
            <a:r>
              <a:rPr lang="en-IN" dirty="0"/>
              <a:t>containing </a:t>
            </a:r>
            <a:r>
              <a:rPr lang="en-IN" b="1" dirty="0">
                <a:solidFill>
                  <a:srgbClr val="C00000"/>
                </a:solidFill>
              </a:rPr>
              <a:t>N</a:t>
            </a:r>
            <a:r>
              <a:rPr lang="en-IN" dirty="0">
                <a:solidFill>
                  <a:srgbClr val="C00000"/>
                </a:solidFill>
              </a:rPr>
              <a:t> </a:t>
            </a:r>
            <a:r>
              <a:rPr lang="en-IN" dirty="0"/>
              <a:t>elements.</a:t>
            </a:r>
          </a:p>
          <a:p>
            <a:r>
              <a:rPr lang="en-IN" b="1" dirty="0">
                <a:solidFill>
                  <a:srgbClr val="C00000"/>
                </a:solidFill>
              </a:rPr>
              <a:t>F</a:t>
            </a:r>
            <a:r>
              <a:rPr lang="en-IN" dirty="0">
                <a:solidFill>
                  <a:srgbClr val="C00000"/>
                </a:solidFill>
              </a:rPr>
              <a:t> </a:t>
            </a:r>
            <a:r>
              <a:rPr lang="en-IN" dirty="0"/>
              <a:t>is pointer to the </a:t>
            </a:r>
            <a:r>
              <a:rPr lang="en-IN" b="1" dirty="0">
                <a:solidFill>
                  <a:srgbClr val="C00000"/>
                </a:solidFill>
              </a:rPr>
              <a:t>front</a:t>
            </a:r>
            <a:r>
              <a:rPr lang="en-IN" dirty="0">
                <a:solidFill>
                  <a:srgbClr val="C00000"/>
                </a:solidFill>
              </a:rPr>
              <a:t> </a:t>
            </a:r>
            <a:r>
              <a:rPr lang="en-IN" dirty="0"/>
              <a:t>element of a queue.</a:t>
            </a:r>
          </a:p>
          <a:p>
            <a:r>
              <a:rPr lang="en-IN" b="1" dirty="0">
                <a:solidFill>
                  <a:srgbClr val="C00000"/>
                </a:solidFill>
              </a:rPr>
              <a:t>R</a:t>
            </a:r>
            <a:r>
              <a:rPr lang="en-IN" dirty="0">
                <a:solidFill>
                  <a:srgbClr val="C00000"/>
                </a:solidFill>
              </a:rPr>
              <a:t> </a:t>
            </a:r>
            <a:r>
              <a:rPr lang="en-IN" dirty="0"/>
              <a:t>is pointer to the </a:t>
            </a:r>
            <a:r>
              <a:rPr lang="en-IN" b="1" dirty="0">
                <a:solidFill>
                  <a:srgbClr val="C00000"/>
                </a:solidFill>
              </a:rPr>
              <a:t>rear</a:t>
            </a:r>
            <a:r>
              <a:rPr lang="en-IN" dirty="0">
                <a:solidFill>
                  <a:srgbClr val="C00000"/>
                </a:solidFill>
              </a:rPr>
              <a:t> </a:t>
            </a:r>
            <a:r>
              <a:rPr lang="en-IN" dirty="0"/>
              <a:t>element of a queue.</a:t>
            </a:r>
            <a:endParaRPr lang="en-US" dirty="0"/>
          </a:p>
        </p:txBody>
      </p:sp>
      <p:sp>
        <p:nvSpPr>
          <p:cNvPr id="4" name="TextBox 3"/>
          <p:cNvSpPr txBox="1"/>
          <p:nvPr/>
        </p:nvSpPr>
        <p:spPr>
          <a:xfrm>
            <a:off x="424441" y="3069608"/>
            <a:ext cx="4191000" cy="323165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[Overflow?]</a:t>
            </a:r>
          </a:p>
          <a:p>
            <a:r>
              <a:rPr lang="en-IN" b="1" dirty="0">
                <a:solidFill>
                  <a:schemeClr val="tx2">
                    <a:lumMod val="75000"/>
                  </a:schemeClr>
                </a:solidFill>
                <a:latin typeface="Consolas" pitchFamily="49" charset="0"/>
                <a:cs typeface="Consolas" pitchFamily="49" charset="0"/>
              </a:rPr>
              <a:t>   If</a:t>
            </a:r>
            <a:r>
              <a:rPr lang="en-IN" b="1" dirty="0">
                <a:latin typeface="Consolas" pitchFamily="49" charset="0"/>
                <a:cs typeface="Consolas" pitchFamily="49" charset="0"/>
              </a:rPr>
              <a:t> 	  </a:t>
            </a:r>
            <a:r>
              <a:rPr lang="en-IN" dirty="0">
                <a:latin typeface="Consolas" pitchFamily="49" charset="0"/>
                <a:cs typeface="Consolas" pitchFamily="49" charset="0"/>
              </a:rPr>
              <a:t>F = 1</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Write(‘Overflow’)</a:t>
            </a:r>
          </a:p>
          <a:p>
            <a:r>
              <a:rPr lang="en-IN" b="1" dirty="0">
                <a:latin typeface="Consolas" pitchFamily="49" charset="0"/>
                <a:cs typeface="Consolas" pitchFamily="49" charset="0"/>
              </a:rPr>
              <a:t>         </a:t>
            </a:r>
            <a:r>
              <a:rPr lang="en-IN" dirty="0">
                <a:latin typeface="Consolas" pitchFamily="49" charset="0"/>
                <a:cs typeface="Consolas" pitchFamily="49" charset="0"/>
              </a:rPr>
              <a:t>Return</a:t>
            </a:r>
          </a:p>
          <a:p>
            <a:r>
              <a:rPr lang="en-IN" sz="2000" b="1" dirty="0">
                <a:solidFill>
                  <a:schemeClr val="tx2"/>
                </a:solidFill>
                <a:latin typeface="Consolas" pitchFamily="49" charset="0"/>
                <a:cs typeface="Consolas" pitchFamily="49" charset="0"/>
              </a:rPr>
              <a:t>2. [Update front Pointer]</a:t>
            </a:r>
          </a:p>
          <a:p>
            <a:r>
              <a:rPr lang="en-IN" b="1" dirty="0">
                <a:solidFill>
                  <a:schemeClr val="tx2">
                    <a:lumMod val="75000"/>
                  </a:schemeClr>
                </a:solidFill>
                <a:latin typeface="Consolas" pitchFamily="49" charset="0"/>
                <a:cs typeface="Consolas" pitchFamily="49" charset="0"/>
              </a:rPr>
              <a:t>   If</a:t>
            </a:r>
            <a:r>
              <a:rPr lang="en-IN" b="1" dirty="0">
                <a:latin typeface="Consolas" pitchFamily="49" charset="0"/>
                <a:cs typeface="Consolas" pitchFamily="49" charset="0"/>
              </a:rPr>
              <a:t> 	  </a:t>
            </a:r>
            <a:r>
              <a:rPr lang="en-IN" dirty="0">
                <a:latin typeface="Consolas" pitchFamily="49" charset="0"/>
                <a:cs typeface="Consolas" pitchFamily="49" charset="0"/>
              </a:rPr>
              <a:t>F = 0</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anose="05000000000000000000" pitchFamily="2" charset="2"/>
              </a:rPr>
              <a:t> R  1</a:t>
            </a:r>
            <a:endParaRPr lang="en-IN" dirty="0">
              <a:latin typeface="Consolas" pitchFamily="49" charset="0"/>
              <a:cs typeface="Consolas" pitchFamily="49" charset="0"/>
            </a:endParaRP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Else</a:t>
            </a:r>
            <a:r>
              <a:rPr lang="en-IN" b="1" dirty="0">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 F - 1</a:t>
            </a:r>
          </a:p>
          <a:p>
            <a:r>
              <a:rPr lang="en-IN" sz="2000" b="1" dirty="0">
                <a:solidFill>
                  <a:schemeClr val="tx2"/>
                </a:solidFill>
                <a:latin typeface="Consolas" pitchFamily="49" charset="0"/>
                <a:cs typeface="Consolas" pitchFamily="49" charset="0"/>
              </a:rPr>
              <a:t>3. [Insert Element]</a:t>
            </a:r>
          </a:p>
          <a:p>
            <a:r>
              <a:rPr lang="en-IN" b="1" dirty="0">
                <a:latin typeface="Consolas" pitchFamily="49" charset="0"/>
                <a:cs typeface="Consolas" pitchFamily="49" charset="0"/>
              </a:rPr>
              <a:t>   </a:t>
            </a:r>
            <a:r>
              <a:rPr lang="en-IN" dirty="0">
                <a:latin typeface="Consolas" pitchFamily="49" charset="0"/>
                <a:cs typeface="Consolas" pitchFamily="49" charset="0"/>
              </a:rPr>
              <a:t>Q[F] </a:t>
            </a:r>
            <a:r>
              <a:rPr lang="en-IN" dirty="0">
                <a:latin typeface="Consolas" pitchFamily="49" charset="0"/>
                <a:cs typeface="Consolas" pitchFamily="49" charset="0"/>
                <a:sym typeface="Wingdings" pitchFamily="2" charset="2"/>
              </a:rPr>
              <a:t> Y</a:t>
            </a:r>
          </a:p>
          <a:p>
            <a:r>
              <a:rPr lang="en-IN" dirty="0">
                <a:latin typeface="Consolas" pitchFamily="49" charset="0"/>
                <a:cs typeface="Consolas" pitchFamily="49" charset="0"/>
                <a:sym typeface="Wingdings" pitchFamily="2" charset="2"/>
              </a:rPr>
              <a:t>   Return </a:t>
            </a:r>
            <a:endParaRPr lang="en-IN" dirty="0">
              <a:latin typeface="Consolas" pitchFamily="49" charset="0"/>
              <a:cs typeface="Consolas" pitchFamily="49" charset="0"/>
            </a:endParaRPr>
          </a:p>
        </p:txBody>
      </p:sp>
      <p:grpSp>
        <p:nvGrpSpPr>
          <p:cNvPr id="5" name="Group 4"/>
          <p:cNvGrpSpPr/>
          <p:nvPr/>
        </p:nvGrpSpPr>
        <p:grpSpPr>
          <a:xfrm>
            <a:off x="4811972" y="3996521"/>
            <a:ext cx="2655064" cy="457200"/>
            <a:chOff x="5486400" y="1219200"/>
            <a:chExt cx="2655064" cy="457200"/>
          </a:xfrm>
        </p:grpSpPr>
        <p:sp>
          <p:nvSpPr>
            <p:cNvPr id="6" name="Rectangle 5"/>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7" name="Rectangle 6"/>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89</a:t>
              </a:r>
              <a:endParaRPr lang="en-US" b="1" dirty="0"/>
            </a:p>
          </p:txBody>
        </p:sp>
        <p:sp>
          <p:nvSpPr>
            <p:cNvPr id="8" name="Rectangle 7"/>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endParaRPr lang="en-US" b="1" dirty="0"/>
            </a:p>
          </p:txBody>
        </p:sp>
        <p:sp>
          <p:nvSpPr>
            <p:cNvPr id="9" name="Rectangle 8"/>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4811972" y="5596721"/>
            <a:ext cx="2655064" cy="457200"/>
            <a:chOff x="5486400" y="1219200"/>
            <a:chExt cx="2655064" cy="457200"/>
          </a:xfrm>
        </p:grpSpPr>
        <p:sp>
          <p:nvSpPr>
            <p:cNvPr id="12" name="Rectangle 11"/>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15" name="Rectangle 14"/>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89</a:t>
              </a:r>
              <a:endParaRPr lang="en-US" b="1" dirty="0"/>
            </a:p>
          </p:txBody>
        </p:sp>
        <p:sp>
          <p:nvSpPr>
            <p:cNvPr id="16" name="Rectangle 15"/>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7</a:t>
              </a:r>
              <a:endParaRPr lang="en-US" b="1" dirty="0"/>
            </a:p>
          </p:txBody>
        </p:sp>
      </p:grpSp>
      <p:sp>
        <p:nvSpPr>
          <p:cNvPr id="17" name="TextBox 16"/>
          <p:cNvSpPr txBox="1"/>
          <p:nvPr/>
        </p:nvSpPr>
        <p:spPr>
          <a:xfrm>
            <a:off x="4811972" y="3243665"/>
            <a:ext cx="526978" cy="371856"/>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25" name="Straight Arrow Connector 24"/>
          <p:cNvCxnSpPr>
            <a:stCxn id="17" idx="2"/>
            <a:endCxn id="6" idx="0"/>
          </p:cNvCxnSpPr>
          <p:nvPr/>
        </p:nvCxnSpPr>
        <p:spPr>
          <a:xfrm>
            <a:off x="5075462" y="3615521"/>
            <a:ext cx="3211"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5867766" y="3234521"/>
            <a:ext cx="526978" cy="371856"/>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28" name="Straight Arrow Connector 27"/>
          <p:cNvCxnSpPr>
            <a:stCxn id="26" idx="2"/>
            <a:endCxn id="8" idx="0"/>
          </p:cNvCxnSpPr>
          <p:nvPr/>
        </p:nvCxnSpPr>
        <p:spPr>
          <a:xfrm>
            <a:off x="6131256" y="3606377"/>
            <a:ext cx="3211" cy="3901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4" name="Group 33"/>
          <p:cNvGrpSpPr/>
          <p:nvPr/>
        </p:nvGrpSpPr>
        <p:grpSpPr>
          <a:xfrm>
            <a:off x="5860674" y="4846641"/>
            <a:ext cx="526978" cy="752856"/>
            <a:chOff x="5974406" y="4300728"/>
            <a:chExt cx="526978" cy="752856"/>
          </a:xfrm>
        </p:grpSpPr>
        <p:sp>
          <p:nvSpPr>
            <p:cNvPr id="29" name="TextBox 28"/>
            <p:cNvSpPr txBox="1"/>
            <p:nvPr/>
          </p:nvSpPr>
          <p:spPr>
            <a:xfrm>
              <a:off x="5974406" y="4300728"/>
              <a:ext cx="526978" cy="371856"/>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30" name="Straight Arrow Connector 29"/>
            <p:cNvCxnSpPr>
              <a:stCxn id="29" idx="2"/>
            </p:cNvCxnSpPr>
            <p:nvPr/>
          </p:nvCxnSpPr>
          <p:spPr>
            <a:xfrm>
              <a:off x="6237895" y="4672584"/>
              <a:ext cx="3211" cy="3810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5" name="Group 34"/>
          <p:cNvGrpSpPr/>
          <p:nvPr/>
        </p:nvGrpSpPr>
        <p:grpSpPr>
          <a:xfrm>
            <a:off x="6903090" y="4813113"/>
            <a:ext cx="526978" cy="762000"/>
            <a:chOff x="7016822" y="4267200"/>
            <a:chExt cx="526978" cy="762000"/>
          </a:xfrm>
        </p:grpSpPr>
        <p:sp>
          <p:nvSpPr>
            <p:cNvPr id="31" name="TextBox 30"/>
            <p:cNvSpPr txBox="1"/>
            <p:nvPr/>
          </p:nvSpPr>
          <p:spPr>
            <a:xfrm>
              <a:off x="7016822" y="4267200"/>
              <a:ext cx="526978" cy="371856"/>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32" name="Straight Arrow Connector 31"/>
            <p:cNvCxnSpPr>
              <a:stCxn id="31" idx="2"/>
            </p:cNvCxnSpPr>
            <p:nvPr/>
          </p:nvCxnSpPr>
          <p:spPr>
            <a:xfrm>
              <a:off x="7280311" y="4639056"/>
              <a:ext cx="3211" cy="39014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3" name="TextBox 32"/>
          <p:cNvSpPr txBox="1"/>
          <p:nvPr/>
        </p:nvSpPr>
        <p:spPr>
          <a:xfrm>
            <a:off x="7675894" y="4035621"/>
            <a:ext cx="1098478" cy="369332"/>
          </a:xfrm>
          <a:prstGeom prst="rect">
            <a:avLst/>
          </a:prstGeom>
          <a:noFill/>
        </p:spPr>
        <p:txBody>
          <a:bodyPr wrap="square" rtlCol="0">
            <a:spAutoFit/>
          </a:bodyPr>
          <a:lstStyle/>
          <a:p>
            <a:r>
              <a:rPr lang="en-IN" b="1" dirty="0">
                <a:solidFill>
                  <a:srgbClr val="C00000"/>
                </a:solidFill>
              </a:rPr>
              <a:t>Overflow</a:t>
            </a:r>
            <a:endParaRPr lang="en-US" b="1" dirty="0">
              <a:solidFill>
                <a:srgbClr val="C00000"/>
              </a:solidFill>
            </a:endParaRPr>
          </a:p>
        </p:txBody>
      </p:sp>
      <p:sp>
        <p:nvSpPr>
          <p:cNvPr id="36" name="TextBox 35"/>
          <p:cNvSpPr txBox="1"/>
          <p:nvPr/>
        </p:nvSpPr>
        <p:spPr>
          <a:xfrm>
            <a:off x="5378764" y="5640655"/>
            <a:ext cx="457200" cy="369332"/>
          </a:xfrm>
          <a:prstGeom prst="rect">
            <a:avLst/>
          </a:prstGeom>
          <a:noFill/>
        </p:spPr>
        <p:txBody>
          <a:bodyPr wrap="square" rtlCol="0">
            <a:spAutoFit/>
          </a:bodyPr>
          <a:lstStyle/>
          <a:p>
            <a:pPr algn="ctr"/>
            <a:r>
              <a:rPr lang="en-IN" b="1" dirty="0">
                <a:solidFill>
                  <a:schemeClr val="bg1"/>
                </a:solidFill>
              </a:rPr>
              <a:t>50</a:t>
            </a:r>
            <a:endParaRPr lang="en-US" b="1" dirty="0">
              <a:solidFill>
                <a:schemeClr val="bg1"/>
              </a:solidFill>
            </a:endParaRPr>
          </a:p>
        </p:txBody>
      </p:sp>
    </p:spTree>
    <p:extLst>
      <p:ext uri="{BB962C8B-B14F-4D97-AF65-F5344CB8AC3E}">
        <p14:creationId xmlns:p14="http://schemas.microsoft.com/office/powerpoint/2010/main" val="3932638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
                                            <p:txEl>
                                              <p:pRg st="5" end="5"/>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35" presetClass="path" presetSubtype="0" accel="50000" decel="50000" fill="hold" nodeType="clickEffect">
                                  <p:stCondLst>
                                    <p:cond delay="0"/>
                                  </p:stCondLst>
                                  <p:childTnLst>
                                    <p:animMotion origin="layout" path="M -3.75E-6 -4.07407E-6 L -0.04257 -4.07407E-6 " pathEditMode="relative" rAng="0" ptsTypes="AA">
                                      <p:cBhvr>
                                        <p:cTn id="76" dur="2000" fill="hold"/>
                                        <p:tgtEl>
                                          <p:spTgt spid="34"/>
                                        </p:tgtEl>
                                        <p:attrNameLst>
                                          <p:attrName>ppt_x</p:attrName>
                                          <p:attrName>ppt_y</p:attrName>
                                        </p:attrNameLst>
                                      </p:cBhvr>
                                      <p:rCtr x="-2135" y="0"/>
                                    </p:animMotion>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
                                            <p:txEl>
                                              <p:pRg st="9" end="9"/>
                                            </p:txEl>
                                          </p:spTgt>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p:bldP spid="26" grpId="0"/>
      <p:bldP spid="33" grpId="0"/>
      <p:bldP spid="3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 DQDELETE_REAR(Q,F,R)</a:t>
            </a:r>
            <a:endParaRPr lang="en-US" dirty="0"/>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deletes &amp; returns</a:t>
            </a:r>
            <a:r>
              <a:rPr lang="en-IN" b="1" dirty="0">
                <a:solidFill>
                  <a:srgbClr val="FF0000"/>
                </a:solidFill>
              </a:rPr>
              <a:t> </a:t>
            </a:r>
            <a:r>
              <a:rPr lang="en-IN" dirty="0"/>
              <a:t>an element from </a:t>
            </a:r>
            <a:r>
              <a:rPr lang="en-IN" b="1" dirty="0">
                <a:solidFill>
                  <a:srgbClr val="C00000"/>
                </a:solidFill>
              </a:rPr>
              <a:t>rear end</a:t>
            </a:r>
            <a:r>
              <a:rPr lang="en-IN" dirty="0">
                <a:solidFill>
                  <a:srgbClr val="C00000"/>
                </a:solidFill>
              </a:rPr>
              <a:t> </a:t>
            </a:r>
            <a:r>
              <a:rPr lang="en-IN" dirty="0"/>
              <a:t>of the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b="1" dirty="0">
                <a:solidFill>
                  <a:srgbClr val="FF0000"/>
                </a:solidFill>
              </a:rPr>
              <a:t> </a:t>
            </a:r>
            <a:r>
              <a:rPr lang="en-IN" dirty="0"/>
              <a:t>containing </a:t>
            </a:r>
            <a:r>
              <a:rPr lang="en-IN" b="1" dirty="0">
                <a:solidFill>
                  <a:srgbClr val="C00000"/>
                </a:solidFill>
              </a:rPr>
              <a:t>N</a:t>
            </a:r>
            <a:r>
              <a:rPr lang="en-IN" dirty="0">
                <a:solidFill>
                  <a:srgbClr val="C00000"/>
                </a:solidFill>
              </a:rPr>
              <a:t> </a:t>
            </a:r>
            <a:r>
              <a:rPr lang="en-IN" dirty="0"/>
              <a:t>elements.</a:t>
            </a:r>
          </a:p>
          <a:p>
            <a:r>
              <a:rPr lang="en-IN" b="1" dirty="0">
                <a:solidFill>
                  <a:srgbClr val="C00000"/>
                </a:solidFill>
              </a:rPr>
              <a:t>F</a:t>
            </a:r>
            <a:r>
              <a:rPr lang="en-IN" b="1" dirty="0">
                <a:solidFill>
                  <a:srgbClr val="FF0000"/>
                </a:solidFill>
              </a:rPr>
              <a:t> </a:t>
            </a:r>
            <a:r>
              <a:rPr lang="en-IN" dirty="0"/>
              <a:t>is pointer to the </a:t>
            </a:r>
            <a:r>
              <a:rPr lang="en-IN" b="1" dirty="0">
                <a:solidFill>
                  <a:schemeClr val="accent6"/>
                </a:solidFill>
              </a:rPr>
              <a:t>front</a:t>
            </a:r>
            <a:r>
              <a:rPr lang="en-IN" dirty="0"/>
              <a:t> element of a queue.</a:t>
            </a:r>
          </a:p>
          <a:p>
            <a:r>
              <a:rPr lang="en-IN" b="1" dirty="0">
                <a:solidFill>
                  <a:srgbClr val="C00000"/>
                </a:solidFill>
              </a:rPr>
              <a:t>R</a:t>
            </a:r>
            <a:r>
              <a:rPr lang="en-IN" b="1" dirty="0">
                <a:solidFill>
                  <a:srgbClr val="FF0000"/>
                </a:solidFill>
              </a:rPr>
              <a:t> </a:t>
            </a:r>
            <a:r>
              <a:rPr lang="en-IN" dirty="0"/>
              <a:t>is pointer to the </a:t>
            </a:r>
            <a:r>
              <a:rPr lang="en-IN" b="1" dirty="0">
                <a:solidFill>
                  <a:srgbClr val="C00000"/>
                </a:solidFill>
              </a:rPr>
              <a:t>rear</a:t>
            </a:r>
            <a:r>
              <a:rPr lang="en-IN" dirty="0">
                <a:solidFill>
                  <a:srgbClr val="C00000"/>
                </a:solidFill>
              </a:rPr>
              <a:t> </a:t>
            </a:r>
            <a:r>
              <a:rPr lang="en-IN" dirty="0"/>
              <a:t>element of a queue.</a:t>
            </a:r>
            <a:endParaRPr lang="en-US" dirty="0"/>
          </a:p>
        </p:txBody>
      </p:sp>
      <p:sp>
        <p:nvSpPr>
          <p:cNvPr id="4" name="TextBox 3"/>
          <p:cNvSpPr txBox="1"/>
          <p:nvPr/>
        </p:nvSpPr>
        <p:spPr>
          <a:xfrm>
            <a:off x="504964" y="2947417"/>
            <a:ext cx="4191000" cy="350865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R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latin typeface="Consolas" pitchFamily="49" charset="0"/>
                <a:cs typeface="Consolas" pitchFamily="49" charset="0"/>
              </a:rPr>
              <a:t>  Write(‘Underflow’)</a:t>
            </a:r>
          </a:p>
          <a:p>
            <a:r>
              <a:rPr lang="en-IN" dirty="0">
                <a:latin typeface="Consolas" pitchFamily="49" charset="0"/>
                <a:cs typeface="Consolas" pitchFamily="49" charset="0"/>
              </a:rPr>
              <a:t>         Return(0)</a:t>
            </a:r>
          </a:p>
          <a:p>
            <a:r>
              <a:rPr lang="en-IN" sz="2000" b="1" dirty="0">
                <a:solidFill>
                  <a:schemeClr val="tx2"/>
                </a:solidFill>
                <a:latin typeface="Consolas" pitchFamily="49" charset="0"/>
                <a:cs typeface="Consolas" pitchFamily="49" charset="0"/>
              </a:rPr>
              <a:t>2. [Delete Element]</a:t>
            </a:r>
          </a:p>
          <a:p>
            <a:r>
              <a:rPr lang="en-IN" dirty="0">
                <a:latin typeface="Consolas" pitchFamily="49" charset="0"/>
                <a:cs typeface="Consolas" pitchFamily="49" charset="0"/>
              </a:rPr>
              <a:t>    Y </a:t>
            </a:r>
            <a:r>
              <a:rPr lang="en-IN" dirty="0">
                <a:latin typeface="Consolas" pitchFamily="49" charset="0"/>
                <a:cs typeface="Consolas" pitchFamily="49" charset="0"/>
                <a:sym typeface="Wingdings" pitchFamily="2" charset="2"/>
              </a:rPr>
              <a:t> Q[R]</a:t>
            </a:r>
          </a:p>
          <a:p>
            <a:r>
              <a:rPr lang="en-IN" sz="2000" b="1" dirty="0">
                <a:solidFill>
                  <a:schemeClr val="tx2"/>
                </a:solidFill>
                <a:latin typeface="Consolas" pitchFamily="49" charset="0"/>
                <a:cs typeface="Consolas" pitchFamily="49" charset="0"/>
              </a:rPr>
              <a:t>3. [Update Rear Pointer]</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R = F</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Then</a:t>
            </a:r>
            <a:r>
              <a:rPr lang="en-IN" dirty="0">
                <a:latin typeface="Consolas" pitchFamily="49" charset="0"/>
                <a:cs typeface="Consolas" pitchFamily="49" charset="0"/>
                <a:sym typeface="Wingdings" pitchFamily="2" charset="2"/>
              </a:rPr>
              <a:t> R  F  0</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latin typeface="Consolas" pitchFamily="49" charset="0"/>
                <a:cs typeface="Consolas" pitchFamily="49" charset="0"/>
                <a:sym typeface="Wingdings" pitchFamily="2" charset="2"/>
              </a:rPr>
              <a:t> R  R – 1</a:t>
            </a:r>
          </a:p>
          <a:p>
            <a:r>
              <a:rPr lang="en-IN" b="1" dirty="0">
                <a:solidFill>
                  <a:schemeClr val="tx2"/>
                </a:solidFill>
                <a:latin typeface="Consolas" pitchFamily="49" charset="0"/>
                <a:cs typeface="Consolas" pitchFamily="49" charset="0"/>
              </a:rPr>
              <a:t>4. [Return Element]</a:t>
            </a:r>
          </a:p>
          <a:p>
            <a:r>
              <a:rPr lang="en-IN" dirty="0">
                <a:latin typeface="Consolas" pitchFamily="49" charset="0"/>
                <a:cs typeface="Consolas" pitchFamily="49" charset="0"/>
                <a:sym typeface="Wingdings" pitchFamily="2" charset="2"/>
              </a:rPr>
              <a:t>   Return(Y) </a:t>
            </a:r>
            <a:endParaRPr lang="en-IN" dirty="0">
              <a:latin typeface="Consolas" pitchFamily="49" charset="0"/>
              <a:cs typeface="Consolas" pitchFamily="49" charset="0"/>
            </a:endParaRPr>
          </a:p>
        </p:txBody>
      </p:sp>
      <p:grpSp>
        <p:nvGrpSpPr>
          <p:cNvPr id="5" name="Group 4"/>
          <p:cNvGrpSpPr/>
          <p:nvPr/>
        </p:nvGrpSpPr>
        <p:grpSpPr>
          <a:xfrm>
            <a:off x="5997800" y="3709417"/>
            <a:ext cx="2655064" cy="457200"/>
            <a:chOff x="5486400" y="1219200"/>
            <a:chExt cx="2655064" cy="457200"/>
          </a:xfrm>
        </p:grpSpPr>
        <p:sp>
          <p:nvSpPr>
            <p:cNvPr id="6" name="Rectangle 5"/>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 name="Rectangle 7"/>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 name="Rectangle 8"/>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 name="Rectangle 9"/>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grpSp>
      <p:grpSp>
        <p:nvGrpSpPr>
          <p:cNvPr id="11" name="Group 10"/>
          <p:cNvGrpSpPr/>
          <p:nvPr/>
        </p:nvGrpSpPr>
        <p:grpSpPr>
          <a:xfrm>
            <a:off x="5997800" y="5309617"/>
            <a:ext cx="2655064" cy="457200"/>
            <a:chOff x="5486400" y="1219200"/>
            <a:chExt cx="2655064" cy="457200"/>
          </a:xfrm>
        </p:grpSpPr>
        <p:sp>
          <p:nvSpPr>
            <p:cNvPr id="12" name="Rectangle 11"/>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4" name="Rectangle 13"/>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15" name="Rectangle 14"/>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89</a:t>
              </a:r>
              <a:endParaRPr lang="en-US" sz="2000" b="1" dirty="0"/>
            </a:p>
          </p:txBody>
        </p:sp>
        <p:sp>
          <p:nvSpPr>
            <p:cNvPr id="16" name="Rectangle 15"/>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32" name="Group 31"/>
          <p:cNvGrpSpPr/>
          <p:nvPr/>
        </p:nvGrpSpPr>
        <p:grpSpPr>
          <a:xfrm>
            <a:off x="6915574" y="2947417"/>
            <a:ext cx="773866" cy="762000"/>
            <a:chOff x="5870774" y="3200400"/>
            <a:chExt cx="773866" cy="762000"/>
          </a:xfrm>
        </p:grpSpPr>
        <p:grpSp>
          <p:nvGrpSpPr>
            <p:cNvPr id="31" name="Group 30"/>
            <p:cNvGrpSpPr/>
            <p:nvPr/>
          </p:nvGrpSpPr>
          <p:grpSpPr>
            <a:xfrm>
              <a:off x="5870774" y="3209544"/>
              <a:ext cx="526978" cy="752856"/>
              <a:chOff x="5870774" y="3209544"/>
              <a:chExt cx="526978" cy="752856"/>
            </a:xfrm>
          </p:grpSpPr>
          <p:sp>
            <p:nvSpPr>
              <p:cNvPr id="17" name="TextBox 16"/>
              <p:cNvSpPr txBox="1"/>
              <p:nvPr/>
            </p:nvSpPr>
            <p:spPr>
              <a:xfrm>
                <a:off x="5870774" y="3209544"/>
                <a:ext cx="526978" cy="400110"/>
              </a:xfrm>
              <a:prstGeom prst="rect">
                <a:avLst/>
              </a:prstGeom>
              <a:noFill/>
            </p:spPr>
            <p:txBody>
              <a:bodyPr wrap="square" rtlCol="0">
                <a:spAutoFit/>
              </a:bodyPr>
              <a:lstStyle/>
              <a:p>
                <a:pPr algn="ctr"/>
                <a:r>
                  <a:rPr lang="en-IN" sz="2000" b="1" dirty="0">
                    <a:solidFill>
                      <a:srgbClr val="C00000"/>
                    </a:solidFill>
                  </a:rPr>
                  <a:t>F</a:t>
                </a:r>
                <a:endParaRPr lang="en-US" sz="2000" b="1" dirty="0">
                  <a:solidFill>
                    <a:srgbClr val="C00000"/>
                  </a:solidFill>
                </a:endParaRPr>
              </a:p>
            </p:txBody>
          </p:sp>
          <p:cxnSp>
            <p:nvCxnSpPr>
              <p:cNvPr id="18" name="Straight Arrow Connector 17"/>
              <p:cNvCxnSpPr>
                <a:stCxn id="17" idx="2"/>
              </p:cNvCxnSpPr>
              <p:nvPr/>
            </p:nvCxnSpPr>
            <p:spPr>
              <a:xfrm>
                <a:off x="6134263" y="3609654"/>
                <a:ext cx="3211" cy="3527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0" name="Group 29"/>
            <p:cNvGrpSpPr/>
            <p:nvPr/>
          </p:nvGrpSpPr>
          <p:grpSpPr>
            <a:xfrm>
              <a:off x="6117662" y="3200400"/>
              <a:ext cx="526978" cy="762000"/>
              <a:chOff x="6117662" y="3200400"/>
              <a:chExt cx="526978" cy="762000"/>
            </a:xfrm>
          </p:grpSpPr>
          <p:sp>
            <p:nvSpPr>
              <p:cNvPr id="19" name="TextBox 18"/>
              <p:cNvSpPr txBox="1"/>
              <p:nvPr/>
            </p:nvSpPr>
            <p:spPr>
              <a:xfrm>
                <a:off x="6117662" y="3200400"/>
                <a:ext cx="526978" cy="400110"/>
              </a:xfrm>
              <a:prstGeom prst="rect">
                <a:avLst/>
              </a:prstGeom>
              <a:noFill/>
            </p:spPr>
            <p:txBody>
              <a:bodyPr wrap="square" rtlCol="0">
                <a:spAutoFit/>
              </a:bodyPr>
              <a:lstStyle/>
              <a:p>
                <a:pPr algn="ctr"/>
                <a:r>
                  <a:rPr lang="en-IN" sz="2000" b="1" dirty="0">
                    <a:solidFill>
                      <a:srgbClr val="C00000"/>
                    </a:solidFill>
                  </a:rPr>
                  <a:t>R</a:t>
                </a:r>
                <a:endParaRPr lang="en-US" sz="2000" b="1" dirty="0">
                  <a:solidFill>
                    <a:srgbClr val="C00000"/>
                  </a:solidFill>
                </a:endParaRPr>
              </a:p>
            </p:txBody>
          </p:sp>
          <p:cxnSp>
            <p:nvCxnSpPr>
              <p:cNvPr id="20" name="Straight Arrow Connector 19"/>
              <p:cNvCxnSpPr>
                <a:stCxn id="19" idx="2"/>
              </p:cNvCxnSpPr>
              <p:nvPr/>
            </p:nvCxnSpPr>
            <p:spPr>
              <a:xfrm>
                <a:off x="6381151" y="3600510"/>
                <a:ext cx="3211" cy="3618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grpSp>
        <p:nvGrpSpPr>
          <p:cNvPr id="21" name="Group 20"/>
          <p:cNvGrpSpPr/>
          <p:nvPr/>
        </p:nvGrpSpPr>
        <p:grpSpPr>
          <a:xfrm>
            <a:off x="7019206" y="4504945"/>
            <a:ext cx="526978" cy="752856"/>
            <a:chOff x="5974406" y="4300728"/>
            <a:chExt cx="526978" cy="752856"/>
          </a:xfrm>
        </p:grpSpPr>
        <p:sp>
          <p:nvSpPr>
            <p:cNvPr id="22" name="TextBox 21"/>
            <p:cNvSpPr txBox="1"/>
            <p:nvPr/>
          </p:nvSpPr>
          <p:spPr>
            <a:xfrm>
              <a:off x="5974406" y="4300728"/>
              <a:ext cx="526978" cy="400110"/>
            </a:xfrm>
            <a:prstGeom prst="rect">
              <a:avLst/>
            </a:prstGeom>
            <a:noFill/>
          </p:spPr>
          <p:txBody>
            <a:bodyPr wrap="square" rtlCol="0">
              <a:spAutoFit/>
            </a:bodyPr>
            <a:lstStyle/>
            <a:p>
              <a:pPr algn="ctr"/>
              <a:r>
                <a:rPr lang="en-IN" sz="2000" b="1" dirty="0">
                  <a:solidFill>
                    <a:srgbClr val="C00000"/>
                  </a:solidFill>
                </a:rPr>
                <a:t>F</a:t>
              </a:r>
              <a:endParaRPr lang="en-US" sz="2000" b="1" dirty="0">
                <a:solidFill>
                  <a:srgbClr val="C00000"/>
                </a:solidFill>
              </a:endParaRPr>
            </a:p>
          </p:txBody>
        </p:sp>
        <p:cxnSp>
          <p:nvCxnSpPr>
            <p:cNvPr id="23" name="Straight Arrow Connector 22"/>
            <p:cNvCxnSpPr>
              <a:stCxn id="22" idx="2"/>
            </p:cNvCxnSpPr>
            <p:nvPr/>
          </p:nvCxnSpPr>
          <p:spPr>
            <a:xfrm>
              <a:off x="6237895" y="4700838"/>
              <a:ext cx="3211" cy="35274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24" name="Group 23"/>
          <p:cNvGrpSpPr/>
          <p:nvPr/>
        </p:nvGrpSpPr>
        <p:grpSpPr>
          <a:xfrm>
            <a:off x="8061622" y="4498713"/>
            <a:ext cx="526978" cy="762000"/>
            <a:chOff x="7016822" y="4267200"/>
            <a:chExt cx="526978" cy="762000"/>
          </a:xfrm>
        </p:grpSpPr>
        <p:sp>
          <p:nvSpPr>
            <p:cNvPr id="25" name="TextBox 24"/>
            <p:cNvSpPr txBox="1"/>
            <p:nvPr/>
          </p:nvSpPr>
          <p:spPr>
            <a:xfrm>
              <a:off x="7016822" y="4267200"/>
              <a:ext cx="526978" cy="400110"/>
            </a:xfrm>
            <a:prstGeom prst="rect">
              <a:avLst/>
            </a:prstGeom>
            <a:noFill/>
          </p:spPr>
          <p:txBody>
            <a:bodyPr wrap="square" rtlCol="0">
              <a:spAutoFit/>
            </a:bodyPr>
            <a:lstStyle/>
            <a:p>
              <a:pPr algn="ctr"/>
              <a:r>
                <a:rPr lang="en-IN" sz="2000" b="1" dirty="0">
                  <a:solidFill>
                    <a:srgbClr val="C00000"/>
                  </a:solidFill>
                </a:rPr>
                <a:t>R</a:t>
              </a:r>
              <a:endParaRPr lang="en-US" sz="2000" b="1" dirty="0">
                <a:solidFill>
                  <a:srgbClr val="C00000"/>
                </a:solidFill>
              </a:endParaRPr>
            </a:p>
          </p:txBody>
        </p:sp>
        <p:cxnSp>
          <p:nvCxnSpPr>
            <p:cNvPr id="26" name="Straight Arrow Connector 25"/>
            <p:cNvCxnSpPr>
              <a:stCxn id="25" idx="2"/>
            </p:cNvCxnSpPr>
            <p:nvPr/>
          </p:nvCxnSpPr>
          <p:spPr>
            <a:xfrm>
              <a:off x="7280311" y="4667310"/>
              <a:ext cx="3211" cy="36189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29" name="TextBox 28"/>
          <p:cNvSpPr txBox="1"/>
          <p:nvPr/>
        </p:nvSpPr>
        <p:spPr>
          <a:xfrm>
            <a:off x="7175825" y="3753351"/>
            <a:ext cx="314510" cy="400110"/>
          </a:xfrm>
          <a:prstGeom prst="rect">
            <a:avLst/>
          </a:prstGeom>
          <a:noFill/>
        </p:spPr>
        <p:txBody>
          <a:bodyPr wrap="none" rtlCol="0">
            <a:spAutoFit/>
          </a:bodyPr>
          <a:lstStyle/>
          <a:p>
            <a:pPr algn="ctr"/>
            <a:r>
              <a:rPr lang="en-IN" sz="2000" b="1" dirty="0">
                <a:solidFill>
                  <a:schemeClr val="bg1"/>
                </a:solidFill>
              </a:rPr>
              <a:t>7</a:t>
            </a:r>
            <a:endParaRPr lang="en-US" sz="2000" b="1" dirty="0">
              <a:solidFill>
                <a:schemeClr val="bg1"/>
              </a:solidFill>
            </a:endParaRPr>
          </a:p>
        </p:txBody>
      </p:sp>
      <p:sp>
        <p:nvSpPr>
          <p:cNvPr id="33" name="TextBox 32"/>
          <p:cNvSpPr txBox="1"/>
          <p:nvPr/>
        </p:nvSpPr>
        <p:spPr>
          <a:xfrm>
            <a:off x="8204302" y="5360909"/>
            <a:ext cx="314510" cy="400110"/>
          </a:xfrm>
          <a:prstGeom prst="rect">
            <a:avLst/>
          </a:prstGeom>
          <a:noFill/>
        </p:spPr>
        <p:txBody>
          <a:bodyPr wrap="none" rtlCol="0">
            <a:spAutoFit/>
          </a:bodyPr>
          <a:lstStyle/>
          <a:p>
            <a:pPr algn="ctr"/>
            <a:r>
              <a:rPr lang="en-IN" sz="2000" b="1" dirty="0">
                <a:solidFill>
                  <a:schemeClr val="bg1"/>
                </a:solidFill>
              </a:rPr>
              <a:t>7</a:t>
            </a:r>
            <a:endParaRPr lang="en-US" sz="2000" b="1" dirty="0">
              <a:solidFill>
                <a:schemeClr val="bg1"/>
              </a:solidFill>
            </a:endParaRPr>
          </a:p>
        </p:txBody>
      </p:sp>
    </p:spTree>
    <p:extLst>
      <p:ext uri="{BB962C8B-B14F-4D97-AF65-F5344CB8AC3E}">
        <p14:creationId xmlns:p14="http://schemas.microsoft.com/office/powerpoint/2010/main" val="4111653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6" end="6"/>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7" end="7"/>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35" presetClass="path" presetSubtype="0" accel="50000" decel="50000" fill="hold" nodeType="clickEffect">
                                  <p:stCondLst>
                                    <p:cond delay="0"/>
                                  </p:stCondLst>
                                  <p:childTnLst>
                                    <p:animMotion origin="layout" path="M 1.66667E-6 3.33333E-6 L -0.17018 3.33333E-6 " pathEditMode="relative" rAng="0" ptsTypes="AA">
                                      <p:cBhvr>
                                        <p:cTn id="70" dur="2000" fill="hold"/>
                                        <p:tgtEl>
                                          <p:spTgt spid="32"/>
                                        </p:tgtEl>
                                        <p:attrNameLst>
                                          <p:attrName>ppt_x</p:attrName>
                                          <p:attrName>ppt_y</p:attrName>
                                        </p:attrNameLst>
                                      </p:cBhvr>
                                      <p:rCtr x="-8516" y="0"/>
                                    </p:animMotion>
                                  </p:childTnLst>
                                </p:cTn>
                              </p:par>
                            </p:childTnLst>
                          </p:cTn>
                        </p:par>
                      </p:childTnLst>
                    </p:cTn>
                  </p:par>
                  <p:par>
                    <p:cTn id="71" fill="hold">
                      <p:stCondLst>
                        <p:cond delay="indefinite"/>
                      </p:stCondLst>
                      <p:childTnLst>
                        <p:par>
                          <p:cTn id="72" fill="hold">
                            <p:stCondLst>
                              <p:cond delay="0"/>
                            </p:stCondLst>
                            <p:childTnLst>
                              <p:par>
                                <p:cTn id="73" presetID="35" presetClass="path" presetSubtype="0" accel="50000" decel="50000" fill="hold" nodeType="clickEffect">
                                  <p:stCondLst>
                                    <p:cond delay="0"/>
                                  </p:stCondLst>
                                  <p:childTnLst>
                                    <p:animMotion origin="layout" path="M 2.70833E-6 -4.07407E-6 L -0.0388 -4.07407E-6 " pathEditMode="relative" rAng="0" ptsTypes="AA">
                                      <p:cBhvr>
                                        <p:cTn id="74" dur="2000" fill="hold"/>
                                        <p:tgtEl>
                                          <p:spTgt spid="24"/>
                                        </p:tgtEl>
                                        <p:attrNameLst>
                                          <p:attrName>ppt_x</p:attrName>
                                          <p:attrName>ppt_y</p:attrName>
                                        </p:attrNameLst>
                                      </p:cBhvr>
                                      <p:rCtr x="-2096" y="0"/>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9"/>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1" nodeType="clickEffect">
                                  <p:stCondLst>
                                    <p:cond delay="0"/>
                                  </p:stCondLst>
                                  <p:childTnLst>
                                    <p:set>
                                      <p:cBhvr>
                                        <p:cTn id="88" dur="1" fill="hold">
                                          <p:stCondLst>
                                            <p:cond delay="0"/>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9" grpId="0"/>
      <p:bldP spid="29" grpId="1"/>
      <p:bldP spid="33" grpId="0"/>
      <p:bldP spid="33"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p:txBody>
          <a:bodyPr/>
          <a:lstStyle/>
          <a:p>
            <a:r>
              <a:rPr lang="en-IN" dirty="0"/>
              <a:t>A queue in which we are able to </a:t>
            </a:r>
            <a:r>
              <a:rPr lang="en-IN" b="1" dirty="0">
                <a:solidFill>
                  <a:srgbClr val="C00000"/>
                </a:solidFill>
              </a:rPr>
              <a:t>insert &amp; remove items</a:t>
            </a:r>
            <a:r>
              <a:rPr lang="en-IN" b="1" dirty="0">
                <a:solidFill>
                  <a:srgbClr val="FF0000"/>
                </a:solidFill>
              </a:rPr>
              <a:t> </a:t>
            </a:r>
            <a:r>
              <a:rPr lang="en-IN" dirty="0"/>
              <a:t>from </a:t>
            </a:r>
            <a:r>
              <a:rPr lang="en-IN" b="1" dirty="0">
                <a:solidFill>
                  <a:srgbClr val="C00000"/>
                </a:solidFill>
              </a:rPr>
              <a:t>any position based on </a:t>
            </a:r>
            <a:r>
              <a:rPr lang="en-IN" dirty="0"/>
              <a:t>some property (such as </a:t>
            </a:r>
            <a:r>
              <a:rPr lang="en-IN" b="1" dirty="0">
                <a:solidFill>
                  <a:srgbClr val="C00000"/>
                </a:solidFill>
              </a:rPr>
              <a:t>priority</a:t>
            </a:r>
            <a:r>
              <a:rPr lang="en-IN" dirty="0">
                <a:solidFill>
                  <a:srgbClr val="FF0000"/>
                </a:solidFill>
              </a:rPr>
              <a:t> </a:t>
            </a:r>
            <a:r>
              <a:rPr lang="en-IN" dirty="0"/>
              <a:t>of the task to be processed) is often referred as </a:t>
            </a:r>
            <a:r>
              <a:rPr lang="en-IN" b="1" dirty="0">
                <a:solidFill>
                  <a:srgbClr val="C00000"/>
                </a:solidFill>
              </a:rPr>
              <a:t>priority queue</a:t>
            </a:r>
            <a:r>
              <a:rPr lang="en-IN" dirty="0"/>
              <a:t>.</a:t>
            </a:r>
          </a:p>
          <a:p>
            <a:r>
              <a:rPr lang="en-IN" dirty="0"/>
              <a:t>Below fig. represent a priority queue of jobs waiting to use a computer.</a:t>
            </a:r>
          </a:p>
          <a:p>
            <a:r>
              <a:rPr lang="en-IN" dirty="0"/>
              <a:t>Priorities are attached with each Job</a:t>
            </a:r>
          </a:p>
          <a:p>
            <a:pPr lvl="1">
              <a:buClr>
                <a:schemeClr val="tx1"/>
              </a:buClr>
            </a:pPr>
            <a:r>
              <a:rPr lang="en-IN" b="1" dirty="0">
                <a:solidFill>
                  <a:srgbClr val="C00000"/>
                </a:solidFill>
              </a:rPr>
              <a:t>Priority 1</a:t>
            </a:r>
            <a:r>
              <a:rPr lang="en-IN" dirty="0">
                <a:solidFill>
                  <a:srgbClr val="C00000"/>
                </a:solidFill>
              </a:rPr>
              <a:t> </a:t>
            </a:r>
            <a:r>
              <a:rPr lang="en-IN" dirty="0"/>
              <a:t>indicates </a:t>
            </a:r>
            <a:r>
              <a:rPr lang="en-IN" b="1" dirty="0">
                <a:solidFill>
                  <a:srgbClr val="C00000"/>
                </a:solidFill>
              </a:rPr>
              <a:t>Real Time Job</a:t>
            </a:r>
          </a:p>
          <a:p>
            <a:pPr lvl="1">
              <a:buClr>
                <a:schemeClr val="tx1"/>
              </a:buClr>
            </a:pPr>
            <a:r>
              <a:rPr lang="en-IN" b="1" dirty="0">
                <a:solidFill>
                  <a:srgbClr val="C00000"/>
                </a:solidFill>
              </a:rPr>
              <a:t>Priority 2</a:t>
            </a:r>
            <a:r>
              <a:rPr lang="en-IN" dirty="0"/>
              <a:t> indicates </a:t>
            </a:r>
            <a:r>
              <a:rPr lang="en-IN" b="1" dirty="0">
                <a:solidFill>
                  <a:srgbClr val="C00000"/>
                </a:solidFill>
              </a:rPr>
              <a:t>Online Job</a:t>
            </a:r>
          </a:p>
          <a:p>
            <a:pPr lvl="1">
              <a:buClr>
                <a:schemeClr val="tx1"/>
              </a:buClr>
            </a:pPr>
            <a:r>
              <a:rPr lang="en-IN" b="1" dirty="0">
                <a:solidFill>
                  <a:srgbClr val="C00000"/>
                </a:solidFill>
              </a:rPr>
              <a:t>Priority 3</a:t>
            </a:r>
            <a:r>
              <a:rPr lang="en-IN" dirty="0"/>
              <a:t> indicates </a:t>
            </a:r>
            <a:r>
              <a:rPr lang="en-IN" b="1" dirty="0">
                <a:solidFill>
                  <a:srgbClr val="C00000"/>
                </a:solidFill>
              </a:rPr>
              <a:t>Batch Processing Job</a:t>
            </a:r>
          </a:p>
          <a:p>
            <a:r>
              <a:rPr lang="en-IN" dirty="0"/>
              <a:t>Therefore if a job is initiated with priority i, it is inserted immediately at the end of list of other jobs with priorities i. </a:t>
            </a:r>
          </a:p>
          <a:p>
            <a:r>
              <a:rPr lang="en-IN" dirty="0"/>
              <a:t>Here jobs are always removed from the front of queue.</a:t>
            </a:r>
          </a:p>
          <a:p>
            <a:pPr lvl="1"/>
            <a:endParaRPr lang="en-US" dirty="0"/>
          </a:p>
        </p:txBody>
      </p:sp>
    </p:spTree>
    <p:extLst>
      <p:ext uri="{BB962C8B-B14F-4D97-AF65-F5344CB8AC3E}">
        <p14:creationId xmlns:p14="http://schemas.microsoft.com/office/powerpoint/2010/main" val="1103323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 </a:t>
            </a:r>
            <a:r>
              <a:rPr lang="en-US" dirty="0" err="1"/>
              <a:t>Cont</a:t>
            </a:r>
            <a:r>
              <a:rPr lang="en-US" dirty="0"/>
              <a:t>…</a:t>
            </a:r>
          </a:p>
        </p:txBody>
      </p:sp>
      <p:graphicFrame>
        <p:nvGraphicFramePr>
          <p:cNvPr id="4" name="Table 3"/>
          <p:cNvGraphicFramePr>
            <a:graphicFrameLocks noGrp="1"/>
          </p:cNvGraphicFramePr>
          <p:nvPr>
            <p:extLst>
              <p:ext uri="{D42A27DB-BD31-4B8C-83A1-F6EECF244321}">
                <p14:modId xmlns:p14="http://schemas.microsoft.com/office/powerpoint/2010/main" val="2493539932"/>
              </p:ext>
            </p:extLst>
          </p:nvPr>
        </p:nvGraphicFramePr>
        <p:xfrm>
          <a:off x="2514596" y="950793"/>
          <a:ext cx="7924804" cy="750332"/>
        </p:xfrm>
        <a:graphic>
          <a:graphicData uri="http://schemas.openxmlformats.org/drawingml/2006/table">
            <a:tbl>
              <a:tblPr firstRow="1" firstCol="1" bandRow="1">
                <a:tableStyleId>{3B4B98B0-60AC-42C2-AFA5-B58CD77FA1E5}</a:tableStyleId>
              </a:tblPr>
              <a:tblGrid>
                <a:gridCol w="573922">
                  <a:extLst>
                    <a:ext uri="{9D8B030D-6E8A-4147-A177-3AD203B41FA5}">
                      <a16:colId xmlns:a16="http://schemas.microsoft.com/office/drawing/2014/main" val="20000"/>
                    </a:ext>
                  </a:extLst>
                </a:gridCol>
                <a:gridCol w="573922">
                  <a:extLst>
                    <a:ext uri="{9D8B030D-6E8A-4147-A177-3AD203B41FA5}">
                      <a16:colId xmlns:a16="http://schemas.microsoft.com/office/drawing/2014/main" val="20001"/>
                    </a:ext>
                  </a:extLst>
                </a:gridCol>
                <a:gridCol w="531657">
                  <a:extLst>
                    <a:ext uri="{9D8B030D-6E8A-4147-A177-3AD203B41FA5}">
                      <a16:colId xmlns:a16="http://schemas.microsoft.com/office/drawing/2014/main" val="20002"/>
                    </a:ext>
                  </a:extLst>
                </a:gridCol>
                <a:gridCol w="657342">
                  <a:extLst>
                    <a:ext uri="{9D8B030D-6E8A-4147-A177-3AD203B41FA5}">
                      <a16:colId xmlns:a16="http://schemas.microsoft.com/office/drawing/2014/main" val="20003"/>
                    </a:ext>
                  </a:extLst>
                </a:gridCol>
                <a:gridCol w="603954">
                  <a:extLst>
                    <a:ext uri="{9D8B030D-6E8A-4147-A177-3AD203B41FA5}">
                      <a16:colId xmlns:a16="http://schemas.microsoft.com/office/drawing/2014/main" val="20004"/>
                    </a:ext>
                  </a:extLst>
                </a:gridCol>
                <a:gridCol w="603954">
                  <a:extLst>
                    <a:ext uri="{9D8B030D-6E8A-4147-A177-3AD203B41FA5}">
                      <a16:colId xmlns:a16="http://schemas.microsoft.com/office/drawing/2014/main" val="20005"/>
                    </a:ext>
                  </a:extLst>
                </a:gridCol>
                <a:gridCol w="531657">
                  <a:extLst>
                    <a:ext uri="{9D8B030D-6E8A-4147-A177-3AD203B41FA5}">
                      <a16:colId xmlns:a16="http://schemas.microsoft.com/office/drawing/2014/main" val="20006"/>
                    </a:ext>
                  </a:extLst>
                </a:gridCol>
                <a:gridCol w="688485">
                  <a:extLst>
                    <a:ext uri="{9D8B030D-6E8A-4147-A177-3AD203B41FA5}">
                      <a16:colId xmlns:a16="http://schemas.microsoft.com/office/drawing/2014/main" val="20007"/>
                    </a:ext>
                  </a:extLst>
                </a:gridCol>
                <a:gridCol w="828629">
                  <a:extLst>
                    <a:ext uri="{9D8B030D-6E8A-4147-A177-3AD203B41FA5}">
                      <a16:colId xmlns:a16="http://schemas.microsoft.com/office/drawing/2014/main" val="20008"/>
                    </a:ext>
                  </a:extLst>
                </a:gridCol>
                <a:gridCol w="575035">
                  <a:extLst>
                    <a:ext uri="{9D8B030D-6E8A-4147-A177-3AD203B41FA5}">
                      <a16:colId xmlns:a16="http://schemas.microsoft.com/office/drawing/2014/main" val="20009"/>
                    </a:ext>
                  </a:extLst>
                </a:gridCol>
                <a:gridCol w="531657">
                  <a:extLst>
                    <a:ext uri="{9D8B030D-6E8A-4147-A177-3AD203B41FA5}">
                      <a16:colId xmlns:a16="http://schemas.microsoft.com/office/drawing/2014/main" val="20010"/>
                    </a:ext>
                  </a:extLst>
                </a:gridCol>
                <a:gridCol w="692933">
                  <a:extLst>
                    <a:ext uri="{9D8B030D-6E8A-4147-A177-3AD203B41FA5}">
                      <a16:colId xmlns:a16="http://schemas.microsoft.com/office/drawing/2014/main" val="20011"/>
                    </a:ext>
                  </a:extLst>
                </a:gridCol>
                <a:gridCol w="531657">
                  <a:extLst>
                    <a:ext uri="{9D8B030D-6E8A-4147-A177-3AD203B41FA5}">
                      <a16:colId xmlns:a16="http://schemas.microsoft.com/office/drawing/2014/main" val="20012"/>
                    </a:ext>
                  </a:extLst>
                </a:gridCol>
              </a:tblGrid>
              <a:tr h="375166">
                <a:tc>
                  <a:txBody>
                    <a:bodyPr/>
                    <a:lstStyle/>
                    <a:p>
                      <a:pPr algn="ctr">
                        <a:lnSpc>
                          <a:spcPct val="115000"/>
                        </a:lnSpc>
                        <a:spcAft>
                          <a:spcPts val="0"/>
                        </a:spcAft>
                      </a:pPr>
                      <a:r>
                        <a:rPr lang="en-US" sz="1900" dirty="0">
                          <a:effectLst/>
                        </a:rPr>
                        <a:t>R</a:t>
                      </a:r>
                      <a:r>
                        <a:rPr lang="en-US" sz="1900" baseline="-25000" dirty="0">
                          <a:effectLst/>
                        </a:rPr>
                        <a:t>1</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R</a:t>
                      </a:r>
                      <a:r>
                        <a:rPr lang="en-US" sz="1900" baseline="-25000" dirty="0">
                          <a:effectLst/>
                        </a:rPr>
                        <a:t>2</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R</a:t>
                      </a:r>
                      <a:r>
                        <a:rPr lang="en-US" sz="1900" baseline="-25000" dirty="0">
                          <a:effectLst/>
                        </a:rPr>
                        <a:t>i-1</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dirty="0">
                          <a:effectLst/>
                        </a:rPr>
                        <a:t>O</a:t>
                      </a:r>
                      <a:r>
                        <a:rPr lang="en-US" sz="1900" baseline="-25000" dirty="0">
                          <a:effectLst/>
                        </a:rPr>
                        <a:t>1</a:t>
                      </a:r>
                      <a:endParaRPr lang="en-US" sz="1900" dirty="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tc>
                  <a:txBody>
                    <a:bodyPr/>
                    <a:lstStyle/>
                    <a:p>
                      <a:pPr algn="ctr">
                        <a:lnSpc>
                          <a:spcPct val="115000"/>
                        </a:lnSpc>
                        <a:spcAft>
                          <a:spcPts val="0"/>
                        </a:spcAft>
                      </a:pPr>
                      <a:r>
                        <a:rPr lang="en-US" sz="1900" dirty="0">
                          <a:effectLst/>
                        </a:rPr>
                        <a:t>O</a:t>
                      </a:r>
                      <a:r>
                        <a:rPr lang="en-US" sz="1900" baseline="-25000" dirty="0">
                          <a:effectLst/>
                        </a:rPr>
                        <a:t>2</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O</a:t>
                      </a:r>
                      <a:r>
                        <a:rPr lang="en-US" sz="1900" baseline="-25000" dirty="0">
                          <a:effectLst/>
                        </a:rPr>
                        <a:t>j-1</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a:effectLst/>
                        </a:rPr>
                        <a:t>B</a:t>
                      </a:r>
                      <a:r>
                        <a:rPr lang="en-US" sz="1900" baseline="-25000">
                          <a:effectLst/>
                        </a:rPr>
                        <a:t>1</a:t>
                      </a:r>
                      <a:endParaRPr lang="en-US" sz="190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tc>
                  <a:txBody>
                    <a:bodyPr/>
                    <a:lstStyle/>
                    <a:p>
                      <a:pPr algn="ctr">
                        <a:lnSpc>
                          <a:spcPct val="115000"/>
                        </a:lnSpc>
                        <a:spcAft>
                          <a:spcPts val="0"/>
                        </a:spcAft>
                      </a:pPr>
                      <a:r>
                        <a:rPr lang="en-US" sz="1900">
                          <a:effectLst/>
                        </a:rPr>
                        <a:t>B</a:t>
                      </a:r>
                      <a:r>
                        <a:rPr lang="en-US" sz="1900" baseline="-25000">
                          <a:effectLst/>
                        </a:rPr>
                        <a:t>2</a:t>
                      </a:r>
                      <a:endParaRPr lang="en-US" sz="1900">
                        <a:effectLst/>
                        <a:latin typeface="Calibri"/>
                        <a:ea typeface="Calibri"/>
                        <a:cs typeface="Shruti"/>
                      </a:endParaRPr>
                    </a:p>
                  </a:txBody>
                  <a:tcPr marL="64906" marR="64906" marT="0" marB="0"/>
                </a:tc>
                <a:tc>
                  <a:txBody>
                    <a:bodyPr/>
                    <a:lstStyle/>
                    <a:p>
                      <a:pPr algn="ctr">
                        <a:lnSpc>
                          <a:spcPct val="115000"/>
                        </a:lnSpc>
                        <a:spcAft>
                          <a:spcPts val="0"/>
                        </a:spcAft>
                      </a:pPr>
                      <a:r>
                        <a:rPr lang="en-US" sz="1900">
                          <a:effectLst/>
                        </a:rPr>
                        <a:t>…</a:t>
                      </a:r>
                      <a:endParaRPr lang="en-US" sz="190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B</a:t>
                      </a:r>
                      <a:r>
                        <a:rPr lang="en-US" sz="1900" baseline="-25000" dirty="0">
                          <a:effectLst/>
                        </a:rPr>
                        <a:t>k-1</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a:effectLst/>
                        </a:rPr>
                        <a:t>…</a:t>
                      </a:r>
                      <a:endParaRPr lang="en-US" sz="190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0"/>
                  </a:ext>
                </a:extLst>
              </a:tr>
              <a:tr h="375166">
                <a:tc>
                  <a:txBody>
                    <a:bodyPr/>
                    <a:lstStyle/>
                    <a:p>
                      <a:pPr algn="ctr">
                        <a:lnSpc>
                          <a:spcPct val="115000"/>
                        </a:lnSpc>
                        <a:spcAft>
                          <a:spcPts val="0"/>
                        </a:spcAft>
                      </a:pPr>
                      <a:r>
                        <a:rPr lang="en-US" sz="1900" dirty="0">
                          <a:effectLst/>
                        </a:rPr>
                        <a:t>1</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1</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1</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a:effectLst/>
                        </a:rPr>
                        <a:t>2</a:t>
                      </a:r>
                      <a:endParaRPr lang="en-US" sz="190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tc>
                  <a:txBody>
                    <a:bodyPr/>
                    <a:lstStyle/>
                    <a:p>
                      <a:pPr algn="ctr">
                        <a:lnSpc>
                          <a:spcPct val="115000"/>
                        </a:lnSpc>
                        <a:spcAft>
                          <a:spcPts val="0"/>
                        </a:spcAft>
                      </a:pPr>
                      <a:r>
                        <a:rPr lang="en-US" sz="1900">
                          <a:effectLst/>
                        </a:rPr>
                        <a:t>2</a:t>
                      </a:r>
                      <a:endParaRPr lang="en-US" sz="190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2</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dirty="0">
                          <a:effectLst/>
                        </a:rPr>
                        <a:t>3</a:t>
                      </a:r>
                      <a:endParaRPr lang="en-US" sz="1900" dirty="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tc>
                  <a:txBody>
                    <a:bodyPr/>
                    <a:lstStyle/>
                    <a:p>
                      <a:pPr algn="ctr">
                        <a:lnSpc>
                          <a:spcPct val="115000"/>
                        </a:lnSpc>
                        <a:spcAft>
                          <a:spcPts val="0"/>
                        </a:spcAft>
                      </a:pPr>
                      <a:r>
                        <a:rPr lang="en-US" sz="1900" dirty="0">
                          <a:effectLst/>
                        </a:rPr>
                        <a:t>3</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tc>
                <a:tc>
                  <a:txBody>
                    <a:bodyPr/>
                    <a:lstStyle/>
                    <a:p>
                      <a:pPr algn="ctr">
                        <a:lnSpc>
                          <a:spcPct val="115000"/>
                        </a:lnSpc>
                        <a:spcAft>
                          <a:spcPts val="0"/>
                        </a:spcAft>
                      </a:pPr>
                      <a:r>
                        <a:rPr lang="en-US" sz="1900" dirty="0">
                          <a:effectLst/>
                        </a:rPr>
                        <a:t>3</a:t>
                      </a:r>
                      <a:endParaRPr lang="en-US" sz="1900" dirty="0">
                        <a:effectLst/>
                        <a:latin typeface="Calibri"/>
                        <a:ea typeface="Calibri"/>
                        <a:cs typeface="Shruti"/>
                      </a:endParaRPr>
                    </a:p>
                  </a:txBody>
                  <a:tcPr marL="64906" marR="64906" marT="0" marB="0">
                    <a:lnR w="12700" cap="flat" cmpd="sng" algn="ctr">
                      <a:solidFill>
                        <a:schemeClr val="tx1"/>
                      </a:solidFill>
                      <a:prstDash val="solid"/>
                      <a:round/>
                      <a:headEnd type="none" w="med" len="med"/>
                      <a:tailEnd type="none" w="med" len="med"/>
                    </a:lnR>
                  </a:tcPr>
                </a:tc>
                <a:tc>
                  <a:txBody>
                    <a:bodyPr/>
                    <a:lstStyle/>
                    <a:p>
                      <a:pPr algn="ctr">
                        <a:lnSpc>
                          <a:spcPct val="115000"/>
                        </a:lnSpc>
                        <a:spcAft>
                          <a:spcPts val="0"/>
                        </a:spcAft>
                      </a:pPr>
                      <a:r>
                        <a:rPr lang="en-US" sz="1900" dirty="0">
                          <a:effectLst/>
                        </a:rPr>
                        <a:t>…</a:t>
                      </a:r>
                      <a:endParaRPr lang="en-US" sz="1900" dirty="0">
                        <a:effectLst/>
                        <a:latin typeface="Calibri"/>
                        <a:ea typeface="Calibri"/>
                        <a:cs typeface="Shruti"/>
                      </a:endParaRPr>
                    </a:p>
                  </a:txBody>
                  <a:tcPr marL="64906" marR="64906" marT="0" marB="0">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01"/>
                  </a:ext>
                </a:extLst>
              </a:tr>
            </a:tbl>
          </a:graphicData>
        </a:graphic>
      </p:graphicFrame>
      <p:sp>
        <p:nvSpPr>
          <p:cNvPr id="5" name="TextBox 4"/>
          <p:cNvSpPr txBox="1"/>
          <p:nvPr/>
        </p:nvSpPr>
        <p:spPr>
          <a:xfrm>
            <a:off x="1578578" y="1331793"/>
            <a:ext cx="896399" cy="369332"/>
          </a:xfrm>
          <a:prstGeom prst="rect">
            <a:avLst/>
          </a:prstGeom>
          <a:noFill/>
        </p:spPr>
        <p:txBody>
          <a:bodyPr wrap="none" rtlCol="0">
            <a:spAutoFit/>
          </a:bodyPr>
          <a:lstStyle/>
          <a:p>
            <a:r>
              <a:rPr lang="en-IN" b="1" dirty="0">
                <a:solidFill>
                  <a:srgbClr val="C00000"/>
                </a:solidFill>
              </a:rPr>
              <a:t>Priority</a:t>
            </a:r>
            <a:endParaRPr lang="en-US" b="1" dirty="0">
              <a:solidFill>
                <a:srgbClr val="C00000"/>
              </a:solidFill>
            </a:endParaRPr>
          </a:p>
        </p:txBody>
      </p:sp>
      <p:sp>
        <p:nvSpPr>
          <p:cNvPr id="6" name="TextBox 5"/>
          <p:cNvSpPr txBox="1"/>
          <p:nvPr/>
        </p:nvSpPr>
        <p:spPr>
          <a:xfrm>
            <a:off x="1600201" y="935553"/>
            <a:ext cx="633507" cy="369332"/>
          </a:xfrm>
          <a:prstGeom prst="rect">
            <a:avLst/>
          </a:prstGeom>
          <a:noFill/>
        </p:spPr>
        <p:txBody>
          <a:bodyPr wrap="none" rtlCol="0">
            <a:spAutoFit/>
          </a:bodyPr>
          <a:lstStyle/>
          <a:p>
            <a:r>
              <a:rPr lang="en-IN" b="1" dirty="0">
                <a:solidFill>
                  <a:srgbClr val="C00000"/>
                </a:solidFill>
              </a:rPr>
              <a:t>Task</a:t>
            </a:r>
            <a:endParaRPr lang="en-US" b="1" dirty="0">
              <a:solidFill>
                <a:srgbClr val="C00000"/>
              </a:solidFill>
            </a:endParaRPr>
          </a:p>
        </p:txBody>
      </p:sp>
      <p:sp>
        <p:nvSpPr>
          <p:cNvPr id="7" name="TextBox 6"/>
          <p:cNvSpPr txBox="1"/>
          <p:nvPr/>
        </p:nvSpPr>
        <p:spPr>
          <a:xfrm>
            <a:off x="4371418" y="2169993"/>
            <a:ext cx="352982" cy="369332"/>
          </a:xfrm>
          <a:prstGeom prst="rect">
            <a:avLst/>
          </a:prstGeom>
          <a:noFill/>
        </p:spPr>
        <p:txBody>
          <a:bodyPr wrap="none" rtlCol="0">
            <a:spAutoFit/>
          </a:bodyPr>
          <a:lstStyle/>
          <a:p>
            <a:r>
              <a:rPr lang="en-IN" b="1" dirty="0" err="1">
                <a:solidFill>
                  <a:srgbClr val="C00000"/>
                </a:solidFill>
              </a:rPr>
              <a:t>R</a:t>
            </a:r>
            <a:r>
              <a:rPr lang="en-IN" b="1" baseline="-25000" dirty="0" err="1">
                <a:solidFill>
                  <a:srgbClr val="C00000"/>
                </a:solidFill>
              </a:rPr>
              <a:t>i</a:t>
            </a:r>
            <a:endParaRPr lang="en-US" b="1" baseline="-25000" dirty="0">
              <a:solidFill>
                <a:srgbClr val="C00000"/>
              </a:solidFill>
            </a:endParaRPr>
          </a:p>
        </p:txBody>
      </p:sp>
      <p:cxnSp>
        <p:nvCxnSpPr>
          <p:cNvPr id="9" name="Straight Arrow Connector 8"/>
          <p:cNvCxnSpPr>
            <a:stCxn id="7" idx="0"/>
          </p:cNvCxnSpPr>
          <p:nvPr/>
        </p:nvCxnSpPr>
        <p:spPr>
          <a:xfrm flipV="1">
            <a:off x="4547909" y="1701125"/>
            <a:ext cx="0" cy="4688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 name="TextBox 9"/>
          <p:cNvSpPr txBox="1"/>
          <p:nvPr/>
        </p:nvSpPr>
        <p:spPr>
          <a:xfrm>
            <a:off x="6809818" y="2181661"/>
            <a:ext cx="362600" cy="369332"/>
          </a:xfrm>
          <a:prstGeom prst="rect">
            <a:avLst/>
          </a:prstGeom>
          <a:noFill/>
        </p:spPr>
        <p:txBody>
          <a:bodyPr wrap="none" rtlCol="0">
            <a:spAutoFit/>
          </a:bodyPr>
          <a:lstStyle/>
          <a:p>
            <a:r>
              <a:rPr lang="en-IN" b="1" dirty="0" err="1">
                <a:solidFill>
                  <a:srgbClr val="C00000"/>
                </a:solidFill>
              </a:rPr>
              <a:t>O</a:t>
            </a:r>
            <a:r>
              <a:rPr lang="en-IN" b="1" baseline="-25000" dirty="0" err="1">
                <a:solidFill>
                  <a:srgbClr val="C00000"/>
                </a:solidFill>
              </a:rPr>
              <a:t>j</a:t>
            </a:r>
            <a:endParaRPr lang="en-US" b="1" baseline="-25000" dirty="0">
              <a:solidFill>
                <a:srgbClr val="C00000"/>
              </a:solidFill>
            </a:endParaRPr>
          </a:p>
        </p:txBody>
      </p:sp>
      <p:sp>
        <p:nvSpPr>
          <p:cNvPr id="12" name="TextBox 11"/>
          <p:cNvSpPr txBox="1"/>
          <p:nvPr/>
        </p:nvSpPr>
        <p:spPr>
          <a:xfrm>
            <a:off x="9449568" y="2181661"/>
            <a:ext cx="388248" cy="369332"/>
          </a:xfrm>
          <a:prstGeom prst="rect">
            <a:avLst/>
          </a:prstGeom>
          <a:noFill/>
        </p:spPr>
        <p:txBody>
          <a:bodyPr wrap="none" rtlCol="0">
            <a:spAutoFit/>
          </a:bodyPr>
          <a:lstStyle/>
          <a:p>
            <a:r>
              <a:rPr lang="en-IN" b="1" dirty="0" err="1">
                <a:solidFill>
                  <a:srgbClr val="C00000"/>
                </a:solidFill>
              </a:rPr>
              <a:t>B</a:t>
            </a:r>
            <a:r>
              <a:rPr lang="en-IN" b="1" baseline="-25000" dirty="0" err="1">
                <a:solidFill>
                  <a:srgbClr val="C00000"/>
                </a:solidFill>
              </a:rPr>
              <a:t>k</a:t>
            </a:r>
            <a:endParaRPr lang="en-US" b="1" baseline="-25000" dirty="0">
              <a:solidFill>
                <a:srgbClr val="C00000"/>
              </a:solidFill>
            </a:endParaRPr>
          </a:p>
        </p:txBody>
      </p:sp>
      <p:cxnSp>
        <p:nvCxnSpPr>
          <p:cNvPr id="15" name="Straight Arrow Connector 14"/>
          <p:cNvCxnSpPr>
            <a:stCxn id="10" idx="0"/>
          </p:cNvCxnSpPr>
          <p:nvPr/>
        </p:nvCxnSpPr>
        <p:spPr>
          <a:xfrm flipV="1">
            <a:off x="6991118" y="1701125"/>
            <a:ext cx="8816" cy="4805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12" idx="0"/>
          </p:cNvCxnSpPr>
          <p:nvPr/>
        </p:nvCxnSpPr>
        <p:spPr>
          <a:xfrm flipV="1">
            <a:off x="9643692" y="1701125"/>
            <a:ext cx="0" cy="4805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8" name="TextBox 17"/>
          <p:cNvSpPr txBox="1"/>
          <p:nvPr/>
        </p:nvSpPr>
        <p:spPr>
          <a:xfrm>
            <a:off x="2416948" y="2627193"/>
            <a:ext cx="7358104" cy="369332"/>
          </a:xfrm>
          <a:prstGeom prst="rect">
            <a:avLst/>
          </a:prstGeom>
          <a:noFill/>
        </p:spPr>
        <p:txBody>
          <a:bodyPr wrap="none" rtlCol="0">
            <a:spAutoFit/>
          </a:bodyPr>
          <a:lstStyle/>
          <a:p>
            <a:pPr algn="ctr"/>
            <a:r>
              <a:rPr lang="en-IN" b="1" dirty="0"/>
              <a:t>Priority Queue viewed as a single queue with insertion allowed at any position</a:t>
            </a:r>
            <a:endParaRPr lang="en-US" b="1" dirty="0"/>
          </a:p>
        </p:txBody>
      </p:sp>
      <p:graphicFrame>
        <p:nvGraphicFramePr>
          <p:cNvPr id="19" name="Table 18"/>
          <p:cNvGraphicFramePr>
            <a:graphicFrameLocks noGrp="1"/>
          </p:cNvGraphicFramePr>
          <p:nvPr>
            <p:extLst>
              <p:ext uri="{D42A27DB-BD31-4B8C-83A1-F6EECF244321}">
                <p14:modId xmlns:p14="http://schemas.microsoft.com/office/powerpoint/2010/main" val="3860557681"/>
              </p:ext>
            </p:extLst>
          </p:nvPr>
        </p:nvGraphicFramePr>
        <p:xfrm>
          <a:off x="2971800" y="3514161"/>
          <a:ext cx="2336843" cy="375166"/>
        </p:xfrm>
        <a:graphic>
          <a:graphicData uri="http://schemas.openxmlformats.org/drawingml/2006/table">
            <a:tbl>
              <a:tblPr firstRow="1" firstCol="1" bandRow="1">
                <a:tableStyleId>{BC89EF96-8CEA-46FF-86C4-4CE0E7609802}</a:tableStyleId>
              </a:tblPr>
              <a:tblGrid>
                <a:gridCol w="573922">
                  <a:extLst>
                    <a:ext uri="{9D8B030D-6E8A-4147-A177-3AD203B41FA5}">
                      <a16:colId xmlns:a16="http://schemas.microsoft.com/office/drawing/2014/main" val="20000"/>
                    </a:ext>
                  </a:extLst>
                </a:gridCol>
                <a:gridCol w="573922">
                  <a:extLst>
                    <a:ext uri="{9D8B030D-6E8A-4147-A177-3AD203B41FA5}">
                      <a16:colId xmlns:a16="http://schemas.microsoft.com/office/drawing/2014/main" val="20001"/>
                    </a:ext>
                  </a:extLst>
                </a:gridCol>
                <a:gridCol w="531657">
                  <a:extLst>
                    <a:ext uri="{9D8B030D-6E8A-4147-A177-3AD203B41FA5}">
                      <a16:colId xmlns:a16="http://schemas.microsoft.com/office/drawing/2014/main" val="20002"/>
                    </a:ext>
                  </a:extLst>
                </a:gridCol>
                <a:gridCol w="657342">
                  <a:extLst>
                    <a:ext uri="{9D8B030D-6E8A-4147-A177-3AD203B41FA5}">
                      <a16:colId xmlns:a16="http://schemas.microsoft.com/office/drawing/2014/main" val="20003"/>
                    </a:ext>
                  </a:extLst>
                </a:gridCol>
              </a:tblGrid>
              <a:tr h="375166">
                <a:tc>
                  <a:txBody>
                    <a:bodyPr/>
                    <a:lstStyle/>
                    <a:p>
                      <a:pPr algn="ctr">
                        <a:lnSpc>
                          <a:spcPct val="115000"/>
                        </a:lnSpc>
                        <a:spcAft>
                          <a:spcPts val="0"/>
                        </a:spcAft>
                      </a:pPr>
                      <a:r>
                        <a:rPr lang="en-US" sz="2100" dirty="0">
                          <a:effectLst/>
                        </a:rPr>
                        <a:t>R</a:t>
                      </a:r>
                      <a:r>
                        <a:rPr lang="en-US" sz="2100" baseline="-25000" dirty="0">
                          <a:effectLst/>
                        </a:rPr>
                        <a:t>1</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R</a:t>
                      </a:r>
                      <a:r>
                        <a:rPr lang="en-US" sz="2100" baseline="-25000" dirty="0">
                          <a:effectLst/>
                        </a:rPr>
                        <a:t>2</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R</a:t>
                      </a:r>
                      <a:r>
                        <a:rPr lang="en-US" sz="2100" baseline="-25000" dirty="0">
                          <a:effectLst/>
                        </a:rPr>
                        <a:t>i-1</a:t>
                      </a:r>
                      <a:endParaRPr lang="en-US" sz="2100" dirty="0">
                        <a:effectLst/>
                        <a:latin typeface="Calibri"/>
                        <a:ea typeface="Calibri"/>
                        <a:cs typeface="Shruti"/>
                      </a:endParaRPr>
                    </a:p>
                  </a:txBody>
                  <a:tcPr marL="64906" marR="64906" marT="0" marB="0"/>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26859453"/>
              </p:ext>
            </p:extLst>
          </p:nvPr>
        </p:nvGraphicFramePr>
        <p:xfrm>
          <a:off x="2971800" y="4074993"/>
          <a:ext cx="2350877" cy="375166"/>
        </p:xfrm>
        <a:graphic>
          <a:graphicData uri="http://schemas.openxmlformats.org/drawingml/2006/table">
            <a:tbl>
              <a:tblPr firstRow="1" firstCol="1" bandRow="1">
                <a:tableStyleId>{BC89EF96-8CEA-46FF-86C4-4CE0E7609802}</a:tableStyleId>
              </a:tblPr>
              <a:tblGrid>
                <a:gridCol w="584758">
                  <a:extLst>
                    <a:ext uri="{9D8B030D-6E8A-4147-A177-3AD203B41FA5}">
                      <a16:colId xmlns:a16="http://schemas.microsoft.com/office/drawing/2014/main" val="20000"/>
                    </a:ext>
                  </a:extLst>
                </a:gridCol>
                <a:gridCol w="584758">
                  <a:extLst>
                    <a:ext uri="{9D8B030D-6E8A-4147-A177-3AD203B41FA5}">
                      <a16:colId xmlns:a16="http://schemas.microsoft.com/office/drawing/2014/main" val="20001"/>
                    </a:ext>
                  </a:extLst>
                </a:gridCol>
                <a:gridCol w="514759">
                  <a:extLst>
                    <a:ext uri="{9D8B030D-6E8A-4147-A177-3AD203B41FA5}">
                      <a16:colId xmlns:a16="http://schemas.microsoft.com/office/drawing/2014/main" val="20002"/>
                    </a:ext>
                  </a:extLst>
                </a:gridCol>
                <a:gridCol w="666602">
                  <a:extLst>
                    <a:ext uri="{9D8B030D-6E8A-4147-A177-3AD203B41FA5}">
                      <a16:colId xmlns:a16="http://schemas.microsoft.com/office/drawing/2014/main" val="20003"/>
                    </a:ext>
                  </a:extLst>
                </a:gridCol>
              </a:tblGrid>
              <a:tr h="375166">
                <a:tc>
                  <a:txBody>
                    <a:bodyPr/>
                    <a:lstStyle/>
                    <a:p>
                      <a:pPr algn="ctr">
                        <a:lnSpc>
                          <a:spcPct val="115000"/>
                        </a:lnSpc>
                        <a:spcAft>
                          <a:spcPts val="0"/>
                        </a:spcAft>
                      </a:pPr>
                      <a:r>
                        <a:rPr lang="en-US" sz="2100" dirty="0">
                          <a:effectLst/>
                        </a:rPr>
                        <a:t>O</a:t>
                      </a:r>
                      <a:r>
                        <a:rPr lang="en-US" sz="2100" baseline="-25000" dirty="0">
                          <a:effectLst/>
                        </a:rPr>
                        <a:t>1</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O</a:t>
                      </a:r>
                      <a:r>
                        <a:rPr lang="en-US" sz="2100" baseline="-25000" dirty="0">
                          <a:effectLst/>
                        </a:rPr>
                        <a:t>2</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O</a:t>
                      </a:r>
                      <a:r>
                        <a:rPr lang="en-US" sz="2100" baseline="-25000" dirty="0">
                          <a:effectLst/>
                        </a:rPr>
                        <a:t>j-1</a:t>
                      </a:r>
                      <a:endParaRPr lang="en-US" sz="2100" dirty="0">
                        <a:effectLst/>
                        <a:latin typeface="Calibri"/>
                        <a:ea typeface="Calibri"/>
                        <a:cs typeface="Shruti"/>
                      </a:endParaRPr>
                    </a:p>
                  </a:txBody>
                  <a:tcPr marL="64906" marR="64906" marT="0" marB="0"/>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661543834"/>
              </p:ext>
            </p:extLst>
          </p:nvPr>
        </p:nvGraphicFramePr>
        <p:xfrm>
          <a:off x="2971800" y="4678759"/>
          <a:ext cx="2358180" cy="375166"/>
        </p:xfrm>
        <a:graphic>
          <a:graphicData uri="http://schemas.openxmlformats.org/drawingml/2006/table">
            <a:tbl>
              <a:tblPr firstRow="1" firstCol="1" bandRow="1">
                <a:tableStyleId>{BC89EF96-8CEA-46FF-86C4-4CE0E7609802}</a:tableStyleId>
              </a:tblPr>
              <a:tblGrid>
                <a:gridCol w="546959">
                  <a:extLst>
                    <a:ext uri="{9D8B030D-6E8A-4147-A177-3AD203B41FA5}">
                      <a16:colId xmlns:a16="http://schemas.microsoft.com/office/drawing/2014/main" val="20000"/>
                    </a:ext>
                  </a:extLst>
                </a:gridCol>
                <a:gridCol w="546959">
                  <a:extLst>
                    <a:ext uri="{9D8B030D-6E8A-4147-A177-3AD203B41FA5}">
                      <a16:colId xmlns:a16="http://schemas.microsoft.com/office/drawing/2014/main" val="20001"/>
                    </a:ext>
                  </a:extLst>
                </a:gridCol>
                <a:gridCol w="478589">
                  <a:extLst>
                    <a:ext uri="{9D8B030D-6E8A-4147-A177-3AD203B41FA5}">
                      <a16:colId xmlns:a16="http://schemas.microsoft.com/office/drawing/2014/main" val="20002"/>
                    </a:ext>
                  </a:extLst>
                </a:gridCol>
                <a:gridCol w="785673">
                  <a:extLst>
                    <a:ext uri="{9D8B030D-6E8A-4147-A177-3AD203B41FA5}">
                      <a16:colId xmlns:a16="http://schemas.microsoft.com/office/drawing/2014/main" val="20003"/>
                    </a:ext>
                  </a:extLst>
                </a:gridCol>
              </a:tblGrid>
              <a:tr h="375166">
                <a:tc>
                  <a:txBody>
                    <a:bodyPr/>
                    <a:lstStyle/>
                    <a:p>
                      <a:pPr algn="ctr">
                        <a:lnSpc>
                          <a:spcPct val="115000"/>
                        </a:lnSpc>
                        <a:spcAft>
                          <a:spcPts val="0"/>
                        </a:spcAft>
                      </a:pPr>
                      <a:r>
                        <a:rPr lang="en-US" sz="2100" dirty="0">
                          <a:effectLst/>
                        </a:rPr>
                        <a:t>B</a:t>
                      </a:r>
                      <a:r>
                        <a:rPr lang="en-US" sz="2100" baseline="-25000" dirty="0">
                          <a:effectLst/>
                        </a:rPr>
                        <a:t>1</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B</a:t>
                      </a:r>
                      <a:r>
                        <a:rPr lang="en-US" sz="2100" baseline="-25000" dirty="0">
                          <a:effectLst/>
                        </a:rPr>
                        <a:t>2</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a:t>
                      </a:r>
                      <a:endParaRPr lang="en-US" sz="2100" dirty="0">
                        <a:effectLst/>
                        <a:latin typeface="Calibri"/>
                        <a:ea typeface="Calibri"/>
                        <a:cs typeface="Shruti"/>
                      </a:endParaRPr>
                    </a:p>
                  </a:txBody>
                  <a:tcPr marL="64906" marR="64906" marT="0" marB="0"/>
                </a:tc>
                <a:tc>
                  <a:txBody>
                    <a:bodyPr/>
                    <a:lstStyle/>
                    <a:p>
                      <a:pPr algn="ctr">
                        <a:lnSpc>
                          <a:spcPct val="115000"/>
                        </a:lnSpc>
                        <a:spcAft>
                          <a:spcPts val="0"/>
                        </a:spcAft>
                      </a:pPr>
                      <a:r>
                        <a:rPr lang="en-US" sz="2100" dirty="0">
                          <a:effectLst/>
                        </a:rPr>
                        <a:t>B</a:t>
                      </a:r>
                      <a:r>
                        <a:rPr lang="en-US" sz="2100" baseline="-25000" dirty="0">
                          <a:effectLst/>
                        </a:rPr>
                        <a:t>k-1</a:t>
                      </a:r>
                      <a:endParaRPr lang="en-US" sz="2100" dirty="0">
                        <a:effectLst/>
                        <a:latin typeface="Calibri"/>
                        <a:ea typeface="Calibri"/>
                        <a:cs typeface="Shruti"/>
                      </a:endParaRPr>
                    </a:p>
                  </a:txBody>
                  <a:tcPr marL="64906" marR="64906" marT="0" marB="0"/>
                </a:tc>
                <a:extLst>
                  <a:ext uri="{0D108BD9-81ED-4DB2-BD59-A6C34878D82A}">
                    <a16:rowId xmlns:a16="http://schemas.microsoft.com/office/drawing/2014/main" val="10000"/>
                  </a:ext>
                </a:extLst>
              </a:tr>
            </a:tbl>
          </a:graphicData>
        </a:graphic>
      </p:graphicFrame>
      <p:sp>
        <p:nvSpPr>
          <p:cNvPr id="22" name="TextBox 21"/>
          <p:cNvSpPr txBox="1"/>
          <p:nvPr/>
        </p:nvSpPr>
        <p:spPr>
          <a:xfrm>
            <a:off x="1743169" y="3513637"/>
            <a:ext cx="1242648" cy="369332"/>
          </a:xfrm>
          <a:prstGeom prst="rect">
            <a:avLst/>
          </a:prstGeom>
          <a:noFill/>
        </p:spPr>
        <p:txBody>
          <a:bodyPr wrap="none" rtlCol="0">
            <a:spAutoFit/>
          </a:bodyPr>
          <a:lstStyle/>
          <a:p>
            <a:r>
              <a:rPr lang="en-IN" b="1" dirty="0">
                <a:solidFill>
                  <a:srgbClr val="C00000"/>
                </a:solidFill>
              </a:rPr>
              <a:t>Priority  - 1</a:t>
            </a:r>
            <a:endParaRPr lang="en-US" b="1" dirty="0">
              <a:solidFill>
                <a:srgbClr val="C00000"/>
              </a:solidFill>
            </a:endParaRPr>
          </a:p>
        </p:txBody>
      </p:sp>
      <p:sp>
        <p:nvSpPr>
          <p:cNvPr id="23" name="TextBox 22"/>
          <p:cNvSpPr txBox="1"/>
          <p:nvPr/>
        </p:nvSpPr>
        <p:spPr>
          <a:xfrm>
            <a:off x="1743169" y="4074993"/>
            <a:ext cx="1189749" cy="369332"/>
          </a:xfrm>
          <a:prstGeom prst="rect">
            <a:avLst/>
          </a:prstGeom>
          <a:noFill/>
        </p:spPr>
        <p:txBody>
          <a:bodyPr wrap="none" rtlCol="0">
            <a:spAutoFit/>
          </a:bodyPr>
          <a:lstStyle/>
          <a:p>
            <a:r>
              <a:rPr lang="en-IN" b="1" dirty="0">
                <a:solidFill>
                  <a:srgbClr val="C00000"/>
                </a:solidFill>
              </a:rPr>
              <a:t>Priority - 2</a:t>
            </a:r>
            <a:endParaRPr lang="en-US" b="1" dirty="0">
              <a:solidFill>
                <a:srgbClr val="C00000"/>
              </a:solidFill>
            </a:endParaRPr>
          </a:p>
        </p:txBody>
      </p:sp>
      <p:sp>
        <p:nvSpPr>
          <p:cNvPr id="24" name="TextBox 23"/>
          <p:cNvSpPr txBox="1"/>
          <p:nvPr/>
        </p:nvSpPr>
        <p:spPr>
          <a:xfrm>
            <a:off x="1743169" y="4684069"/>
            <a:ext cx="1189749" cy="369332"/>
          </a:xfrm>
          <a:prstGeom prst="rect">
            <a:avLst/>
          </a:prstGeom>
          <a:noFill/>
        </p:spPr>
        <p:txBody>
          <a:bodyPr wrap="none" rtlCol="0">
            <a:spAutoFit/>
          </a:bodyPr>
          <a:lstStyle/>
          <a:p>
            <a:r>
              <a:rPr lang="en-IN" b="1" dirty="0">
                <a:solidFill>
                  <a:srgbClr val="C00000"/>
                </a:solidFill>
              </a:rPr>
              <a:t>Priority - 3</a:t>
            </a:r>
            <a:endParaRPr lang="en-US" b="1" dirty="0">
              <a:solidFill>
                <a:srgbClr val="C00000"/>
              </a:solidFill>
            </a:endParaRPr>
          </a:p>
        </p:txBody>
      </p:sp>
      <p:sp>
        <p:nvSpPr>
          <p:cNvPr id="25" name="TextBox 24"/>
          <p:cNvSpPr txBox="1"/>
          <p:nvPr/>
        </p:nvSpPr>
        <p:spPr>
          <a:xfrm>
            <a:off x="7366562" y="3513637"/>
            <a:ext cx="352982" cy="369332"/>
          </a:xfrm>
          <a:prstGeom prst="rect">
            <a:avLst/>
          </a:prstGeom>
          <a:noFill/>
        </p:spPr>
        <p:txBody>
          <a:bodyPr wrap="none" rtlCol="0">
            <a:spAutoFit/>
          </a:bodyPr>
          <a:lstStyle/>
          <a:p>
            <a:r>
              <a:rPr lang="en-IN" b="1" dirty="0" err="1">
                <a:solidFill>
                  <a:srgbClr val="C00000"/>
                </a:solidFill>
              </a:rPr>
              <a:t>R</a:t>
            </a:r>
            <a:r>
              <a:rPr lang="en-IN" b="1" baseline="-25000" dirty="0" err="1">
                <a:solidFill>
                  <a:srgbClr val="C00000"/>
                </a:solidFill>
              </a:rPr>
              <a:t>i</a:t>
            </a:r>
            <a:endParaRPr lang="en-US" b="1" baseline="-25000" dirty="0">
              <a:solidFill>
                <a:srgbClr val="C00000"/>
              </a:solidFill>
            </a:endParaRPr>
          </a:p>
        </p:txBody>
      </p:sp>
      <p:sp>
        <p:nvSpPr>
          <p:cNvPr id="26" name="TextBox 25"/>
          <p:cNvSpPr txBox="1"/>
          <p:nvPr/>
        </p:nvSpPr>
        <p:spPr>
          <a:xfrm>
            <a:off x="7361753" y="4056181"/>
            <a:ext cx="362600" cy="369332"/>
          </a:xfrm>
          <a:prstGeom prst="rect">
            <a:avLst/>
          </a:prstGeom>
          <a:noFill/>
        </p:spPr>
        <p:txBody>
          <a:bodyPr wrap="none" rtlCol="0">
            <a:spAutoFit/>
          </a:bodyPr>
          <a:lstStyle/>
          <a:p>
            <a:r>
              <a:rPr lang="en-IN" b="1" dirty="0" err="1">
                <a:solidFill>
                  <a:srgbClr val="C00000"/>
                </a:solidFill>
              </a:rPr>
              <a:t>O</a:t>
            </a:r>
            <a:r>
              <a:rPr lang="en-IN" b="1" baseline="-25000" dirty="0" err="1">
                <a:solidFill>
                  <a:srgbClr val="C00000"/>
                </a:solidFill>
              </a:rPr>
              <a:t>j</a:t>
            </a:r>
            <a:endParaRPr lang="en-US" b="1" baseline="-25000" dirty="0">
              <a:solidFill>
                <a:srgbClr val="C00000"/>
              </a:solidFill>
            </a:endParaRPr>
          </a:p>
        </p:txBody>
      </p:sp>
      <p:sp>
        <p:nvSpPr>
          <p:cNvPr id="27" name="TextBox 26"/>
          <p:cNvSpPr txBox="1"/>
          <p:nvPr/>
        </p:nvSpPr>
        <p:spPr>
          <a:xfrm>
            <a:off x="7348929" y="4671484"/>
            <a:ext cx="388248" cy="369332"/>
          </a:xfrm>
          <a:prstGeom prst="rect">
            <a:avLst/>
          </a:prstGeom>
          <a:noFill/>
        </p:spPr>
        <p:txBody>
          <a:bodyPr wrap="none" rtlCol="0">
            <a:spAutoFit/>
          </a:bodyPr>
          <a:lstStyle/>
          <a:p>
            <a:r>
              <a:rPr lang="en-IN" b="1" dirty="0" err="1">
                <a:solidFill>
                  <a:srgbClr val="C00000"/>
                </a:solidFill>
              </a:rPr>
              <a:t>B</a:t>
            </a:r>
            <a:r>
              <a:rPr lang="en-IN" b="1" baseline="-25000" dirty="0" err="1">
                <a:solidFill>
                  <a:srgbClr val="C00000"/>
                </a:solidFill>
              </a:rPr>
              <a:t>k</a:t>
            </a:r>
            <a:endParaRPr lang="en-US" b="1" baseline="-25000" dirty="0">
              <a:solidFill>
                <a:srgbClr val="C00000"/>
              </a:solidFill>
            </a:endParaRPr>
          </a:p>
        </p:txBody>
      </p:sp>
      <p:cxnSp>
        <p:nvCxnSpPr>
          <p:cNvPr id="30" name="Straight Arrow Connector 29"/>
          <p:cNvCxnSpPr/>
          <p:nvPr/>
        </p:nvCxnSpPr>
        <p:spPr>
          <a:xfrm flipH="1">
            <a:off x="5482380" y="4248337"/>
            <a:ext cx="1860071" cy="34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flipH="1">
            <a:off x="5482379" y="4856151"/>
            <a:ext cx="1860071" cy="34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flipH="1">
            <a:off x="5486401" y="3690553"/>
            <a:ext cx="1860071" cy="344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6" name="TextBox 35"/>
          <p:cNvSpPr txBox="1"/>
          <p:nvPr/>
        </p:nvSpPr>
        <p:spPr>
          <a:xfrm>
            <a:off x="3502726" y="5370393"/>
            <a:ext cx="5186548" cy="369332"/>
          </a:xfrm>
          <a:prstGeom prst="rect">
            <a:avLst/>
          </a:prstGeom>
          <a:noFill/>
        </p:spPr>
        <p:txBody>
          <a:bodyPr wrap="none" rtlCol="0">
            <a:spAutoFit/>
          </a:bodyPr>
          <a:lstStyle/>
          <a:p>
            <a:pPr algn="ctr"/>
            <a:r>
              <a:rPr lang="en-IN" b="1" dirty="0"/>
              <a:t>Priority Queue viewed as a Viewed as a set of queue</a:t>
            </a:r>
            <a:endParaRPr lang="en-US" b="1" dirty="0"/>
          </a:p>
        </p:txBody>
      </p:sp>
      <p:cxnSp>
        <p:nvCxnSpPr>
          <p:cNvPr id="38" name="Straight Connector 37"/>
          <p:cNvCxnSpPr/>
          <p:nvPr/>
        </p:nvCxnSpPr>
        <p:spPr>
          <a:xfrm>
            <a:off x="1709785" y="3160593"/>
            <a:ext cx="8772431" cy="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089092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p:bldP spid="12" grpId="0"/>
      <p:bldP spid="18" grpId="0"/>
      <p:bldP spid="22" grpId="0"/>
      <p:bldP spid="23" grpId="0"/>
      <p:bldP spid="24" grpId="0"/>
      <p:bldP spid="25" grpId="0"/>
      <p:bldP spid="26" grpId="0"/>
      <p:bldP spid="27" grpId="0"/>
      <p:bldP spid="3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Frequently asked questions:</a:t>
            </a:r>
            <a:endParaRPr lang="en-US" dirty="0"/>
          </a:p>
        </p:txBody>
      </p:sp>
      <p:sp>
        <p:nvSpPr>
          <p:cNvPr id="3" name="Content Placeholder 2"/>
          <p:cNvSpPr>
            <a:spLocks noGrp="1"/>
          </p:cNvSpPr>
          <p:nvPr>
            <p:ph idx="1"/>
          </p:nvPr>
        </p:nvSpPr>
        <p:spPr>
          <a:xfrm>
            <a:off x="131179" y="944238"/>
            <a:ext cx="11929641" cy="5590565"/>
          </a:xfrm>
        </p:spPr>
        <p:txBody>
          <a:bodyPr/>
          <a:lstStyle/>
          <a:p>
            <a:r>
              <a:rPr lang="en-US" dirty="0"/>
              <a:t>Illustrate the working of priority queue with suitable example.</a:t>
            </a:r>
          </a:p>
          <a:p>
            <a:r>
              <a:rPr lang="en-US" dirty="0"/>
              <a:t>Write an algorithm for inserting and deleting an element in circular queue. </a:t>
            </a:r>
          </a:p>
          <a:p>
            <a:r>
              <a:rPr lang="en-US" dirty="0"/>
              <a:t>Consider an example where the size of the circular queue is four elements. Initially the queue is empty. It is required to insert symbols ‘A’,’B’ and ‘C’. Delete ‘A’ and ‘B’ and insert ‘D’ and ‘E’. Show the trace of the contents of the queue. </a:t>
            </a:r>
          </a:p>
          <a:p>
            <a:r>
              <a:rPr lang="en-US" dirty="0"/>
              <a:t>Discuss an algorithm to delete an element from the Simple Queue. </a:t>
            </a:r>
          </a:p>
          <a:p>
            <a:r>
              <a:rPr lang="en-US" dirty="0"/>
              <a:t>Define Queue. Also state applications of Queue. </a:t>
            </a:r>
          </a:p>
          <a:p>
            <a:endParaRPr lang="en-US" b="1" dirty="0"/>
          </a:p>
          <a:p>
            <a:endParaRPr lang="en-US" b="1" dirty="0"/>
          </a:p>
          <a:p>
            <a:endParaRPr lang="en-US" b="1" dirty="0"/>
          </a:p>
          <a:p>
            <a:endParaRPr lang="en-US" dirty="0"/>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4068232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dirty="0"/>
              <a:t>shruti.maniar@darshan.ac.in</a:t>
            </a:r>
          </a:p>
        </p:txBody>
      </p:sp>
      <p:sp>
        <p:nvSpPr>
          <p:cNvPr id="3" name="Text Placeholder 2"/>
          <p:cNvSpPr>
            <a:spLocks noGrp="1"/>
          </p:cNvSpPr>
          <p:nvPr>
            <p:ph type="body" sz="quarter" idx="12"/>
          </p:nvPr>
        </p:nvSpPr>
        <p:spPr/>
        <p:txBody>
          <a:bodyPr/>
          <a:lstStyle/>
          <a:p>
            <a:r>
              <a:rPr lang="en-US" dirty="0"/>
              <a:t>+91 97277 47317 (CE Department)</a:t>
            </a:r>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IN" dirty="0"/>
              <a:t>Prof. Shruti </a:t>
            </a:r>
            <a:r>
              <a:rPr lang="en-IN" dirty="0" err="1"/>
              <a:t>Maniar</a:t>
            </a:r>
            <a:endParaRPr lang="en-IN" dirty="0"/>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#2301CS301</a:t>
            </a:r>
          </a:p>
        </p:txBody>
      </p:sp>
      <p:pic>
        <p:nvPicPr>
          <p:cNvPr id="7" name="Picture Placeholder 6"/>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1696423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Queue</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32810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Queue</a:t>
            </a:r>
            <a:endParaRPr lang="en-US" dirty="0"/>
          </a:p>
        </p:txBody>
      </p:sp>
      <p:sp>
        <p:nvSpPr>
          <p:cNvPr id="3" name="Content Placeholder 2"/>
          <p:cNvSpPr>
            <a:spLocks noGrp="1"/>
          </p:cNvSpPr>
          <p:nvPr>
            <p:ph idx="4294967295"/>
          </p:nvPr>
        </p:nvSpPr>
        <p:spPr>
          <a:xfrm>
            <a:off x="131180" y="863444"/>
            <a:ext cx="11929641" cy="5590565"/>
          </a:xfrm>
        </p:spPr>
        <p:txBody>
          <a:bodyPr vert="horz" lIns="91440" tIns="45720" rIns="91440" bIns="45720" rtlCol="0">
            <a:noAutofit/>
          </a:bodyPr>
          <a:lstStyle/>
          <a:p>
            <a:pPr marL="265113" indent="-265113" algn="just">
              <a:buClr>
                <a:schemeClr val="accent6"/>
              </a:buClr>
              <a:buFont typeface="Wingdings 3" panose="05040102010807070707" pitchFamily="18" charset="2"/>
              <a:buChar char=""/>
            </a:pPr>
            <a:r>
              <a:rPr lang="en-IN" sz="2400" dirty="0"/>
              <a:t>A linear list which permits </a:t>
            </a:r>
            <a:r>
              <a:rPr lang="en-IN" sz="2400" b="1" dirty="0"/>
              <a:t>deletion</a:t>
            </a:r>
            <a:r>
              <a:rPr lang="en-IN" sz="2400" dirty="0"/>
              <a:t> to be performed </a:t>
            </a:r>
            <a:r>
              <a:rPr lang="en-IN" sz="2400" dirty="0">
                <a:solidFill>
                  <a:schemeClr val="accent6"/>
                </a:solidFill>
              </a:rPr>
              <a:t>at one end</a:t>
            </a:r>
            <a:r>
              <a:rPr lang="en-IN" sz="2400" dirty="0"/>
              <a:t> of the list and </a:t>
            </a:r>
            <a:r>
              <a:rPr lang="en-IN" sz="2400" b="1" dirty="0"/>
              <a:t>insertion</a:t>
            </a:r>
            <a:r>
              <a:rPr lang="en-IN" sz="2400" dirty="0"/>
              <a:t> at the </a:t>
            </a:r>
            <a:r>
              <a:rPr lang="en-IN" sz="2400" dirty="0">
                <a:solidFill>
                  <a:schemeClr val="accent6"/>
                </a:solidFill>
              </a:rPr>
              <a:t>other end</a:t>
            </a:r>
            <a:r>
              <a:rPr lang="en-IN" sz="2400" dirty="0"/>
              <a:t> is called </a:t>
            </a:r>
            <a:r>
              <a:rPr lang="en-IN" sz="2400" b="1" dirty="0">
                <a:solidFill>
                  <a:schemeClr val="accent6"/>
                </a:solidFill>
              </a:rPr>
              <a:t>queue</a:t>
            </a:r>
            <a:r>
              <a:rPr lang="en-IN" sz="2400" dirty="0"/>
              <a:t>.</a:t>
            </a:r>
          </a:p>
          <a:p>
            <a:pPr marL="265113" indent="-265113" algn="just">
              <a:buClr>
                <a:schemeClr val="accent6"/>
              </a:buClr>
              <a:buFont typeface="Wingdings 3" panose="05040102010807070707" pitchFamily="18" charset="2"/>
              <a:buChar char=""/>
            </a:pPr>
            <a:r>
              <a:rPr lang="en-IN" sz="2400" dirty="0"/>
              <a:t>The information in such a list is processed </a:t>
            </a:r>
            <a:r>
              <a:rPr lang="en-IN" sz="2400" b="1" dirty="0">
                <a:solidFill>
                  <a:schemeClr val="accent6"/>
                </a:solidFill>
              </a:rPr>
              <a:t>FIFO (First In First Out)</a:t>
            </a:r>
            <a:r>
              <a:rPr lang="en-IN" sz="2400" b="1" dirty="0"/>
              <a:t> </a:t>
            </a:r>
            <a:r>
              <a:rPr lang="en-IN" sz="2400" dirty="0"/>
              <a:t>or </a:t>
            </a:r>
            <a:r>
              <a:rPr lang="en-IN" sz="2400" dirty="0">
                <a:solidFill>
                  <a:schemeClr val="accent6"/>
                </a:solidFill>
              </a:rPr>
              <a:t>FCFS </a:t>
            </a:r>
            <a:r>
              <a:rPr lang="en-IN" sz="2400" b="1" dirty="0">
                <a:solidFill>
                  <a:schemeClr val="accent6"/>
                </a:solidFill>
              </a:rPr>
              <a:t>(First Come First Serve)</a:t>
            </a:r>
            <a:r>
              <a:rPr lang="en-IN" sz="2400" dirty="0"/>
              <a:t> manner.</a:t>
            </a:r>
          </a:p>
          <a:p>
            <a:pPr marL="265113" indent="-265113" algn="just">
              <a:buClr>
                <a:schemeClr val="accent6"/>
              </a:buClr>
              <a:buFont typeface="Wingdings 3" panose="05040102010807070707" pitchFamily="18" charset="2"/>
              <a:buChar char=""/>
            </a:pPr>
            <a:r>
              <a:rPr lang="en-IN" sz="2400" b="1" dirty="0">
                <a:solidFill>
                  <a:schemeClr val="accent6"/>
                </a:solidFill>
              </a:rPr>
              <a:t>Front</a:t>
            </a:r>
            <a:r>
              <a:rPr lang="en-IN" sz="2400" dirty="0"/>
              <a:t> is the end of queue from where an element </a:t>
            </a:r>
            <a:r>
              <a:rPr lang="en-IN" sz="2400" b="1" dirty="0">
                <a:solidFill>
                  <a:schemeClr val="accent6"/>
                </a:solidFill>
              </a:rPr>
              <a:t>is deleted</a:t>
            </a:r>
            <a:r>
              <a:rPr lang="en-IN" sz="2400" dirty="0"/>
              <a:t>.</a:t>
            </a:r>
          </a:p>
          <a:p>
            <a:pPr marL="265113" indent="-265113" algn="just">
              <a:buClr>
                <a:schemeClr val="accent6"/>
              </a:buClr>
              <a:buFont typeface="Wingdings 3" panose="05040102010807070707" pitchFamily="18" charset="2"/>
              <a:buChar char=""/>
            </a:pPr>
            <a:r>
              <a:rPr lang="en-IN" sz="2400" b="1" dirty="0">
                <a:solidFill>
                  <a:schemeClr val="accent6"/>
                </a:solidFill>
              </a:rPr>
              <a:t>Rear</a:t>
            </a:r>
            <a:r>
              <a:rPr lang="en-IN" sz="2400" dirty="0"/>
              <a:t> is the end of queue at which new element </a:t>
            </a:r>
            <a:r>
              <a:rPr lang="en-IN" sz="2400" b="1" dirty="0">
                <a:solidFill>
                  <a:schemeClr val="accent6"/>
                </a:solidFill>
              </a:rPr>
              <a:t>is inserted</a:t>
            </a:r>
            <a:r>
              <a:rPr lang="en-IN" sz="2400" dirty="0"/>
              <a:t>.</a:t>
            </a:r>
          </a:p>
          <a:p>
            <a:pPr marL="265113" indent="-265113" algn="just">
              <a:buClr>
                <a:schemeClr val="accent6"/>
              </a:buClr>
              <a:buFont typeface="Wingdings 3" panose="05040102010807070707" pitchFamily="18" charset="2"/>
              <a:buChar char=""/>
            </a:pPr>
            <a:r>
              <a:rPr lang="en-IN" sz="2400" b="1" dirty="0">
                <a:solidFill>
                  <a:schemeClr val="accent6"/>
                </a:solidFill>
              </a:rPr>
              <a:t>Insertion</a:t>
            </a:r>
            <a:r>
              <a:rPr lang="en-IN" sz="2400" dirty="0"/>
              <a:t> operation is called </a:t>
            </a:r>
            <a:r>
              <a:rPr lang="en-IN" sz="2400" b="1" dirty="0" err="1"/>
              <a:t>Enqueue</a:t>
            </a:r>
            <a:r>
              <a:rPr lang="en-IN" sz="2400" dirty="0"/>
              <a:t> &amp; </a:t>
            </a:r>
            <a:r>
              <a:rPr lang="en-IN" sz="2400" b="1" dirty="0">
                <a:solidFill>
                  <a:schemeClr val="accent6"/>
                </a:solidFill>
              </a:rPr>
              <a:t>deletion</a:t>
            </a:r>
            <a:r>
              <a:rPr lang="en-IN" sz="2400" dirty="0"/>
              <a:t> operation is called </a:t>
            </a:r>
            <a:r>
              <a:rPr lang="en-IN" sz="2400" b="1" dirty="0" err="1"/>
              <a:t>Dequeue</a:t>
            </a:r>
            <a:r>
              <a:rPr lang="en-IN" sz="2400" dirty="0"/>
              <a:t>.</a:t>
            </a:r>
          </a:p>
          <a:p>
            <a:pPr marL="265113" indent="-265113" algn="just">
              <a:buClr>
                <a:schemeClr val="accent6"/>
              </a:buClr>
              <a:buFont typeface="Wingdings 3" panose="05040102010807070707" pitchFamily="18" charset="2"/>
              <a:buChar char=""/>
            </a:pPr>
            <a:endParaRPr lang="en-IN" sz="2400" dirty="0"/>
          </a:p>
        </p:txBody>
      </p:sp>
      <p:grpSp>
        <p:nvGrpSpPr>
          <p:cNvPr id="37" name="Group 36"/>
          <p:cNvGrpSpPr/>
          <p:nvPr/>
        </p:nvGrpSpPr>
        <p:grpSpPr>
          <a:xfrm>
            <a:off x="4026260" y="4396713"/>
            <a:ext cx="3779856" cy="552889"/>
            <a:chOff x="1066800" y="3823447"/>
            <a:chExt cx="4114800" cy="552889"/>
          </a:xfrm>
        </p:grpSpPr>
        <p:cxnSp>
          <p:nvCxnSpPr>
            <p:cNvPr id="44" name="Straight Connector 43"/>
            <p:cNvCxnSpPr/>
            <p:nvPr/>
          </p:nvCxnSpPr>
          <p:spPr>
            <a:xfrm>
              <a:off x="1066800" y="3823447"/>
              <a:ext cx="4114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6" name="Straight Connector 45"/>
            <p:cNvCxnSpPr/>
            <p:nvPr/>
          </p:nvCxnSpPr>
          <p:spPr>
            <a:xfrm>
              <a:off x="1066800" y="4376336"/>
              <a:ext cx="41148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sp>
        <p:nvSpPr>
          <p:cNvPr id="47" name="Rectangle 46"/>
          <p:cNvSpPr/>
          <p:nvPr/>
        </p:nvSpPr>
        <p:spPr>
          <a:xfrm>
            <a:off x="4050536"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a:t>
            </a:r>
            <a:endParaRPr lang="en-US" b="1" dirty="0"/>
          </a:p>
        </p:txBody>
      </p:sp>
      <p:sp>
        <p:nvSpPr>
          <p:cNvPr id="48" name="Rectangle 47"/>
          <p:cNvSpPr/>
          <p:nvPr/>
        </p:nvSpPr>
        <p:spPr>
          <a:xfrm>
            <a:off x="6533460"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49" name="Rectangle 48"/>
          <p:cNvSpPr/>
          <p:nvPr/>
        </p:nvSpPr>
        <p:spPr>
          <a:xfrm>
            <a:off x="5293470"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endParaRPr lang="en-US" b="1" dirty="0"/>
          </a:p>
        </p:txBody>
      </p:sp>
      <p:sp>
        <p:nvSpPr>
          <p:cNvPr id="50" name="Rectangle 49"/>
          <p:cNvSpPr/>
          <p:nvPr/>
        </p:nvSpPr>
        <p:spPr>
          <a:xfrm>
            <a:off x="5911911"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80</a:t>
            </a:r>
            <a:endParaRPr lang="en-US" b="1" dirty="0"/>
          </a:p>
        </p:txBody>
      </p:sp>
      <p:sp>
        <p:nvSpPr>
          <p:cNvPr id="51" name="Rectangle 50"/>
          <p:cNvSpPr/>
          <p:nvPr/>
        </p:nvSpPr>
        <p:spPr>
          <a:xfrm>
            <a:off x="4673534"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grpSp>
        <p:nvGrpSpPr>
          <p:cNvPr id="71" name="Group 70"/>
          <p:cNvGrpSpPr/>
          <p:nvPr/>
        </p:nvGrpSpPr>
        <p:grpSpPr>
          <a:xfrm>
            <a:off x="3810000" y="5257800"/>
            <a:ext cx="4081670" cy="533400"/>
            <a:chOff x="2286000" y="5257800"/>
            <a:chExt cx="4081670" cy="533400"/>
          </a:xfrm>
        </p:grpSpPr>
        <p:grpSp>
          <p:nvGrpSpPr>
            <p:cNvPr id="7" name="Group 6"/>
            <p:cNvGrpSpPr/>
            <p:nvPr/>
          </p:nvGrpSpPr>
          <p:grpSpPr>
            <a:xfrm>
              <a:off x="2286000" y="5257800"/>
              <a:ext cx="4081670" cy="533400"/>
              <a:chOff x="2286000" y="5486400"/>
              <a:chExt cx="4081670" cy="533400"/>
            </a:xfrm>
          </p:grpSpPr>
          <p:cxnSp>
            <p:nvCxnSpPr>
              <p:cNvPr id="5" name="Straight Connector 4"/>
              <p:cNvCxnSpPr/>
              <p:nvPr/>
            </p:nvCxnSpPr>
            <p:spPr>
              <a:xfrm>
                <a:off x="2286000" y="54864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2286000" y="6019800"/>
                <a:ext cx="4081670" cy="0"/>
              </a:xfrm>
              <a:prstGeom prst="line">
                <a:avLst/>
              </a:prstGeom>
              <a:ln w="28575"/>
            </p:spPr>
            <p:style>
              <a:lnRef idx="2">
                <a:schemeClr val="accent1"/>
              </a:lnRef>
              <a:fillRef idx="0">
                <a:schemeClr val="accent1"/>
              </a:fillRef>
              <a:effectRef idx="1">
                <a:schemeClr val="accent1"/>
              </a:effectRef>
              <a:fontRef idx="minor">
                <a:schemeClr val="tx1"/>
              </a:fontRef>
            </p:style>
          </p:cxnSp>
        </p:grpSp>
        <p:grpSp>
          <p:nvGrpSpPr>
            <p:cNvPr id="54" name="Group 53"/>
            <p:cNvGrpSpPr/>
            <p:nvPr/>
          </p:nvGrpSpPr>
          <p:grpSpPr>
            <a:xfrm>
              <a:off x="5153960" y="5257800"/>
              <a:ext cx="533400" cy="533400"/>
              <a:chOff x="1600200" y="5486400"/>
              <a:chExt cx="533400" cy="533400"/>
            </a:xfrm>
          </p:grpSpPr>
          <p:sp>
            <p:nvSpPr>
              <p:cNvPr id="6" name="Rectangle 5"/>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3" name="Straight Connector 52"/>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55" name="Group 54"/>
            <p:cNvGrpSpPr/>
            <p:nvPr/>
          </p:nvGrpSpPr>
          <p:grpSpPr>
            <a:xfrm>
              <a:off x="4614696" y="5257800"/>
              <a:ext cx="533400" cy="533400"/>
              <a:chOff x="1600200" y="5486400"/>
              <a:chExt cx="533400" cy="533400"/>
            </a:xfrm>
          </p:grpSpPr>
          <p:sp>
            <p:nvSpPr>
              <p:cNvPr id="56" name="Rectangle 55"/>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58" name="Straight Connector 57"/>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59" name="Group 58"/>
            <p:cNvGrpSpPr/>
            <p:nvPr/>
          </p:nvGrpSpPr>
          <p:grpSpPr>
            <a:xfrm>
              <a:off x="4071248" y="5257800"/>
              <a:ext cx="533400" cy="533400"/>
              <a:chOff x="1600200" y="5486400"/>
              <a:chExt cx="533400" cy="533400"/>
            </a:xfrm>
          </p:grpSpPr>
          <p:sp>
            <p:nvSpPr>
              <p:cNvPr id="60" name="Rectangle 59"/>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1" name="Straight Connector 60"/>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2" name="Straight Connector 61"/>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63" name="Group 62"/>
            <p:cNvGrpSpPr/>
            <p:nvPr/>
          </p:nvGrpSpPr>
          <p:grpSpPr>
            <a:xfrm>
              <a:off x="3527800" y="5257800"/>
              <a:ext cx="533400" cy="533400"/>
              <a:chOff x="1600200" y="5486400"/>
              <a:chExt cx="533400" cy="533400"/>
            </a:xfrm>
          </p:grpSpPr>
          <p:sp>
            <p:nvSpPr>
              <p:cNvPr id="64" name="Rectangle 63"/>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Connector 64"/>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66" name="Straight Connector 65"/>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nvGrpSpPr>
            <p:cNvPr id="67" name="Group 66"/>
            <p:cNvGrpSpPr/>
            <p:nvPr/>
          </p:nvGrpSpPr>
          <p:grpSpPr>
            <a:xfrm>
              <a:off x="2984352" y="5257800"/>
              <a:ext cx="533400" cy="533400"/>
              <a:chOff x="1600200" y="5486400"/>
              <a:chExt cx="533400" cy="533400"/>
            </a:xfrm>
          </p:grpSpPr>
          <p:sp>
            <p:nvSpPr>
              <p:cNvPr id="68" name="Rectangle 67"/>
              <p:cNvSpPr/>
              <p:nvPr/>
            </p:nvSpPr>
            <p:spPr>
              <a:xfrm>
                <a:off x="1600200"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Connector 68"/>
              <p:cNvCxnSpPr/>
              <p:nvPr/>
            </p:nvCxnSpPr>
            <p:spPr>
              <a:xfrm>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0" name="Straight Connector 69"/>
              <p:cNvCxnSpPr/>
              <p:nvPr/>
            </p:nvCxnSpPr>
            <p:spPr>
              <a:xfrm flipV="1">
                <a:off x="1600200" y="5486400"/>
                <a:ext cx="533400"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grpSp>
      <p:grpSp>
        <p:nvGrpSpPr>
          <p:cNvPr id="77" name="Group 76"/>
          <p:cNvGrpSpPr/>
          <p:nvPr/>
        </p:nvGrpSpPr>
        <p:grpSpPr>
          <a:xfrm>
            <a:off x="6638203" y="5791200"/>
            <a:ext cx="612914" cy="609600"/>
            <a:chOff x="5119632" y="5791200"/>
            <a:chExt cx="612914" cy="609600"/>
          </a:xfrm>
        </p:grpSpPr>
        <p:sp>
          <p:nvSpPr>
            <p:cNvPr id="72" name="TextBox 71"/>
            <p:cNvSpPr txBox="1"/>
            <p:nvPr/>
          </p:nvSpPr>
          <p:spPr>
            <a:xfrm>
              <a:off x="5119632" y="6062246"/>
              <a:ext cx="612914" cy="338554"/>
            </a:xfrm>
            <a:prstGeom prst="rect">
              <a:avLst/>
            </a:prstGeom>
            <a:noFill/>
          </p:spPr>
          <p:txBody>
            <a:bodyPr wrap="square" rtlCol="0">
              <a:spAutoFit/>
            </a:bodyPr>
            <a:lstStyle/>
            <a:p>
              <a:pPr algn="ctr"/>
              <a:r>
                <a:rPr lang="en-IN" sz="1600" b="1" dirty="0"/>
                <a:t>Rear</a:t>
              </a:r>
              <a:endParaRPr lang="en-US" sz="1600" b="1" dirty="0"/>
            </a:p>
          </p:txBody>
        </p:sp>
        <p:cxnSp>
          <p:nvCxnSpPr>
            <p:cNvPr id="76" name="Straight Arrow Connector 75"/>
            <p:cNvCxnSpPr>
              <a:stCxn id="72" idx="0"/>
              <a:endCxn id="6" idx="2"/>
            </p:cNvCxnSpPr>
            <p:nvPr/>
          </p:nvCxnSpPr>
          <p:spPr>
            <a:xfrm flipH="1" flipV="1">
              <a:off x="5420660" y="5791200"/>
              <a:ext cx="5429" cy="271046"/>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grpSp>
        <p:nvGrpSpPr>
          <p:cNvPr id="86" name="Group 85"/>
          <p:cNvGrpSpPr/>
          <p:nvPr/>
        </p:nvGrpSpPr>
        <p:grpSpPr>
          <a:xfrm>
            <a:off x="4430060" y="5757446"/>
            <a:ext cx="689984" cy="609600"/>
            <a:chOff x="5069392" y="5791200"/>
            <a:chExt cx="689984" cy="609600"/>
          </a:xfrm>
        </p:grpSpPr>
        <p:sp>
          <p:nvSpPr>
            <p:cNvPr id="79" name="TextBox 78"/>
            <p:cNvSpPr txBox="1"/>
            <p:nvPr/>
          </p:nvSpPr>
          <p:spPr>
            <a:xfrm>
              <a:off x="5069392" y="6062246"/>
              <a:ext cx="689984" cy="338554"/>
            </a:xfrm>
            <a:prstGeom prst="rect">
              <a:avLst/>
            </a:prstGeom>
            <a:noFill/>
          </p:spPr>
          <p:txBody>
            <a:bodyPr wrap="square" rtlCol="0">
              <a:spAutoFit/>
            </a:bodyPr>
            <a:lstStyle/>
            <a:p>
              <a:pPr algn="ctr"/>
              <a:r>
                <a:rPr lang="en-IN" sz="1600" b="1" dirty="0"/>
                <a:t>Front</a:t>
              </a:r>
              <a:endParaRPr lang="en-US" sz="1600" b="1" dirty="0"/>
            </a:p>
          </p:txBody>
        </p:sp>
        <p:cxnSp>
          <p:nvCxnSpPr>
            <p:cNvPr id="85" name="Straight Arrow Connector 84"/>
            <p:cNvCxnSpPr>
              <a:stCxn id="79" idx="0"/>
              <a:endCxn id="6" idx="2"/>
            </p:cNvCxnSpPr>
            <p:nvPr/>
          </p:nvCxnSpPr>
          <p:spPr>
            <a:xfrm flipV="1">
              <a:off x="5414384" y="5791200"/>
              <a:ext cx="6276" cy="271046"/>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42" name="Rectangle 41"/>
          <p:cNvSpPr/>
          <p:nvPr/>
        </p:nvSpPr>
        <p:spPr>
          <a:xfrm>
            <a:off x="7156056" y="4406070"/>
            <a:ext cx="609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100</a:t>
            </a:r>
            <a:endParaRPr lang="en-US" b="1" dirty="0"/>
          </a:p>
        </p:txBody>
      </p:sp>
      <p:cxnSp>
        <p:nvCxnSpPr>
          <p:cNvPr id="10" name="Straight Arrow Connector 9"/>
          <p:cNvCxnSpPr/>
          <p:nvPr/>
        </p:nvCxnSpPr>
        <p:spPr>
          <a:xfrm flipH="1">
            <a:off x="7543800" y="5524500"/>
            <a:ext cx="99060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8534400" y="5352225"/>
            <a:ext cx="990600" cy="338554"/>
          </a:xfrm>
          <a:prstGeom prst="rect">
            <a:avLst/>
          </a:prstGeom>
          <a:noFill/>
        </p:spPr>
        <p:txBody>
          <a:bodyPr wrap="square" rtlCol="0">
            <a:spAutoFit/>
          </a:bodyPr>
          <a:lstStyle/>
          <a:p>
            <a:pPr algn="ctr"/>
            <a:r>
              <a:rPr lang="en-IN" sz="1600" b="1" dirty="0"/>
              <a:t>Insertion</a:t>
            </a:r>
            <a:endParaRPr lang="en-US" sz="1600" b="1" dirty="0"/>
          </a:p>
        </p:txBody>
      </p:sp>
      <p:cxnSp>
        <p:nvCxnSpPr>
          <p:cNvPr id="74" name="Straight Arrow Connector 73"/>
          <p:cNvCxnSpPr/>
          <p:nvPr/>
        </p:nvCxnSpPr>
        <p:spPr>
          <a:xfrm flipH="1">
            <a:off x="3228860" y="5549747"/>
            <a:ext cx="990600" cy="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2226325" y="5374824"/>
            <a:ext cx="990600" cy="338554"/>
          </a:xfrm>
          <a:prstGeom prst="rect">
            <a:avLst/>
          </a:prstGeom>
          <a:noFill/>
        </p:spPr>
        <p:txBody>
          <a:bodyPr wrap="square" rtlCol="0">
            <a:spAutoFit/>
          </a:bodyPr>
          <a:lstStyle/>
          <a:p>
            <a:pPr algn="ctr"/>
            <a:r>
              <a:rPr lang="en-IN" sz="1600" b="1" dirty="0"/>
              <a:t>Deletion</a:t>
            </a:r>
            <a:endParaRPr lang="en-US" sz="1600" b="1" dirty="0"/>
          </a:p>
        </p:txBody>
      </p:sp>
    </p:spTree>
    <p:extLst>
      <p:ext uri="{BB962C8B-B14F-4D97-AF65-F5344CB8AC3E}">
        <p14:creationId xmlns:p14="http://schemas.microsoft.com/office/powerpoint/2010/main" val="55858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35" presetClass="path" presetSubtype="0" accel="50000" decel="50000" fill="hold" grpId="1" nodeType="withEffect">
                                  <p:stCondLst>
                                    <p:cond delay="0"/>
                                  </p:stCondLst>
                                  <p:childTnLst>
                                    <p:animMotion origin="layout" path="M 0.64167 2.22222E-6 L 0 2.22222E-6 " pathEditMode="relative" rAng="0" ptsTypes="AA">
                                      <p:cBhvr>
                                        <p:cTn id="20" dur="2000" fill="hold"/>
                                        <p:tgtEl>
                                          <p:spTgt spid="47"/>
                                        </p:tgtEl>
                                        <p:attrNameLst>
                                          <p:attrName>ppt_x</p:attrName>
                                          <p:attrName>ppt_y</p:attrName>
                                        </p:attrNameLst>
                                      </p:cBhvr>
                                      <p:rCtr x="-32083" y="0"/>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par>
                          <p:cTn id="25" fill="hold">
                            <p:stCondLst>
                              <p:cond delay="0"/>
                            </p:stCondLst>
                            <p:childTnLst>
                              <p:par>
                                <p:cTn id="26" presetID="35" presetClass="path" presetSubtype="0" accel="50000" decel="50000" fill="hold" grpId="1" nodeType="afterEffect">
                                  <p:stCondLst>
                                    <p:cond delay="0"/>
                                  </p:stCondLst>
                                  <p:childTnLst>
                                    <p:animMotion origin="layout" path="M 0.57031 4.80444E-6 L 2.5E-6 4.80444E-6 " pathEditMode="relative" rAng="0" ptsTypes="AA">
                                      <p:cBhvr>
                                        <p:cTn id="27" dur="2000" fill="hold"/>
                                        <p:tgtEl>
                                          <p:spTgt spid="51"/>
                                        </p:tgtEl>
                                        <p:attrNameLst>
                                          <p:attrName>ppt_x</p:attrName>
                                          <p:attrName>ppt_y</p:attrName>
                                        </p:attrNameLst>
                                      </p:cBhvr>
                                      <p:rCtr x="-28524" y="0"/>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childTnLst>
                                </p:cTn>
                              </p:par>
                            </p:childTnLst>
                          </p:cTn>
                        </p:par>
                        <p:par>
                          <p:cTn id="32" fill="hold">
                            <p:stCondLst>
                              <p:cond delay="0"/>
                            </p:stCondLst>
                            <p:childTnLst>
                              <p:par>
                                <p:cTn id="33" presetID="35" presetClass="path" presetSubtype="0" accel="50000" decel="50000" fill="hold" grpId="1" nodeType="afterEffect">
                                  <p:stCondLst>
                                    <p:cond delay="0"/>
                                  </p:stCondLst>
                                  <p:childTnLst>
                                    <p:animMotion origin="layout" path="M 0.50347 0 L 2.22222E-6 0 " pathEditMode="relative" rAng="0" ptsTypes="AA">
                                      <p:cBhvr>
                                        <p:cTn id="34" dur="2000" fill="hold"/>
                                        <p:tgtEl>
                                          <p:spTgt spid="49"/>
                                        </p:tgtEl>
                                        <p:attrNameLst>
                                          <p:attrName>ppt_x</p:attrName>
                                          <p:attrName>ppt_y</p:attrName>
                                        </p:attrNameLst>
                                      </p:cBhvr>
                                      <p:rCtr x="-25174" y="0"/>
                                    </p:animMotion>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childTnLst>
                          </p:cTn>
                        </p:par>
                        <p:par>
                          <p:cTn id="39" fill="hold">
                            <p:stCondLst>
                              <p:cond delay="0"/>
                            </p:stCondLst>
                            <p:childTnLst>
                              <p:par>
                                <p:cTn id="40" presetID="35" presetClass="path" presetSubtype="0" accel="50000" decel="50000" fill="hold" grpId="1" nodeType="afterEffect">
                                  <p:stCondLst>
                                    <p:cond delay="0"/>
                                  </p:stCondLst>
                                  <p:childTnLst>
                                    <p:animMotion origin="layout" path="M 0.43507 -8.25815E-7 L -5.55556E-7 -8.25815E-7 " pathEditMode="relative" rAng="0" ptsTypes="AA">
                                      <p:cBhvr>
                                        <p:cTn id="41" dur="2000" fill="hold"/>
                                        <p:tgtEl>
                                          <p:spTgt spid="50"/>
                                        </p:tgtEl>
                                        <p:attrNameLst>
                                          <p:attrName>ppt_x</p:attrName>
                                          <p:attrName>ppt_y</p:attrName>
                                        </p:attrNameLst>
                                      </p:cBhvr>
                                      <p:rCtr x="-21753" y="0"/>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8"/>
                                        </p:tgtEl>
                                        <p:attrNameLst>
                                          <p:attrName>style.visibility</p:attrName>
                                        </p:attrNameLst>
                                      </p:cBhvr>
                                      <p:to>
                                        <p:strVal val="visible"/>
                                      </p:to>
                                    </p:set>
                                  </p:childTnLst>
                                </p:cTn>
                              </p:par>
                            </p:childTnLst>
                          </p:cTn>
                        </p:par>
                        <p:par>
                          <p:cTn id="46" fill="hold">
                            <p:stCondLst>
                              <p:cond delay="0"/>
                            </p:stCondLst>
                            <p:childTnLst>
                              <p:par>
                                <p:cTn id="47" presetID="35" presetClass="path" presetSubtype="0" accel="50000" decel="50000" fill="hold" grpId="1" nodeType="afterEffect">
                                  <p:stCondLst>
                                    <p:cond delay="0"/>
                                  </p:stCondLst>
                                  <p:childTnLst>
                                    <p:animMotion origin="layout" path="M 0.36667 -8.25815E-7 L -3.33333E-6 -8.25815E-7 " pathEditMode="relative" rAng="0" ptsTypes="AA">
                                      <p:cBhvr>
                                        <p:cTn id="48" dur="2000" fill="hold"/>
                                        <p:tgtEl>
                                          <p:spTgt spid="48"/>
                                        </p:tgtEl>
                                        <p:attrNameLst>
                                          <p:attrName>ppt_x</p:attrName>
                                          <p:attrName>ppt_y</p:attrName>
                                        </p:attrNameLst>
                                      </p:cBhvr>
                                      <p:rCtr x="-18333" y="0"/>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childTnLst>
                          </p:cTn>
                        </p:par>
                        <p:par>
                          <p:cTn id="53" fill="hold">
                            <p:stCondLst>
                              <p:cond delay="0"/>
                            </p:stCondLst>
                            <p:childTnLst>
                              <p:par>
                                <p:cTn id="54" presetID="35" presetClass="path" presetSubtype="0" accel="50000" decel="50000" fill="hold" grpId="1" nodeType="afterEffect">
                                  <p:stCondLst>
                                    <p:cond delay="0"/>
                                  </p:stCondLst>
                                  <p:childTnLst>
                                    <p:animMotion origin="layout" path="M 0.29878 -2.5214E-6 L 4.72222E-6 -2.5214E-6 " pathEditMode="relative" rAng="0" ptsTypes="AA">
                                      <p:cBhvr>
                                        <p:cTn id="55" dur="2000" fill="hold"/>
                                        <p:tgtEl>
                                          <p:spTgt spid="42"/>
                                        </p:tgtEl>
                                        <p:attrNameLst>
                                          <p:attrName>ppt_x</p:attrName>
                                          <p:attrName>ppt_y</p:attrName>
                                        </p:attrNameLst>
                                      </p:cBhvr>
                                      <p:rCtr x="-14948" y="0"/>
                                    </p:animMotion>
                                  </p:childTnLst>
                                </p:cTn>
                              </p:par>
                            </p:childTnLst>
                          </p:cTn>
                        </p:par>
                      </p:childTnLst>
                    </p:cTn>
                  </p:par>
                  <p:par>
                    <p:cTn id="56" fill="hold">
                      <p:stCondLst>
                        <p:cond delay="indefinite"/>
                      </p:stCondLst>
                      <p:childTnLst>
                        <p:par>
                          <p:cTn id="57" fill="hold">
                            <p:stCondLst>
                              <p:cond delay="0"/>
                            </p:stCondLst>
                            <p:childTnLst>
                              <p:par>
                                <p:cTn id="58" presetID="35" presetClass="path" presetSubtype="0" accel="50000" decel="50000" fill="hold" grpId="2" nodeType="clickEffect">
                                  <p:stCondLst>
                                    <p:cond delay="0"/>
                                  </p:stCondLst>
                                  <p:childTnLst>
                                    <p:animMotion origin="layout" path="M -2.22222E-6 -0.00092 L -0.25 -0.00092 " pathEditMode="relative" rAng="0" ptsTypes="AA">
                                      <p:cBhvr>
                                        <p:cTn id="59" dur="2000" fill="hold"/>
                                        <p:tgtEl>
                                          <p:spTgt spid="47"/>
                                        </p:tgtEl>
                                        <p:attrNameLst>
                                          <p:attrName>ppt_x</p:attrName>
                                          <p:attrName>ppt_y</p:attrName>
                                        </p:attrNameLst>
                                      </p:cBhvr>
                                      <p:rCtr x="-12500" y="0"/>
                                    </p:animMotion>
                                  </p:childTnLst>
                                </p:cTn>
                              </p:par>
                            </p:childTnLst>
                          </p:cTn>
                        </p:par>
                        <p:par>
                          <p:cTn id="60" fill="hold">
                            <p:stCondLst>
                              <p:cond delay="2000"/>
                            </p:stCondLst>
                            <p:childTnLst>
                              <p:par>
                                <p:cTn id="61" presetID="1" presetClass="exit" presetSubtype="0" fill="hold" grpId="3" nodeType="afterEffect">
                                  <p:stCondLst>
                                    <p:cond delay="0"/>
                                  </p:stCondLst>
                                  <p:childTnLst>
                                    <p:set>
                                      <p:cBhvr>
                                        <p:cTn id="62" dur="1" fill="hold">
                                          <p:stCondLst>
                                            <p:cond delay="0"/>
                                          </p:stCondLst>
                                        </p:cTn>
                                        <p:tgtEl>
                                          <p:spTgt spid="47"/>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35" presetClass="path" presetSubtype="0" accel="50000" decel="50000" fill="hold" grpId="2" nodeType="clickEffect">
                                  <p:stCondLst>
                                    <p:cond delay="0"/>
                                  </p:stCondLst>
                                  <p:childTnLst>
                                    <p:animMotion origin="layout" path="M 2.22222E-6 4.08281E-6 L -0.31945 4.08281E-6 " pathEditMode="relative" rAng="0" ptsTypes="AA">
                                      <p:cBhvr>
                                        <p:cTn id="66" dur="2000" fill="hold"/>
                                        <p:tgtEl>
                                          <p:spTgt spid="51"/>
                                        </p:tgtEl>
                                        <p:attrNameLst>
                                          <p:attrName>ppt_x</p:attrName>
                                          <p:attrName>ppt_y</p:attrName>
                                        </p:attrNameLst>
                                      </p:cBhvr>
                                      <p:rCtr x="-15972" y="0"/>
                                    </p:animMotion>
                                  </p:childTnLst>
                                </p:cTn>
                              </p:par>
                            </p:childTnLst>
                          </p:cTn>
                        </p:par>
                        <p:par>
                          <p:cTn id="67" fill="hold">
                            <p:stCondLst>
                              <p:cond delay="2000"/>
                            </p:stCondLst>
                            <p:childTnLst>
                              <p:par>
                                <p:cTn id="68" presetID="1" presetClass="exit" presetSubtype="0" fill="hold" grpId="3" nodeType="afterEffect">
                                  <p:stCondLst>
                                    <p:cond delay="0"/>
                                  </p:stCondLst>
                                  <p:childTnLst>
                                    <p:set>
                                      <p:cBhvr>
                                        <p:cTn id="69" dur="1" fill="hold">
                                          <p:stCondLst>
                                            <p:cond delay="0"/>
                                          </p:stCondLst>
                                        </p:cTn>
                                        <p:tgtEl>
                                          <p:spTgt spid="51"/>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35" presetClass="path" presetSubtype="0" accel="50000" decel="50000" fill="hold" grpId="2" nodeType="clickEffect">
                                  <p:stCondLst>
                                    <p:cond delay="0"/>
                                  </p:stCondLst>
                                  <p:childTnLst>
                                    <p:animMotion origin="layout" path="M 3.88889E-6 -4.59635E-6 L -0.38716 -4.59635E-6 " pathEditMode="relative" rAng="0" ptsTypes="AA">
                                      <p:cBhvr>
                                        <p:cTn id="73" dur="2000" fill="hold"/>
                                        <p:tgtEl>
                                          <p:spTgt spid="49"/>
                                        </p:tgtEl>
                                        <p:attrNameLst>
                                          <p:attrName>ppt_x</p:attrName>
                                          <p:attrName>ppt_y</p:attrName>
                                        </p:attrNameLst>
                                      </p:cBhvr>
                                      <p:rCtr x="-19358" y="0"/>
                                    </p:animMotion>
                                  </p:childTnLst>
                                </p:cTn>
                              </p:par>
                            </p:childTnLst>
                          </p:cTn>
                        </p:par>
                        <p:par>
                          <p:cTn id="74" fill="hold">
                            <p:stCondLst>
                              <p:cond delay="2000"/>
                            </p:stCondLst>
                            <p:childTnLst>
                              <p:par>
                                <p:cTn id="75" presetID="1" presetClass="exit" presetSubtype="0" fill="hold" grpId="3" nodeType="afterEffect">
                                  <p:stCondLst>
                                    <p:cond delay="0"/>
                                  </p:stCondLst>
                                  <p:childTnLst>
                                    <p:set>
                                      <p:cBhvr>
                                        <p:cTn id="76" dur="1" fill="hold">
                                          <p:stCondLst>
                                            <p:cond delay="0"/>
                                          </p:stCondLst>
                                        </p:cTn>
                                        <p:tgtEl>
                                          <p:spTgt spid="49"/>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35" presetClass="path" presetSubtype="0" accel="50000" decel="50000" fill="hold" grpId="2" nodeType="clickEffect">
                                  <p:stCondLst>
                                    <p:cond delay="0"/>
                                  </p:stCondLst>
                                  <p:childTnLst>
                                    <p:animMotion origin="layout" path="M -4.44444E-6 -0.00069 L -0.45486 -0.00069 " pathEditMode="relative" rAng="0" ptsTypes="AA">
                                      <p:cBhvr>
                                        <p:cTn id="80" dur="2000" fill="hold"/>
                                        <p:tgtEl>
                                          <p:spTgt spid="50"/>
                                        </p:tgtEl>
                                        <p:attrNameLst>
                                          <p:attrName>ppt_x</p:attrName>
                                          <p:attrName>ppt_y</p:attrName>
                                        </p:attrNameLst>
                                      </p:cBhvr>
                                      <p:rCtr x="-22743" y="0"/>
                                    </p:animMotion>
                                  </p:childTnLst>
                                </p:cTn>
                              </p:par>
                            </p:childTnLst>
                          </p:cTn>
                        </p:par>
                        <p:par>
                          <p:cTn id="81" fill="hold">
                            <p:stCondLst>
                              <p:cond delay="2000"/>
                            </p:stCondLst>
                            <p:childTnLst>
                              <p:par>
                                <p:cTn id="82" presetID="1" presetClass="exit" presetSubtype="0" fill="hold" grpId="3" nodeType="afterEffect">
                                  <p:stCondLst>
                                    <p:cond delay="0"/>
                                  </p:stCondLst>
                                  <p:childTnLst>
                                    <p:set>
                                      <p:cBhvr>
                                        <p:cTn id="83" dur="1" fill="hold">
                                          <p:stCondLst>
                                            <p:cond delay="0"/>
                                          </p:stCondLst>
                                        </p:cTn>
                                        <p:tgtEl>
                                          <p:spTgt spid="50"/>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grpId="2" nodeType="clickEffect">
                                  <p:stCondLst>
                                    <p:cond delay="0"/>
                                  </p:stCondLst>
                                  <p:childTnLst>
                                    <p:animMotion origin="layout" path="M 0 0.00092 L -0.51458 0.00092 " pathEditMode="relative" rAng="0" ptsTypes="AA">
                                      <p:cBhvr>
                                        <p:cTn id="87" dur="2000" fill="hold"/>
                                        <p:tgtEl>
                                          <p:spTgt spid="48"/>
                                        </p:tgtEl>
                                        <p:attrNameLst>
                                          <p:attrName>ppt_x</p:attrName>
                                          <p:attrName>ppt_y</p:attrName>
                                        </p:attrNameLst>
                                      </p:cBhvr>
                                      <p:rCtr x="-25729" y="0"/>
                                    </p:animMotion>
                                  </p:childTnLst>
                                </p:cTn>
                              </p:par>
                            </p:childTnLst>
                          </p:cTn>
                        </p:par>
                        <p:par>
                          <p:cTn id="88" fill="hold">
                            <p:stCondLst>
                              <p:cond delay="2000"/>
                            </p:stCondLst>
                            <p:childTnLst>
                              <p:par>
                                <p:cTn id="89" presetID="1" presetClass="exit" presetSubtype="0" fill="hold" grpId="3" nodeType="afterEffect">
                                  <p:stCondLst>
                                    <p:cond delay="0"/>
                                  </p:stCondLst>
                                  <p:childTnLst>
                                    <p:set>
                                      <p:cBhvr>
                                        <p:cTn id="90" dur="1" fill="hold">
                                          <p:stCondLst>
                                            <p:cond delay="0"/>
                                          </p:stCondLst>
                                        </p:cTn>
                                        <p:tgtEl>
                                          <p:spTgt spid="48"/>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5" presetClass="path" presetSubtype="0" accel="50000" decel="50000" fill="hold" grpId="2" nodeType="clickEffect">
                                  <p:stCondLst>
                                    <p:cond delay="0"/>
                                  </p:stCondLst>
                                  <p:childTnLst>
                                    <p:animMotion origin="layout" path="M 4.44444E-6 -0.00093 L -0.58264 -0.00093 " pathEditMode="relative" rAng="0" ptsTypes="AA">
                                      <p:cBhvr>
                                        <p:cTn id="94" dur="2000" fill="hold"/>
                                        <p:tgtEl>
                                          <p:spTgt spid="42"/>
                                        </p:tgtEl>
                                        <p:attrNameLst>
                                          <p:attrName>ppt_x</p:attrName>
                                          <p:attrName>ppt_y</p:attrName>
                                        </p:attrNameLst>
                                      </p:cBhvr>
                                      <p:rCtr x="-29132" y="0"/>
                                    </p:animMotion>
                                  </p:childTnLst>
                                </p:cTn>
                              </p:par>
                            </p:childTnLst>
                          </p:cTn>
                        </p:par>
                        <p:par>
                          <p:cTn id="95" fill="hold">
                            <p:stCondLst>
                              <p:cond delay="2000"/>
                            </p:stCondLst>
                            <p:childTnLst>
                              <p:par>
                                <p:cTn id="96" presetID="1" presetClass="exit" presetSubtype="0" fill="hold" grpId="3" nodeType="afterEffect">
                                  <p:stCondLst>
                                    <p:cond delay="0"/>
                                  </p:stCondLst>
                                  <p:childTnLst>
                                    <p:set>
                                      <p:cBhvr>
                                        <p:cTn id="97" dur="1" fill="hold">
                                          <p:stCondLst>
                                            <p:cond delay="0"/>
                                          </p:stCondLst>
                                        </p:cTn>
                                        <p:tgtEl>
                                          <p:spTgt spid="4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 presetClass="entr" presetSubtype="0" fill="hold" nodeType="clickEffect">
                                  <p:stCondLst>
                                    <p:cond delay="0"/>
                                  </p:stCondLst>
                                  <p:childTnLst>
                                    <p:set>
                                      <p:cBhvr>
                                        <p:cTn id="101" dur="1" fill="hold">
                                          <p:stCondLst>
                                            <p:cond delay="0"/>
                                          </p:stCondLst>
                                        </p:cTn>
                                        <p:tgtEl>
                                          <p:spTgt spid="71"/>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1" presetClass="entr" presetSubtype="0" fill="hold" nodeType="clickEffect">
                                  <p:stCondLst>
                                    <p:cond delay="0"/>
                                  </p:stCondLst>
                                  <p:childTnLst>
                                    <p:set>
                                      <p:cBhvr>
                                        <p:cTn id="10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ntr" presetSubtype="0" fill="hold" nodeType="clickEffect">
                                  <p:stCondLst>
                                    <p:cond delay="0"/>
                                  </p:stCondLst>
                                  <p:childTnLst>
                                    <p:set>
                                      <p:cBhvr>
                                        <p:cTn id="109" dur="1" fill="hold">
                                          <p:stCondLst>
                                            <p:cond delay="0"/>
                                          </p:stCondLst>
                                        </p:cTn>
                                        <p:tgtEl>
                                          <p:spTgt spid="86"/>
                                        </p:tgtEl>
                                        <p:attrNameLst>
                                          <p:attrName>style.visibility</p:attrName>
                                        </p:attrNameLst>
                                      </p:cBhvr>
                                      <p:to>
                                        <p:strVal val="visible"/>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75"/>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0"/>
                                          </p:stCondLst>
                                        </p:cTn>
                                        <p:tgtEl>
                                          <p:spTgt spid="74"/>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nodeType="clickEffect">
                                  <p:stCondLst>
                                    <p:cond delay="0"/>
                                  </p:stCondLst>
                                  <p:childTnLst>
                                    <p:set>
                                      <p:cBhvr>
                                        <p:cTn id="119"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nodeType="clickEffect">
                                  <p:stCondLst>
                                    <p:cond delay="0"/>
                                  </p:stCondLst>
                                  <p:childTnLst>
                                    <p:set>
                                      <p:cBhvr>
                                        <p:cTn id="123" dur="1" fill="hold">
                                          <p:stCondLst>
                                            <p:cond delay="0"/>
                                          </p:stCondLst>
                                        </p:cTn>
                                        <p:tgtEl>
                                          <p:spTgt spid="7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nodeType="clickEffect">
                                  <p:stCondLst>
                                    <p:cond delay="0"/>
                                  </p:stCondLst>
                                  <p:childTnLst>
                                    <p:set>
                                      <p:cBhvr>
                                        <p:cTn id="127" dur="1" fill="hold">
                                          <p:stCondLst>
                                            <p:cond delay="0"/>
                                          </p:stCondLst>
                                        </p:cTn>
                                        <p:tgtEl>
                                          <p:spTgt spid="10"/>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73"/>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1" presetClass="entr" presetSubtype="0" fill="hold" nodeType="clickEffect">
                                  <p:stCondLst>
                                    <p:cond delay="0"/>
                                  </p:stCondLst>
                                  <p:childTnLst>
                                    <p:set>
                                      <p:cBhvr>
                                        <p:cTn id="133"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7" grpId="1" animBg="1"/>
      <p:bldP spid="47" grpId="2" animBg="1"/>
      <p:bldP spid="47" grpId="3" animBg="1"/>
      <p:bldP spid="48" grpId="0" animBg="1"/>
      <p:bldP spid="48" grpId="1" animBg="1"/>
      <p:bldP spid="48" grpId="2" animBg="1"/>
      <p:bldP spid="48" grpId="3" animBg="1"/>
      <p:bldP spid="49" grpId="0" animBg="1"/>
      <p:bldP spid="49" grpId="1" animBg="1"/>
      <p:bldP spid="49" grpId="2" animBg="1"/>
      <p:bldP spid="49" grpId="3" animBg="1"/>
      <p:bldP spid="50" grpId="0" animBg="1"/>
      <p:bldP spid="50" grpId="1" animBg="1"/>
      <p:bldP spid="50" grpId="2" animBg="1"/>
      <p:bldP spid="50" grpId="3" animBg="1"/>
      <p:bldP spid="51" grpId="0" animBg="1"/>
      <p:bldP spid="51" grpId="1" animBg="1"/>
      <p:bldP spid="51" grpId="2" animBg="1"/>
      <p:bldP spid="51" grpId="3" animBg="1"/>
      <p:bldP spid="42" grpId="0" animBg="1"/>
      <p:bldP spid="42" grpId="1" animBg="1"/>
      <p:bldP spid="42" grpId="2" animBg="1"/>
      <p:bldP spid="42" grpId="3" animBg="1"/>
      <p:bldP spid="73" grpId="0"/>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Queue - Applications</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48547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Queue</a:t>
            </a:r>
            <a:endParaRPr lang="en-US" dirty="0"/>
          </a:p>
        </p:txBody>
      </p:sp>
      <p:sp>
        <p:nvSpPr>
          <p:cNvPr id="3" name="Content Placeholder 2"/>
          <p:cNvSpPr>
            <a:spLocks noGrp="1"/>
          </p:cNvSpPr>
          <p:nvPr>
            <p:ph idx="4294967295"/>
          </p:nvPr>
        </p:nvSpPr>
        <p:spPr>
          <a:xfrm>
            <a:off x="131180" y="863444"/>
            <a:ext cx="11929641" cy="5590565"/>
          </a:xfrm>
        </p:spPr>
        <p:txBody>
          <a:bodyPr vert="horz" lIns="91440" tIns="45720" rIns="91440" bIns="45720" rtlCol="0">
            <a:noAutofit/>
          </a:bodyPr>
          <a:lstStyle/>
          <a:p>
            <a:pPr marL="265113" indent="-265113" algn="just">
              <a:buClr>
                <a:schemeClr val="accent6"/>
              </a:buClr>
              <a:buFont typeface="Wingdings 3" panose="05040102010807070707" pitchFamily="18" charset="2"/>
              <a:buChar char=""/>
            </a:pPr>
            <a:r>
              <a:rPr lang="en-IN" sz="2400" dirty="0">
                <a:solidFill>
                  <a:schemeClr val="accent6"/>
                </a:solidFill>
              </a:rPr>
              <a:t>Queue of people</a:t>
            </a:r>
            <a:r>
              <a:rPr lang="en-IN" sz="2400" dirty="0"/>
              <a:t> at any </a:t>
            </a:r>
            <a:r>
              <a:rPr lang="en-IN" sz="2400" dirty="0">
                <a:solidFill>
                  <a:schemeClr val="accent6"/>
                </a:solidFill>
              </a:rPr>
              <a:t>service point</a:t>
            </a:r>
            <a:r>
              <a:rPr lang="en-IN" sz="2400" dirty="0"/>
              <a:t> such as ticketing etc.</a:t>
            </a:r>
          </a:p>
          <a:p>
            <a:pPr marL="265113" indent="-265113" algn="just">
              <a:buClr>
                <a:schemeClr val="accent6"/>
              </a:buClr>
              <a:buFont typeface="Wingdings 3" panose="05040102010807070707" pitchFamily="18" charset="2"/>
              <a:buChar char=""/>
            </a:pPr>
            <a:r>
              <a:rPr lang="en-IN" sz="2400" dirty="0">
                <a:solidFill>
                  <a:schemeClr val="accent6"/>
                </a:solidFill>
              </a:rPr>
              <a:t>Queue of air planes</a:t>
            </a:r>
            <a:r>
              <a:rPr lang="en-IN" sz="2400" dirty="0"/>
              <a:t> </a:t>
            </a:r>
            <a:r>
              <a:rPr lang="en-IN" sz="2400" dirty="0">
                <a:solidFill>
                  <a:schemeClr val="accent6"/>
                </a:solidFill>
              </a:rPr>
              <a:t>waiting for landing</a:t>
            </a:r>
            <a:r>
              <a:rPr lang="en-IN" sz="2400" dirty="0"/>
              <a:t> instructions.</a:t>
            </a:r>
          </a:p>
          <a:p>
            <a:pPr marL="265113" indent="-265113" algn="just">
              <a:buClr>
                <a:schemeClr val="accent6"/>
              </a:buClr>
              <a:buFont typeface="Wingdings 3" panose="05040102010807070707" pitchFamily="18" charset="2"/>
              <a:buChar char=""/>
            </a:pPr>
            <a:r>
              <a:rPr lang="en-IN" sz="2400" dirty="0">
                <a:solidFill>
                  <a:schemeClr val="accent6"/>
                </a:solidFill>
              </a:rPr>
              <a:t>Queue of processes </a:t>
            </a:r>
            <a:r>
              <a:rPr lang="en-IN" sz="2400" dirty="0"/>
              <a:t>in OS.</a:t>
            </a:r>
          </a:p>
          <a:p>
            <a:pPr marL="265113" indent="-265113" algn="just">
              <a:buClr>
                <a:schemeClr val="accent6"/>
              </a:buClr>
              <a:buFont typeface="Wingdings 3" panose="05040102010807070707" pitchFamily="18" charset="2"/>
              <a:buChar char=""/>
            </a:pPr>
            <a:r>
              <a:rPr lang="en-IN" sz="2400" dirty="0"/>
              <a:t>Queue is also used by Operating systems for </a:t>
            </a:r>
            <a:r>
              <a:rPr lang="en-IN" sz="2400" dirty="0">
                <a:solidFill>
                  <a:schemeClr val="accent6"/>
                </a:solidFill>
              </a:rPr>
              <a:t>Job Scheduling</a:t>
            </a:r>
            <a:r>
              <a:rPr lang="en-IN" sz="2400" dirty="0"/>
              <a:t>.</a:t>
            </a:r>
          </a:p>
          <a:p>
            <a:pPr marL="265113" indent="-265113" algn="just">
              <a:buClr>
                <a:schemeClr val="accent6"/>
              </a:buClr>
              <a:buFont typeface="Wingdings 3" panose="05040102010807070707" pitchFamily="18" charset="2"/>
              <a:buChar char=""/>
            </a:pPr>
            <a:r>
              <a:rPr lang="en-IN" sz="2400" dirty="0"/>
              <a:t>When a </a:t>
            </a:r>
            <a:r>
              <a:rPr lang="en-IN" sz="2400" dirty="0">
                <a:solidFill>
                  <a:schemeClr val="accent6"/>
                </a:solidFill>
              </a:rPr>
              <a:t>resource is shared among multiple consumers</a:t>
            </a:r>
            <a:r>
              <a:rPr lang="en-IN" sz="2400" dirty="0"/>
              <a:t>. E.g., in case of printers the first one to be entered is the first to be processed.</a:t>
            </a:r>
          </a:p>
          <a:p>
            <a:pPr marL="265113" indent="-265113" algn="just">
              <a:buClr>
                <a:schemeClr val="accent6"/>
              </a:buClr>
              <a:buFont typeface="Wingdings 3" panose="05040102010807070707" pitchFamily="18" charset="2"/>
              <a:buChar char=""/>
            </a:pPr>
            <a:r>
              <a:rPr lang="en-IN" sz="2400" dirty="0"/>
              <a:t>When </a:t>
            </a:r>
            <a:r>
              <a:rPr lang="en-IN" sz="2400" dirty="0">
                <a:solidFill>
                  <a:schemeClr val="accent6"/>
                </a:solidFill>
              </a:rPr>
              <a:t>data is transferred asynchronously</a:t>
            </a:r>
            <a:r>
              <a:rPr lang="en-IN" sz="2400" dirty="0"/>
              <a:t> (data not necessarily received at same rate as sent) between two processes. Examples include IO Buffers, pipes, file IO, etc.</a:t>
            </a:r>
          </a:p>
          <a:p>
            <a:pPr marL="265113" indent="-265113" algn="just">
              <a:buClr>
                <a:schemeClr val="accent6"/>
              </a:buClr>
              <a:buFont typeface="Wingdings 3" panose="05040102010807070707" pitchFamily="18" charset="2"/>
              <a:buChar char=""/>
            </a:pPr>
            <a:r>
              <a:rPr lang="en-IN" sz="2400" dirty="0"/>
              <a:t>Queue is used in</a:t>
            </a:r>
            <a:r>
              <a:rPr lang="en-IN" sz="2400" dirty="0">
                <a:solidFill>
                  <a:schemeClr val="accent6"/>
                </a:solidFill>
              </a:rPr>
              <a:t> BFS (Breadth First Search) algorithm</a:t>
            </a:r>
            <a:r>
              <a:rPr lang="en-IN" sz="2400" dirty="0"/>
              <a:t>. It helps in traversing a tree or graph.</a:t>
            </a:r>
          </a:p>
          <a:p>
            <a:pPr marL="265113" indent="-265113" algn="just">
              <a:buClr>
                <a:schemeClr val="accent6"/>
              </a:buClr>
              <a:buFont typeface="Wingdings 3" panose="05040102010807070707" pitchFamily="18" charset="2"/>
              <a:buChar char=""/>
            </a:pPr>
            <a:r>
              <a:rPr lang="en-IN" sz="2400" dirty="0"/>
              <a:t>Queue is used in </a:t>
            </a:r>
            <a:r>
              <a:rPr lang="en-IN" sz="2400" dirty="0">
                <a:solidFill>
                  <a:schemeClr val="accent6"/>
                </a:solidFill>
              </a:rPr>
              <a:t>networking to handle congestion</a:t>
            </a:r>
            <a:r>
              <a:rPr lang="en-IN" sz="2400" dirty="0"/>
              <a:t>.</a:t>
            </a:r>
            <a:endParaRPr lang="en-US" sz="2400" dirty="0"/>
          </a:p>
        </p:txBody>
      </p:sp>
    </p:spTree>
    <p:extLst>
      <p:ext uri="{BB962C8B-B14F-4D97-AF65-F5344CB8AC3E}">
        <p14:creationId xmlns:p14="http://schemas.microsoft.com/office/powerpoint/2010/main" val="86086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6ED680-ECDA-2C59-AF2D-3A5BD1081CCA}"/>
              </a:ext>
            </a:extLst>
          </p:cNvPr>
          <p:cNvSpPr>
            <a:spLocks noGrp="1"/>
          </p:cNvSpPr>
          <p:nvPr>
            <p:ph type="title"/>
          </p:nvPr>
        </p:nvSpPr>
        <p:spPr/>
        <p:txBody>
          <a:bodyPr/>
          <a:lstStyle/>
          <a:p>
            <a:r>
              <a:rPr lang="en-US" dirty="0"/>
              <a:t>Queue - Operations</a:t>
            </a:r>
          </a:p>
        </p:txBody>
      </p:sp>
      <p:sp>
        <p:nvSpPr>
          <p:cNvPr id="5" name="Text Placeholder 4">
            <a:extLst>
              <a:ext uri="{FF2B5EF4-FFF2-40B4-BE49-F238E27FC236}">
                <a16:creationId xmlns:a16="http://schemas.microsoft.com/office/drawing/2014/main" id="{FB5B7375-27ED-AEFF-9C20-9AC5FE685928}"/>
              </a:ext>
            </a:extLst>
          </p:cNvPr>
          <p:cNvSpPr>
            <a:spLocks noGrp="1"/>
          </p:cNvSpPr>
          <p:nvPr>
            <p:ph type="body" idx="1"/>
          </p:nvPr>
        </p:nvSpPr>
        <p:spPr/>
        <p:txBody>
          <a:bodyPr/>
          <a:lstStyle/>
          <a:p>
            <a:r>
              <a:rPr lang="en-US" dirty="0">
                <a:solidFill>
                  <a:srgbClr val="0070C0"/>
                </a:solidFill>
              </a:rPr>
              <a:t>Enqueue</a:t>
            </a:r>
          </a:p>
          <a:p>
            <a:r>
              <a:rPr lang="en-US" dirty="0" err="1">
                <a:solidFill>
                  <a:srgbClr val="0070C0"/>
                </a:solidFill>
              </a:rPr>
              <a:t>Deueue</a:t>
            </a:r>
            <a:endParaRPr lang="en-US" dirty="0">
              <a:solidFill>
                <a:srgbClr val="0070C0"/>
              </a:solidFill>
            </a:endParaRPr>
          </a:p>
          <a:p>
            <a:endParaRPr lang="en-US" dirty="0"/>
          </a:p>
        </p:txBody>
      </p:sp>
    </p:spTree>
    <p:extLst>
      <p:ext uri="{BB962C8B-B14F-4D97-AF65-F5344CB8AC3E}">
        <p14:creationId xmlns:p14="http://schemas.microsoft.com/office/powerpoint/2010/main" val="3465311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a:t>
            </a:r>
            <a:r>
              <a:rPr lang="en-IN" dirty="0" err="1"/>
              <a:t>Enqueue</a:t>
            </a:r>
            <a:r>
              <a:rPr lang="en-IN" dirty="0"/>
              <a:t> (Q, F, R, N,Y)</a:t>
            </a:r>
            <a:endParaRPr lang="en-US" dirty="0"/>
          </a:p>
        </p:txBody>
      </p:sp>
      <p:sp>
        <p:nvSpPr>
          <p:cNvPr id="3" name="Content Placeholder 2"/>
          <p:cNvSpPr>
            <a:spLocks noGrp="1"/>
          </p:cNvSpPr>
          <p:nvPr>
            <p:ph idx="1"/>
          </p:nvPr>
        </p:nvSpPr>
        <p:spPr/>
        <p:txBody>
          <a:bodyPr/>
          <a:lstStyle/>
          <a:p>
            <a:r>
              <a:rPr lang="en-IN" dirty="0"/>
              <a:t>This procedure inserts </a:t>
            </a:r>
            <a:r>
              <a:rPr lang="en-IN" b="1" dirty="0">
                <a:solidFill>
                  <a:srgbClr val="C00000"/>
                </a:solidFill>
              </a:rPr>
              <a:t>Y</a:t>
            </a:r>
            <a:r>
              <a:rPr lang="en-IN" dirty="0"/>
              <a:t> at rear end of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dirty="0"/>
              <a:t> containing </a:t>
            </a:r>
            <a:r>
              <a:rPr lang="en-IN" b="1" dirty="0">
                <a:solidFill>
                  <a:srgbClr val="C00000"/>
                </a:solidFill>
              </a:rPr>
              <a:t>N</a:t>
            </a:r>
            <a:r>
              <a:rPr lang="en-IN" dirty="0"/>
              <a:t> elements.</a:t>
            </a:r>
          </a:p>
          <a:p>
            <a:r>
              <a:rPr lang="en-IN" b="1" dirty="0">
                <a:solidFill>
                  <a:srgbClr val="C00000"/>
                </a:solidFill>
              </a:rPr>
              <a:t>F</a:t>
            </a:r>
            <a:r>
              <a:rPr lang="en-IN" dirty="0"/>
              <a:t> is pointer to the front element of a queue.</a:t>
            </a:r>
          </a:p>
          <a:p>
            <a:r>
              <a:rPr lang="en-IN" b="1" dirty="0">
                <a:solidFill>
                  <a:srgbClr val="C00000"/>
                </a:solidFill>
              </a:rPr>
              <a:t>R</a:t>
            </a:r>
            <a:r>
              <a:rPr lang="en-IN" dirty="0">
                <a:solidFill>
                  <a:srgbClr val="C00000"/>
                </a:solidFill>
              </a:rPr>
              <a:t> </a:t>
            </a:r>
            <a:r>
              <a:rPr lang="en-IN" dirty="0"/>
              <a:t>is pointer to the rear element of a queue.</a:t>
            </a:r>
          </a:p>
          <a:p>
            <a:endParaRPr lang="en-IN" dirty="0"/>
          </a:p>
          <a:p>
            <a:endParaRPr lang="en-US" dirty="0"/>
          </a:p>
        </p:txBody>
      </p:sp>
      <p:sp>
        <p:nvSpPr>
          <p:cNvPr id="4" name="TextBox 3"/>
          <p:cNvSpPr txBox="1"/>
          <p:nvPr/>
        </p:nvSpPr>
        <p:spPr>
          <a:xfrm>
            <a:off x="381000" y="3005266"/>
            <a:ext cx="5715000" cy="360098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[Check for Queue Overflow]</a:t>
            </a:r>
          </a:p>
          <a:p>
            <a:r>
              <a:rPr lang="en-IN" sz="2400"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a:t>
            </a:r>
            <a:r>
              <a:rPr lang="en-IN" dirty="0">
                <a:latin typeface="Consolas" pitchFamily="49" charset="0"/>
                <a:cs typeface="Consolas" pitchFamily="49" charset="0"/>
              </a:rPr>
              <a:t>R &gt;= N</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write (‘Queue Overflow’)</a:t>
            </a:r>
          </a:p>
          <a:p>
            <a:r>
              <a:rPr lang="en-IN" b="1" dirty="0">
                <a:latin typeface="Consolas" pitchFamily="49" charset="0"/>
                <a:cs typeface="Consolas" pitchFamily="49" charset="0"/>
              </a:rPr>
              <a:t>		</a:t>
            </a:r>
            <a:r>
              <a:rPr lang="en-IN" dirty="0">
                <a:latin typeface="Consolas" pitchFamily="49" charset="0"/>
                <a:cs typeface="Consolas" pitchFamily="49" charset="0"/>
              </a:rPr>
              <a:t>Return</a:t>
            </a:r>
          </a:p>
          <a:p>
            <a:r>
              <a:rPr lang="en-IN" sz="2000" b="1" dirty="0">
                <a:solidFill>
                  <a:schemeClr val="tx2"/>
                </a:solidFill>
                <a:latin typeface="Consolas" pitchFamily="49" charset="0"/>
                <a:cs typeface="Consolas" pitchFamily="49" charset="0"/>
              </a:rPr>
              <a:t>2. [Increment REAR pointer]</a:t>
            </a:r>
          </a:p>
          <a:p>
            <a:r>
              <a:rPr lang="en-IN" dirty="0">
                <a:latin typeface="Consolas" pitchFamily="49" charset="0"/>
                <a:cs typeface="Consolas" pitchFamily="49" charset="0"/>
              </a:rPr>
              <a:t>	R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R + 1</a:t>
            </a:r>
          </a:p>
          <a:p>
            <a:r>
              <a:rPr lang="en-IN" sz="2000" b="1" dirty="0">
                <a:solidFill>
                  <a:schemeClr val="tx2"/>
                </a:solidFill>
                <a:latin typeface="Consolas" pitchFamily="49" charset="0"/>
                <a:cs typeface="Consolas" pitchFamily="49" charset="0"/>
              </a:rPr>
              <a:t>3. [Insert element]</a:t>
            </a:r>
          </a:p>
          <a:p>
            <a:r>
              <a:rPr lang="en-IN" b="1" dirty="0">
                <a:latin typeface="Consolas" pitchFamily="49" charset="0"/>
                <a:cs typeface="Consolas" pitchFamily="49" charset="0"/>
              </a:rPr>
              <a:t>	</a:t>
            </a:r>
            <a:r>
              <a:rPr lang="en-IN" dirty="0">
                <a:latin typeface="Consolas" pitchFamily="49" charset="0"/>
                <a:cs typeface="Consolas" pitchFamily="49" charset="0"/>
              </a:rPr>
              <a:t>Q[R]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Y</a:t>
            </a:r>
          </a:p>
          <a:p>
            <a:r>
              <a:rPr lang="en-IN" sz="2000" b="1" dirty="0">
                <a:solidFill>
                  <a:schemeClr val="tx2"/>
                </a:solidFill>
                <a:latin typeface="Consolas" pitchFamily="49" charset="0"/>
                <a:cs typeface="Consolas" pitchFamily="49" charset="0"/>
              </a:rPr>
              <a:t>4. [Is front pointer properly set?]</a:t>
            </a:r>
          </a:p>
          <a:p>
            <a:r>
              <a:rPr lang="en-IN" dirty="0">
                <a:latin typeface="Consolas" pitchFamily="49" charset="0"/>
                <a:cs typeface="Consolas" pitchFamily="49" charset="0"/>
              </a:rPr>
              <a:t>      </a:t>
            </a:r>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b="1" dirty="0">
                <a:latin typeface="Consolas" pitchFamily="49" charset="0"/>
                <a:cs typeface="Consolas" pitchFamily="49" charset="0"/>
              </a:rPr>
              <a:t> 	</a:t>
            </a:r>
            <a:r>
              <a:rPr lang="en-IN" dirty="0">
                <a:latin typeface="Consolas" pitchFamily="49" charset="0"/>
                <a:cs typeface="Consolas" pitchFamily="49" charset="0"/>
              </a:rPr>
              <a:t>F=0</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b="1" dirty="0">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1</a:t>
            </a:r>
          </a:p>
          <a:p>
            <a:r>
              <a:rPr lang="en-IN" b="1" dirty="0">
                <a:latin typeface="Consolas" pitchFamily="49" charset="0"/>
                <a:cs typeface="Consolas" pitchFamily="49" charset="0"/>
              </a:rPr>
              <a:t>       </a:t>
            </a:r>
            <a:r>
              <a:rPr lang="en-IN" dirty="0">
                <a:latin typeface="Consolas" pitchFamily="49" charset="0"/>
                <a:cs typeface="Consolas" pitchFamily="49" charset="0"/>
              </a:rPr>
              <a:t>Return</a:t>
            </a:r>
          </a:p>
        </p:txBody>
      </p:sp>
      <p:grpSp>
        <p:nvGrpSpPr>
          <p:cNvPr id="5" name="Group 4"/>
          <p:cNvGrpSpPr/>
          <p:nvPr/>
        </p:nvGrpSpPr>
        <p:grpSpPr>
          <a:xfrm>
            <a:off x="8928879" y="1716255"/>
            <a:ext cx="1600200" cy="533400"/>
            <a:chOff x="2286000" y="5486400"/>
            <a:chExt cx="4081670" cy="533400"/>
          </a:xfrm>
        </p:grpSpPr>
        <p:cxnSp>
          <p:nvCxnSpPr>
            <p:cNvPr id="6" name="Straight Connector 5"/>
            <p:cNvCxnSpPr/>
            <p:nvPr/>
          </p:nvCxnSpPr>
          <p:spPr>
            <a:xfrm>
              <a:off x="2286000" y="5486400"/>
              <a:ext cx="408167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a:off x="2286000" y="6019800"/>
              <a:ext cx="4081670"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8" name="Rectangle 7"/>
          <p:cNvSpPr/>
          <p:nvPr/>
        </p:nvSpPr>
        <p:spPr>
          <a:xfrm>
            <a:off x="8909140" y="1716255"/>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a:t>
            </a:r>
            <a:endParaRPr lang="en-US" b="1" dirty="0"/>
          </a:p>
        </p:txBody>
      </p:sp>
      <p:sp>
        <p:nvSpPr>
          <p:cNvPr id="9" name="TextBox 8"/>
          <p:cNvSpPr txBox="1"/>
          <p:nvPr/>
        </p:nvSpPr>
        <p:spPr>
          <a:xfrm>
            <a:off x="6378599" y="3005266"/>
            <a:ext cx="22098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IN" sz="2400" b="1" dirty="0"/>
              <a:t>N=3, R=0, F=0</a:t>
            </a:r>
            <a:endParaRPr lang="en-US" sz="2400" b="1" dirty="0"/>
          </a:p>
        </p:txBody>
      </p:sp>
      <p:sp>
        <p:nvSpPr>
          <p:cNvPr id="10" name="TextBox 9"/>
          <p:cNvSpPr txBox="1"/>
          <p:nvPr/>
        </p:nvSpPr>
        <p:spPr>
          <a:xfrm>
            <a:off x="6383082" y="3614865"/>
            <a:ext cx="685800" cy="400110"/>
          </a:xfrm>
          <a:prstGeom prst="rect">
            <a:avLst/>
          </a:prstGeom>
          <a:noFill/>
        </p:spPr>
        <p:txBody>
          <a:bodyPr wrap="square" rtlCol="0">
            <a:spAutoFit/>
          </a:bodyPr>
          <a:lstStyle/>
          <a:p>
            <a:r>
              <a:rPr lang="en-IN" sz="2000" b="1" dirty="0"/>
              <a:t>F =</a:t>
            </a:r>
            <a:endParaRPr lang="en-US" sz="2000" b="1" dirty="0"/>
          </a:p>
        </p:txBody>
      </p:sp>
      <p:sp>
        <p:nvSpPr>
          <p:cNvPr id="11" name="TextBox 10"/>
          <p:cNvSpPr txBox="1"/>
          <p:nvPr/>
        </p:nvSpPr>
        <p:spPr>
          <a:xfrm>
            <a:off x="6383082" y="3976755"/>
            <a:ext cx="685800" cy="400110"/>
          </a:xfrm>
          <a:prstGeom prst="rect">
            <a:avLst/>
          </a:prstGeom>
          <a:noFill/>
        </p:spPr>
        <p:txBody>
          <a:bodyPr wrap="square" rtlCol="0">
            <a:spAutoFit/>
          </a:bodyPr>
          <a:lstStyle/>
          <a:p>
            <a:r>
              <a:rPr lang="en-IN" sz="2000" b="1" dirty="0"/>
              <a:t>R =</a:t>
            </a:r>
            <a:endParaRPr lang="en-US" sz="2000" b="1" dirty="0"/>
          </a:p>
        </p:txBody>
      </p:sp>
      <p:sp>
        <p:nvSpPr>
          <p:cNvPr id="12" name="TextBox 11"/>
          <p:cNvSpPr txBox="1"/>
          <p:nvPr/>
        </p:nvSpPr>
        <p:spPr>
          <a:xfrm>
            <a:off x="6764082" y="3614865"/>
            <a:ext cx="346364" cy="400110"/>
          </a:xfrm>
          <a:prstGeom prst="rect">
            <a:avLst/>
          </a:prstGeom>
          <a:noFill/>
        </p:spPr>
        <p:txBody>
          <a:bodyPr wrap="square" rtlCol="0">
            <a:spAutoFit/>
          </a:bodyPr>
          <a:lstStyle/>
          <a:p>
            <a:r>
              <a:rPr lang="en-IN" sz="2000" b="1" dirty="0"/>
              <a:t>0</a:t>
            </a:r>
            <a:endParaRPr lang="en-US" sz="2000" b="1" dirty="0"/>
          </a:p>
        </p:txBody>
      </p:sp>
      <p:sp>
        <p:nvSpPr>
          <p:cNvPr id="13" name="TextBox 12"/>
          <p:cNvSpPr txBox="1"/>
          <p:nvPr/>
        </p:nvSpPr>
        <p:spPr>
          <a:xfrm>
            <a:off x="6777145" y="3976755"/>
            <a:ext cx="346364" cy="400110"/>
          </a:xfrm>
          <a:prstGeom prst="rect">
            <a:avLst/>
          </a:prstGeom>
          <a:noFill/>
        </p:spPr>
        <p:txBody>
          <a:bodyPr wrap="square" rtlCol="0">
            <a:spAutoFit/>
          </a:bodyPr>
          <a:lstStyle/>
          <a:p>
            <a:r>
              <a:rPr lang="en-IN" sz="2000" b="1" dirty="0"/>
              <a:t>0</a:t>
            </a:r>
            <a:endParaRPr lang="en-US" sz="2000" b="1" dirty="0"/>
          </a:p>
        </p:txBody>
      </p:sp>
      <p:sp>
        <p:nvSpPr>
          <p:cNvPr id="14" name="TextBox 13"/>
          <p:cNvSpPr txBox="1"/>
          <p:nvPr/>
        </p:nvSpPr>
        <p:spPr>
          <a:xfrm>
            <a:off x="6378599" y="4376865"/>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Y=5</a:t>
            </a:r>
            <a:r>
              <a:rPr lang="en-IN" b="1" dirty="0"/>
              <a:t>)</a:t>
            </a:r>
            <a:endParaRPr lang="en-US" b="1" dirty="0"/>
          </a:p>
        </p:txBody>
      </p:sp>
      <p:sp>
        <p:nvSpPr>
          <p:cNvPr id="15" name="TextBox 14"/>
          <p:cNvSpPr txBox="1"/>
          <p:nvPr/>
        </p:nvSpPr>
        <p:spPr>
          <a:xfrm>
            <a:off x="6775099" y="3958854"/>
            <a:ext cx="314510" cy="400110"/>
          </a:xfrm>
          <a:prstGeom prst="rect">
            <a:avLst/>
          </a:prstGeom>
          <a:noFill/>
        </p:spPr>
        <p:txBody>
          <a:bodyPr wrap="none" rtlCol="0">
            <a:spAutoFit/>
          </a:bodyPr>
          <a:lstStyle/>
          <a:p>
            <a:r>
              <a:rPr lang="en-IN" sz="2000" b="1" dirty="0"/>
              <a:t>1</a:t>
            </a:r>
            <a:endParaRPr lang="en-US" sz="2000" b="1" dirty="0"/>
          </a:p>
        </p:txBody>
      </p:sp>
      <p:grpSp>
        <p:nvGrpSpPr>
          <p:cNvPr id="16" name="Group 15"/>
          <p:cNvGrpSpPr/>
          <p:nvPr/>
        </p:nvGrpSpPr>
        <p:grpSpPr>
          <a:xfrm>
            <a:off x="9005078" y="988257"/>
            <a:ext cx="228600" cy="727999"/>
            <a:chOff x="762000" y="4606001"/>
            <a:chExt cx="228600" cy="727999"/>
          </a:xfrm>
        </p:grpSpPr>
        <p:sp>
          <p:nvSpPr>
            <p:cNvPr id="17" name="TextBox 16"/>
            <p:cNvSpPr txBox="1"/>
            <p:nvPr/>
          </p:nvSpPr>
          <p:spPr>
            <a:xfrm>
              <a:off x="762000"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18" name="Straight Arrow Connector 17"/>
            <p:cNvCxnSpPr>
              <a:stCxn id="17" idx="2"/>
            </p:cNvCxnSpPr>
            <p:nvPr/>
          </p:nvCxnSpPr>
          <p:spPr>
            <a:xfrm>
              <a:off x="876300" y="4975333"/>
              <a:ext cx="0" cy="358667"/>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19" name="TextBox 18"/>
          <p:cNvSpPr txBox="1"/>
          <p:nvPr/>
        </p:nvSpPr>
        <p:spPr>
          <a:xfrm>
            <a:off x="6378599" y="4706100"/>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Y=20</a:t>
            </a:r>
            <a:r>
              <a:rPr lang="en-IN" b="1" dirty="0"/>
              <a:t>)</a:t>
            </a:r>
            <a:endParaRPr lang="en-US" b="1" dirty="0"/>
          </a:p>
        </p:txBody>
      </p:sp>
      <p:sp>
        <p:nvSpPr>
          <p:cNvPr id="20" name="TextBox 19"/>
          <p:cNvSpPr txBox="1"/>
          <p:nvPr/>
        </p:nvSpPr>
        <p:spPr>
          <a:xfrm>
            <a:off x="6774180" y="3954721"/>
            <a:ext cx="314510" cy="400110"/>
          </a:xfrm>
          <a:prstGeom prst="rect">
            <a:avLst/>
          </a:prstGeom>
          <a:noFill/>
        </p:spPr>
        <p:txBody>
          <a:bodyPr wrap="none" rtlCol="0">
            <a:spAutoFit/>
          </a:bodyPr>
          <a:lstStyle/>
          <a:p>
            <a:r>
              <a:rPr lang="en-IN" sz="2000" b="1" dirty="0">
                <a:solidFill>
                  <a:schemeClr val="accent4">
                    <a:lumMod val="50000"/>
                  </a:schemeClr>
                </a:solidFill>
              </a:rPr>
              <a:t>2</a:t>
            </a:r>
            <a:endParaRPr lang="en-US" sz="2000" b="1" dirty="0">
              <a:solidFill>
                <a:schemeClr val="accent4">
                  <a:lumMod val="50000"/>
                </a:schemeClr>
              </a:solidFill>
            </a:endParaRPr>
          </a:p>
        </p:txBody>
      </p:sp>
      <p:sp>
        <p:nvSpPr>
          <p:cNvPr id="21" name="Rectangle 20"/>
          <p:cNvSpPr/>
          <p:nvPr/>
        </p:nvSpPr>
        <p:spPr>
          <a:xfrm>
            <a:off x="9451261" y="1714417"/>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20</a:t>
            </a:r>
            <a:endParaRPr lang="en-US" b="1" dirty="0"/>
          </a:p>
        </p:txBody>
      </p:sp>
      <p:sp>
        <p:nvSpPr>
          <p:cNvPr id="22" name="TextBox 21"/>
          <p:cNvSpPr txBox="1"/>
          <p:nvPr/>
        </p:nvSpPr>
        <p:spPr>
          <a:xfrm>
            <a:off x="6378599" y="5035335"/>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Y=80</a:t>
            </a:r>
            <a:r>
              <a:rPr lang="en-IN" b="1" dirty="0"/>
              <a:t>)</a:t>
            </a:r>
            <a:endParaRPr lang="en-US" b="1" dirty="0"/>
          </a:p>
        </p:txBody>
      </p:sp>
      <p:sp>
        <p:nvSpPr>
          <p:cNvPr id="23" name="TextBox 22"/>
          <p:cNvSpPr txBox="1"/>
          <p:nvPr/>
        </p:nvSpPr>
        <p:spPr>
          <a:xfrm>
            <a:off x="6774180" y="3963733"/>
            <a:ext cx="314510" cy="400110"/>
          </a:xfrm>
          <a:prstGeom prst="rect">
            <a:avLst/>
          </a:prstGeom>
          <a:noFill/>
        </p:spPr>
        <p:txBody>
          <a:bodyPr wrap="none" rtlCol="0">
            <a:spAutoFit/>
          </a:bodyPr>
          <a:lstStyle/>
          <a:p>
            <a:r>
              <a:rPr lang="en-IN" sz="2000" b="1" dirty="0">
                <a:solidFill>
                  <a:schemeClr val="accent2">
                    <a:lumMod val="50000"/>
                  </a:schemeClr>
                </a:solidFill>
              </a:rPr>
              <a:t>3</a:t>
            </a:r>
            <a:endParaRPr lang="en-US" sz="2000" b="1" dirty="0">
              <a:solidFill>
                <a:schemeClr val="accent2">
                  <a:lumMod val="50000"/>
                </a:schemeClr>
              </a:solidFill>
            </a:endParaRPr>
          </a:p>
        </p:txBody>
      </p:sp>
      <p:sp>
        <p:nvSpPr>
          <p:cNvPr id="24" name="Rectangle 23"/>
          <p:cNvSpPr/>
          <p:nvPr/>
        </p:nvSpPr>
        <p:spPr>
          <a:xfrm>
            <a:off x="9994759" y="1716255"/>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80</a:t>
            </a:r>
            <a:endParaRPr lang="en-US" b="1" dirty="0"/>
          </a:p>
        </p:txBody>
      </p:sp>
      <p:sp>
        <p:nvSpPr>
          <p:cNvPr id="25" name="TextBox 24"/>
          <p:cNvSpPr txBox="1"/>
          <p:nvPr/>
        </p:nvSpPr>
        <p:spPr>
          <a:xfrm>
            <a:off x="6378599" y="5364570"/>
            <a:ext cx="2819400" cy="369332"/>
          </a:xfrm>
          <a:prstGeom prst="rect">
            <a:avLst/>
          </a:prstGeom>
          <a:noFill/>
        </p:spPr>
        <p:txBody>
          <a:bodyPr wrap="square" rtlCol="0">
            <a:spAutoFit/>
          </a:bodyPr>
          <a:lstStyle/>
          <a:p>
            <a:r>
              <a:rPr lang="en-IN" b="1" dirty="0" err="1"/>
              <a:t>Enqueue</a:t>
            </a:r>
            <a:r>
              <a:rPr lang="en-IN" b="1" dirty="0"/>
              <a:t> (Q, F, R, N=3,</a:t>
            </a:r>
            <a:r>
              <a:rPr lang="en-IN" b="1" dirty="0">
                <a:solidFill>
                  <a:srgbClr val="C00000"/>
                </a:solidFill>
              </a:rPr>
              <a:t>Y=3</a:t>
            </a:r>
            <a:r>
              <a:rPr lang="en-IN" b="1" dirty="0"/>
              <a:t>)</a:t>
            </a:r>
            <a:endParaRPr lang="en-US" b="1" dirty="0"/>
          </a:p>
        </p:txBody>
      </p:sp>
      <p:sp>
        <p:nvSpPr>
          <p:cNvPr id="26" name="TextBox 25"/>
          <p:cNvSpPr txBox="1"/>
          <p:nvPr/>
        </p:nvSpPr>
        <p:spPr>
          <a:xfrm>
            <a:off x="6378599" y="5693805"/>
            <a:ext cx="2819400" cy="369332"/>
          </a:xfrm>
          <a:prstGeom prst="rect">
            <a:avLst/>
          </a:prstGeom>
          <a:noFill/>
        </p:spPr>
        <p:txBody>
          <a:bodyPr wrap="square" rtlCol="0">
            <a:spAutoFit/>
          </a:bodyPr>
          <a:lstStyle/>
          <a:p>
            <a:r>
              <a:rPr lang="en-IN" b="1" dirty="0">
                <a:solidFill>
                  <a:srgbClr val="C00000"/>
                </a:solidFill>
              </a:rPr>
              <a:t>Queue Overflow</a:t>
            </a:r>
            <a:endParaRPr lang="en-US" b="1" dirty="0">
              <a:solidFill>
                <a:srgbClr val="C00000"/>
              </a:solidFill>
            </a:endParaRPr>
          </a:p>
        </p:txBody>
      </p:sp>
      <p:grpSp>
        <p:nvGrpSpPr>
          <p:cNvPr id="27" name="Group 26"/>
          <p:cNvGrpSpPr/>
          <p:nvPr/>
        </p:nvGrpSpPr>
        <p:grpSpPr>
          <a:xfrm>
            <a:off x="9060274" y="2249655"/>
            <a:ext cx="227571" cy="674132"/>
            <a:chOff x="817195" y="5867400"/>
            <a:chExt cx="227571" cy="674132"/>
          </a:xfrm>
        </p:grpSpPr>
        <p:sp>
          <p:nvSpPr>
            <p:cNvPr id="28" name="TextBox 27"/>
            <p:cNvSpPr txBox="1"/>
            <p:nvPr/>
          </p:nvSpPr>
          <p:spPr>
            <a:xfrm>
              <a:off x="817195" y="6172200"/>
              <a:ext cx="227571"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29" name="Straight Arrow Connector 28"/>
            <p:cNvCxnSpPr>
              <a:stCxn id="28" idx="0"/>
              <a:endCxn id="8" idx="2"/>
            </p:cNvCxnSpPr>
            <p:nvPr/>
          </p:nvCxnSpPr>
          <p:spPr>
            <a:xfrm flipH="1" flipV="1">
              <a:off x="918693" y="5867400"/>
              <a:ext cx="12288" cy="304800"/>
            </a:xfrm>
            <a:prstGeom prst="straightConnector1">
              <a:avLst/>
            </a:prstGeom>
            <a:ln w="28575">
              <a:solidFill>
                <a:srgbClr val="C00000"/>
              </a:solidFill>
              <a:tailEnd type="arrow"/>
            </a:ln>
          </p:spPr>
          <p:style>
            <a:lnRef idx="2">
              <a:schemeClr val="accent2"/>
            </a:lnRef>
            <a:fillRef idx="0">
              <a:schemeClr val="accent2"/>
            </a:fillRef>
            <a:effectRef idx="1">
              <a:schemeClr val="accent2"/>
            </a:effectRef>
            <a:fontRef idx="minor">
              <a:schemeClr val="tx1"/>
            </a:fontRef>
          </p:style>
        </p:cxnSp>
      </p:grpSp>
      <p:sp>
        <p:nvSpPr>
          <p:cNvPr id="30" name="TextBox 29"/>
          <p:cNvSpPr txBox="1"/>
          <p:nvPr/>
        </p:nvSpPr>
        <p:spPr>
          <a:xfrm>
            <a:off x="6785197" y="3614865"/>
            <a:ext cx="134580" cy="400110"/>
          </a:xfrm>
          <a:prstGeom prst="rect">
            <a:avLst/>
          </a:prstGeom>
          <a:noFill/>
        </p:spPr>
        <p:txBody>
          <a:bodyPr wrap="square" rtlCol="0">
            <a:spAutoFit/>
          </a:bodyPr>
          <a:lstStyle/>
          <a:p>
            <a:r>
              <a:rPr lang="en-IN" sz="2000" b="1" dirty="0"/>
              <a:t>1</a:t>
            </a:r>
            <a:endParaRPr lang="en-US" sz="2000" b="1" dirty="0"/>
          </a:p>
        </p:txBody>
      </p:sp>
    </p:spTree>
    <p:extLst>
      <p:ext uri="{BB962C8B-B14F-4D97-AF65-F5344CB8AC3E}">
        <p14:creationId xmlns:p14="http://schemas.microsoft.com/office/powerpoint/2010/main" val="2092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9"/>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6"/>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8"/>
                                        </p:tgtEl>
                                        <p:attrNameLst>
                                          <p:attrName>style.visibility</p:attrName>
                                        </p:attrNameLst>
                                      </p:cBhvr>
                                      <p:to>
                                        <p:strVal val="visible"/>
                                      </p:to>
                                    </p:set>
                                  </p:childTnLst>
                                </p:cTn>
                              </p:par>
                              <p:par>
                                <p:cTn id="107" presetID="63" presetClass="path" presetSubtype="0" accel="50000" decel="50000" fill="hold" grpId="1" nodeType="withEffect">
                                  <p:stCondLst>
                                    <p:cond delay="0"/>
                                  </p:stCondLst>
                                  <p:childTnLst>
                                    <p:animMotion origin="layout" path="M -4.16667E-6 -3.7037E-7 L 0.26849 -3.7037E-7 " pathEditMode="relative" rAng="0" ptsTypes="AA">
                                      <p:cBhvr>
                                        <p:cTn id="108" dur="2000" spd="-100000" fill="hold"/>
                                        <p:tgtEl>
                                          <p:spTgt spid="8"/>
                                        </p:tgtEl>
                                        <p:attrNameLst>
                                          <p:attrName>ppt_x</p:attrName>
                                          <p:attrName>ppt_y</p:attrName>
                                        </p:attrNameLst>
                                      </p:cBhvr>
                                      <p:rCtr x="13424" y="0"/>
                                    </p:animMotion>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12"/>
                                        </p:tgtEl>
                                        <p:attrNameLst>
                                          <p:attrName>style.visibility</p:attrName>
                                        </p:attrNameLst>
                                      </p:cBhvr>
                                      <p:to>
                                        <p:strVal val="hidden"/>
                                      </p:to>
                                    </p:set>
                                  </p:childTnLst>
                                </p:cTn>
                              </p:par>
                              <p:par>
                                <p:cTn id="113" presetID="1" presetClass="entr" presetSubtype="0" fill="hold" grpId="0" nodeType="withEffect">
                                  <p:stCondLst>
                                    <p:cond delay="0"/>
                                  </p:stCondLst>
                                  <p:childTnLst>
                                    <p:set>
                                      <p:cBhvr>
                                        <p:cTn id="114" dur="1" fill="hold">
                                          <p:stCondLst>
                                            <p:cond delay="0"/>
                                          </p:stCondLst>
                                        </p:cTn>
                                        <p:tgtEl>
                                          <p:spTgt spid="3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9"/>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5"/>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63" presetClass="path" presetSubtype="0" accel="50000" decel="50000" fill="hold" nodeType="clickEffect">
                                  <p:stCondLst>
                                    <p:cond delay="0"/>
                                  </p:stCondLst>
                                  <p:childTnLst>
                                    <p:animMotion origin="layout" path="M 3.33333E-6 -2.22222E-6 L 0.04843 -2.22222E-6 " pathEditMode="relative" rAng="0" ptsTypes="AA">
                                      <p:cBhvr>
                                        <p:cTn id="132" dur="2000" fill="hold"/>
                                        <p:tgtEl>
                                          <p:spTgt spid="16"/>
                                        </p:tgtEl>
                                        <p:attrNameLst>
                                          <p:attrName>ppt_x</p:attrName>
                                          <p:attrName>ppt_y</p:attrName>
                                        </p:attrNameLst>
                                      </p:cBhvr>
                                      <p:rCtr x="2422" y="0"/>
                                    </p:animMotion>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21"/>
                                        </p:tgtEl>
                                        <p:attrNameLst>
                                          <p:attrName>style.visibility</p:attrName>
                                        </p:attrNameLst>
                                      </p:cBhvr>
                                      <p:to>
                                        <p:strVal val="visible"/>
                                      </p:to>
                                    </p:set>
                                  </p:childTnLst>
                                </p:cTn>
                              </p:par>
                              <p:par>
                                <p:cTn id="137" presetID="63" presetClass="path" presetSubtype="0" accel="50000" decel="50000" fill="hold" grpId="1" nodeType="withEffect">
                                  <p:stCondLst>
                                    <p:cond delay="0"/>
                                  </p:stCondLst>
                                  <p:childTnLst>
                                    <p:animMotion origin="layout" path="M 4.58333E-6 1.11111E-6 L 0.2263 1.11111E-6 " pathEditMode="relative" rAng="0" ptsTypes="AA">
                                      <p:cBhvr>
                                        <p:cTn id="138" dur="2000" spd="-100000" fill="hold"/>
                                        <p:tgtEl>
                                          <p:spTgt spid="21"/>
                                        </p:tgtEl>
                                        <p:attrNameLst>
                                          <p:attrName>ppt_x</p:attrName>
                                          <p:attrName>ppt_y</p:attrName>
                                        </p:attrNameLst>
                                      </p:cBhvr>
                                      <p:rCtr x="11315" y="0"/>
                                    </p:animMotion>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22"/>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20"/>
                                        </p:tgtEl>
                                        <p:attrNameLst>
                                          <p:attrName>style.visibility</p:attrName>
                                        </p:attrNameLst>
                                      </p:cBhvr>
                                      <p:to>
                                        <p:strVal val="hidden"/>
                                      </p:to>
                                    </p:set>
                                  </p:childTnLst>
                                </p:cTn>
                              </p:par>
                              <p:par>
                                <p:cTn id="147" presetID="1" presetClass="entr" presetSubtype="0" fill="hold" grpId="0" nodeType="withEffect">
                                  <p:stCondLst>
                                    <p:cond delay="0"/>
                                  </p:stCondLst>
                                  <p:childTnLst>
                                    <p:set>
                                      <p:cBhvr>
                                        <p:cTn id="148" dur="1" fill="hold">
                                          <p:stCondLst>
                                            <p:cond delay="0"/>
                                          </p:stCondLst>
                                        </p:cTn>
                                        <p:tgtEl>
                                          <p:spTgt spid="23"/>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63" presetClass="path" presetSubtype="0" accel="50000" decel="50000" fill="hold" nodeType="clickEffect">
                                  <p:stCondLst>
                                    <p:cond delay="0"/>
                                  </p:stCondLst>
                                  <p:childTnLst>
                                    <p:animMotion origin="layout" path="M 0.04843 -2.22222E-6 L 0.09271 -2.22222E-6 " pathEditMode="relative" rAng="0" ptsTypes="AA">
                                      <p:cBhvr>
                                        <p:cTn id="152" dur="2000" fill="hold"/>
                                        <p:tgtEl>
                                          <p:spTgt spid="16"/>
                                        </p:tgtEl>
                                        <p:attrNameLst>
                                          <p:attrName>ppt_x</p:attrName>
                                          <p:attrName>ppt_y</p:attrName>
                                        </p:attrNameLst>
                                      </p:cBhvr>
                                      <p:rCtr x="2214" y="0"/>
                                    </p:animMotion>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24"/>
                                        </p:tgtEl>
                                        <p:attrNameLst>
                                          <p:attrName>style.visibility</p:attrName>
                                        </p:attrNameLst>
                                      </p:cBhvr>
                                      <p:to>
                                        <p:strVal val="visible"/>
                                      </p:to>
                                    </p:set>
                                  </p:childTnLst>
                                </p:cTn>
                              </p:par>
                              <p:par>
                                <p:cTn id="157" presetID="63" presetClass="path" presetSubtype="0" accel="50000" decel="50000" fill="hold" grpId="1" nodeType="withEffect">
                                  <p:stCondLst>
                                    <p:cond delay="0"/>
                                  </p:stCondLst>
                                  <p:childTnLst>
                                    <p:animMotion origin="layout" path="M 3.33333E-6 -3.7037E-7 L 0.1806 -3.7037E-7 " pathEditMode="relative" rAng="0" ptsTypes="AA">
                                      <p:cBhvr>
                                        <p:cTn id="158" dur="2000" spd="-100000" fill="hold"/>
                                        <p:tgtEl>
                                          <p:spTgt spid="24"/>
                                        </p:tgtEl>
                                        <p:attrNameLst>
                                          <p:attrName>ppt_x</p:attrName>
                                          <p:attrName>ppt_y</p:attrName>
                                        </p:attrNameLst>
                                      </p:cBhvr>
                                      <p:rCtr x="9023" y="0"/>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25"/>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animBg="1"/>
      <p:bldP spid="10" grpId="0"/>
      <p:bldP spid="11" grpId="0"/>
      <p:bldP spid="12" grpId="0"/>
      <p:bldP spid="12" grpId="1"/>
      <p:bldP spid="13" grpId="0"/>
      <p:bldP spid="13" grpId="1"/>
      <p:bldP spid="14" grpId="0"/>
      <p:bldP spid="15" grpId="0"/>
      <p:bldP spid="15" grpId="1"/>
      <p:bldP spid="19" grpId="0"/>
      <p:bldP spid="20" grpId="0"/>
      <p:bldP spid="20" grpId="1"/>
      <p:bldP spid="21" grpId="0" animBg="1"/>
      <p:bldP spid="21" grpId="1" animBg="1"/>
      <p:bldP spid="22" grpId="0"/>
      <p:bldP spid="23" grpId="0"/>
      <p:bldP spid="24" grpId="0" animBg="1"/>
      <p:bldP spid="24" grpId="1" animBg="1"/>
      <p:bldP spid="25" grpId="0"/>
      <p:bldP spid="26" grpId="0"/>
      <p:bldP spid="3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err="1"/>
              <a:t>Function</a:t>
            </a:r>
            <a:r>
              <a:rPr lang="fr-FR" dirty="0"/>
              <a:t>:  </a:t>
            </a:r>
            <a:r>
              <a:rPr lang="fr-FR" dirty="0" err="1"/>
              <a:t>Dequeue</a:t>
            </a:r>
            <a:r>
              <a:rPr lang="fr-FR" dirty="0"/>
              <a:t> (Q, F, R)</a:t>
            </a:r>
            <a:endParaRPr lang="en-US" dirty="0"/>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deletes &amp; returns</a:t>
            </a:r>
            <a:r>
              <a:rPr lang="en-IN" b="1" dirty="0">
                <a:solidFill>
                  <a:srgbClr val="FF0000"/>
                </a:solidFill>
              </a:rPr>
              <a:t> </a:t>
            </a:r>
            <a:r>
              <a:rPr lang="en-IN" dirty="0"/>
              <a:t>an element </a:t>
            </a:r>
            <a:r>
              <a:rPr lang="en-IN" b="1" dirty="0">
                <a:solidFill>
                  <a:srgbClr val="C00000"/>
                </a:solidFill>
              </a:rPr>
              <a:t>from front end</a:t>
            </a:r>
            <a:r>
              <a:rPr lang="en-IN" b="1" dirty="0">
                <a:solidFill>
                  <a:srgbClr val="FF0000"/>
                </a:solidFill>
              </a:rPr>
              <a:t> </a:t>
            </a:r>
            <a:r>
              <a:rPr lang="en-IN" dirty="0"/>
              <a:t>of the Queue.</a:t>
            </a:r>
          </a:p>
          <a:p>
            <a:r>
              <a:rPr lang="en-IN" b="1" dirty="0">
                <a:solidFill>
                  <a:srgbClr val="C00000"/>
                </a:solidFill>
              </a:rPr>
              <a:t>Queue</a:t>
            </a:r>
            <a:r>
              <a:rPr lang="en-IN" dirty="0">
                <a:solidFill>
                  <a:srgbClr val="C00000"/>
                </a:solidFill>
              </a:rPr>
              <a:t> </a:t>
            </a:r>
            <a:r>
              <a:rPr lang="en-IN" dirty="0"/>
              <a:t>is represented by a vector </a:t>
            </a:r>
            <a:r>
              <a:rPr lang="en-IN" b="1" dirty="0">
                <a:solidFill>
                  <a:srgbClr val="C00000"/>
                </a:solidFill>
              </a:rPr>
              <a:t>Q</a:t>
            </a:r>
            <a:r>
              <a:rPr lang="en-IN" dirty="0"/>
              <a:t> containing </a:t>
            </a:r>
            <a:r>
              <a:rPr lang="en-IN" b="1" dirty="0">
                <a:solidFill>
                  <a:srgbClr val="C00000"/>
                </a:solidFill>
              </a:rPr>
              <a:t>N</a:t>
            </a:r>
            <a:r>
              <a:rPr lang="en-IN" dirty="0"/>
              <a:t> elements.</a:t>
            </a:r>
          </a:p>
          <a:p>
            <a:r>
              <a:rPr lang="en-IN" b="1" dirty="0">
                <a:solidFill>
                  <a:srgbClr val="C00000"/>
                </a:solidFill>
              </a:rPr>
              <a:t>F</a:t>
            </a:r>
            <a:r>
              <a:rPr lang="en-IN" dirty="0"/>
              <a:t> is pointer to the </a:t>
            </a:r>
            <a:r>
              <a:rPr lang="en-IN" b="1" dirty="0">
                <a:solidFill>
                  <a:srgbClr val="C00000"/>
                </a:solidFill>
              </a:rPr>
              <a:t>front</a:t>
            </a:r>
            <a:r>
              <a:rPr lang="en-IN" b="1" dirty="0">
                <a:solidFill>
                  <a:srgbClr val="FF0000"/>
                </a:solidFill>
              </a:rPr>
              <a:t> </a:t>
            </a:r>
            <a:r>
              <a:rPr lang="en-IN" dirty="0"/>
              <a:t>element of a queue.</a:t>
            </a:r>
          </a:p>
          <a:p>
            <a:r>
              <a:rPr lang="en-IN" b="1" dirty="0">
                <a:solidFill>
                  <a:srgbClr val="C00000"/>
                </a:solidFill>
              </a:rPr>
              <a:t>R</a:t>
            </a:r>
            <a:r>
              <a:rPr lang="en-IN" dirty="0"/>
              <a:t> is pointer to the </a:t>
            </a:r>
            <a:r>
              <a:rPr lang="en-IN" b="1" dirty="0">
                <a:solidFill>
                  <a:srgbClr val="C00000"/>
                </a:solidFill>
              </a:rPr>
              <a:t>rear</a:t>
            </a:r>
            <a:r>
              <a:rPr lang="en-IN" dirty="0">
                <a:solidFill>
                  <a:srgbClr val="FF0000"/>
                </a:solidFill>
              </a:rPr>
              <a:t> </a:t>
            </a:r>
            <a:r>
              <a:rPr lang="en-IN" dirty="0"/>
              <a:t>element of a queue.</a:t>
            </a:r>
            <a:endParaRPr lang="en-US" dirty="0"/>
          </a:p>
        </p:txBody>
      </p:sp>
      <p:sp>
        <p:nvSpPr>
          <p:cNvPr id="4" name="TextBox 3"/>
          <p:cNvSpPr txBox="1"/>
          <p:nvPr/>
        </p:nvSpPr>
        <p:spPr>
          <a:xfrm>
            <a:off x="461682" y="2687209"/>
            <a:ext cx="5428129" cy="350865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57200" indent="-457200">
              <a:buAutoNum type="arabicPeriod"/>
            </a:pPr>
            <a:r>
              <a:rPr lang="en-IN" sz="2000" b="1" dirty="0">
                <a:solidFill>
                  <a:schemeClr val="tx2"/>
                </a:solidFill>
                <a:latin typeface="Consolas" pitchFamily="49" charset="0"/>
                <a:cs typeface="Consolas" pitchFamily="49" charset="0"/>
              </a:rPr>
              <a:t>[Check for Queue Underflow]</a:t>
            </a:r>
          </a:p>
          <a:p>
            <a:pPr marL="538163"/>
            <a:r>
              <a:rPr lang="en-IN" b="1" dirty="0">
                <a:solidFill>
                  <a:schemeClr val="tx2">
                    <a:lumMod val="75000"/>
                  </a:schemeClr>
                </a:solidFill>
                <a:latin typeface="Consolas" pitchFamily="49" charset="0"/>
                <a:cs typeface="Consolas" pitchFamily="49" charset="0"/>
              </a:rPr>
              <a:t>If</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  F = 0</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write (‘Queue Underflow’)</a:t>
            </a:r>
          </a:p>
          <a:p>
            <a:r>
              <a:rPr lang="en-IN" dirty="0">
                <a:latin typeface="Consolas" pitchFamily="49" charset="0"/>
                <a:cs typeface="Consolas" pitchFamily="49" charset="0"/>
              </a:rPr>
              <a:t>	  Return(0)</a:t>
            </a:r>
          </a:p>
          <a:p>
            <a:r>
              <a:rPr lang="en-IN" sz="2000" b="1" dirty="0">
                <a:solidFill>
                  <a:schemeClr val="tx2"/>
                </a:solidFill>
                <a:latin typeface="Consolas" pitchFamily="49" charset="0"/>
                <a:cs typeface="Consolas" pitchFamily="49" charset="0"/>
              </a:rPr>
              <a:t>2. [Delete element]</a:t>
            </a:r>
          </a:p>
          <a:p>
            <a:r>
              <a:rPr lang="en-IN" dirty="0">
                <a:latin typeface="Consolas" pitchFamily="49" charset="0"/>
                <a:cs typeface="Consolas" pitchFamily="49" charset="0"/>
              </a:rPr>
              <a:t>    Y </a:t>
            </a:r>
            <a:r>
              <a:rPr lang="en-IN" dirty="0">
                <a:latin typeface="Consolas" pitchFamily="49" charset="0"/>
                <a:cs typeface="Consolas" pitchFamily="49" charset="0"/>
                <a:sym typeface="Wingdings" pitchFamily="2" charset="2"/>
              </a:rPr>
              <a:t></a:t>
            </a:r>
            <a:r>
              <a:rPr lang="en-IN" dirty="0">
                <a:latin typeface="Consolas" pitchFamily="49" charset="0"/>
                <a:cs typeface="Consolas" pitchFamily="49" charset="0"/>
              </a:rPr>
              <a:t> Q[F]</a:t>
            </a:r>
          </a:p>
          <a:p>
            <a:pPr marL="574675" indent="-574675"/>
            <a:r>
              <a:rPr lang="en-IN" sz="2000" b="1" dirty="0">
                <a:solidFill>
                  <a:schemeClr val="tx2"/>
                </a:solidFill>
                <a:latin typeface="Consolas" pitchFamily="49" charset="0"/>
                <a:cs typeface="Consolas" pitchFamily="49" charset="0"/>
              </a:rPr>
              <a:t>3. [Is Single element left in Queue?]</a:t>
            </a:r>
          </a:p>
          <a:p>
            <a:r>
              <a:rPr lang="en-IN" b="1"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If</a:t>
            </a:r>
            <a:r>
              <a:rPr lang="en-IN" dirty="0">
                <a:latin typeface="Consolas" pitchFamily="49" charset="0"/>
                <a:cs typeface="Consolas" pitchFamily="49" charset="0"/>
              </a:rPr>
              <a:t>   F = R</a:t>
            </a:r>
          </a:p>
          <a:p>
            <a:r>
              <a:rPr lang="en-IN" dirty="0">
                <a:latin typeface="Consolas" pitchFamily="49" charset="0"/>
                <a:cs typeface="Consolas" pitchFamily="49" charset="0"/>
              </a:rPr>
              <a:t>    </a:t>
            </a:r>
            <a:r>
              <a:rPr lang="en-IN" b="1" dirty="0">
                <a:solidFill>
                  <a:schemeClr val="tx2">
                    <a:lumMod val="75000"/>
                  </a:schemeClr>
                </a:solidFill>
                <a:latin typeface="Consolas" pitchFamily="49" charset="0"/>
                <a:cs typeface="Consolas" pitchFamily="49" charset="0"/>
              </a:rPr>
              <a:t>Then</a:t>
            </a:r>
            <a:r>
              <a:rPr lang="en-IN" dirty="0">
                <a:solidFill>
                  <a:schemeClr val="tx2">
                    <a:lumMod val="75000"/>
                  </a:schemeClr>
                </a:solidFill>
                <a:latin typeface="Consolas" pitchFamily="49" charset="0"/>
                <a:cs typeface="Consolas" pitchFamily="49" charset="0"/>
              </a:rPr>
              <a:t> </a:t>
            </a:r>
            <a:r>
              <a:rPr lang="en-IN" dirty="0">
                <a:latin typeface="Consolas" pitchFamily="49" charset="0"/>
                <a:cs typeface="Consolas" pitchFamily="49" charset="0"/>
              </a:rPr>
              <a:t>F </a:t>
            </a:r>
            <a:r>
              <a:rPr lang="en-IN" dirty="0">
                <a:latin typeface="Consolas" pitchFamily="49" charset="0"/>
                <a:cs typeface="Consolas" pitchFamily="49" charset="0"/>
                <a:sym typeface="Wingdings" pitchFamily="2" charset="2"/>
              </a:rPr>
              <a:t> R  0</a:t>
            </a:r>
          </a:p>
          <a:p>
            <a:r>
              <a:rPr lang="en-IN" dirty="0">
                <a:latin typeface="Consolas" pitchFamily="49" charset="0"/>
                <a:cs typeface="Consolas" pitchFamily="49" charset="0"/>
                <a:sym typeface="Wingdings" pitchFamily="2" charset="2"/>
              </a:rPr>
              <a:t>    </a:t>
            </a:r>
            <a:r>
              <a:rPr lang="en-IN" b="1" dirty="0">
                <a:solidFill>
                  <a:schemeClr val="tx2">
                    <a:lumMod val="75000"/>
                  </a:schemeClr>
                </a:solidFill>
                <a:latin typeface="Consolas" pitchFamily="49" charset="0"/>
                <a:cs typeface="Consolas" pitchFamily="49" charset="0"/>
                <a:sym typeface="Wingdings" pitchFamily="2" charset="2"/>
              </a:rPr>
              <a:t>Else</a:t>
            </a:r>
            <a:r>
              <a:rPr lang="en-IN" dirty="0">
                <a:latin typeface="Consolas" pitchFamily="49" charset="0"/>
                <a:cs typeface="Consolas" pitchFamily="49" charset="0"/>
                <a:sym typeface="Wingdings" pitchFamily="2" charset="2"/>
              </a:rPr>
              <a:t> F  F+1</a:t>
            </a:r>
            <a:br>
              <a:rPr lang="en-IN" dirty="0">
                <a:latin typeface="Consolas" pitchFamily="49" charset="0"/>
                <a:cs typeface="Consolas" pitchFamily="49" charset="0"/>
                <a:sym typeface="Wingdings" pitchFamily="2" charset="2"/>
              </a:rPr>
            </a:br>
            <a:r>
              <a:rPr lang="en-IN" b="1" dirty="0">
                <a:solidFill>
                  <a:schemeClr val="tx2"/>
                </a:solidFill>
                <a:latin typeface="Consolas" pitchFamily="49" charset="0"/>
                <a:cs typeface="Consolas" pitchFamily="49" charset="0"/>
              </a:rPr>
              <a:t>4. [Return Element]</a:t>
            </a:r>
          </a:p>
          <a:p>
            <a:r>
              <a:rPr lang="en-IN" b="1" dirty="0">
                <a:latin typeface="Consolas" pitchFamily="49" charset="0"/>
                <a:cs typeface="Consolas" pitchFamily="49" charset="0"/>
              </a:rPr>
              <a:t>    </a:t>
            </a:r>
            <a:r>
              <a:rPr lang="en-IN" dirty="0">
                <a:latin typeface="Consolas" pitchFamily="49" charset="0"/>
                <a:cs typeface="Consolas" pitchFamily="49" charset="0"/>
              </a:rPr>
              <a:t>Return (Y)</a:t>
            </a:r>
          </a:p>
        </p:txBody>
      </p:sp>
      <p:grpSp>
        <p:nvGrpSpPr>
          <p:cNvPr id="6" name="Group 5"/>
          <p:cNvGrpSpPr/>
          <p:nvPr/>
        </p:nvGrpSpPr>
        <p:grpSpPr>
          <a:xfrm>
            <a:off x="8373033" y="2544675"/>
            <a:ext cx="2655064" cy="457200"/>
            <a:chOff x="5486400" y="1219200"/>
            <a:chExt cx="2655064" cy="457200"/>
          </a:xfrm>
        </p:grpSpPr>
        <p:sp>
          <p:nvSpPr>
            <p:cNvPr id="7" name="Rectangle 6"/>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a:off x="8384969" y="4320985"/>
            <a:ext cx="2655064" cy="457200"/>
            <a:chOff x="5486400" y="1219200"/>
            <a:chExt cx="2655064" cy="457200"/>
          </a:xfrm>
        </p:grpSpPr>
        <p:sp>
          <p:nvSpPr>
            <p:cNvPr id="13" name="Rectangle 12"/>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6" name="Rectangle 15"/>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p:cNvGrpSpPr/>
          <p:nvPr/>
        </p:nvGrpSpPr>
        <p:grpSpPr>
          <a:xfrm>
            <a:off x="8384969" y="5921186"/>
            <a:ext cx="2655064" cy="457200"/>
            <a:chOff x="5486400" y="1219200"/>
            <a:chExt cx="2655064" cy="457200"/>
          </a:xfrm>
        </p:grpSpPr>
        <p:sp>
          <p:nvSpPr>
            <p:cNvPr id="19" name="Rectangle 18"/>
            <p:cNvSpPr/>
            <p:nvPr/>
          </p:nvSpPr>
          <p:spPr>
            <a:xfrm>
              <a:off x="5486400"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 name="Rectangle 19"/>
            <p:cNvSpPr/>
            <p:nvPr/>
          </p:nvSpPr>
          <p:spPr>
            <a:xfrm>
              <a:off x="6013378"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-8</a:t>
              </a:r>
              <a:endParaRPr lang="en-US" b="1" dirty="0"/>
            </a:p>
          </p:txBody>
        </p:sp>
        <p:sp>
          <p:nvSpPr>
            <p:cNvPr id="21" name="Rectangle 20"/>
            <p:cNvSpPr/>
            <p:nvPr/>
          </p:nvSpPr>
          <p:spPr>
            <a:xfrm>
              <a:off x="654219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50</a:t>
              </a:r>
              <a:endParaRPr lang="en-US" b="1" dirty="0"/>
            </a:p>
          </p:txBody>
        </p:sp>
        <p:sp>
          <p:nvSpPr>
            <p:cNvPr id="22" name="Rectangle 21"/>
            <p:cNvSpPr/>
            <p:nvPr/>
          </p:nvSpPr>
          <p:spPr>
            <a:xfrm>
              <a:off x="70746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7608064" y="1219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TextBox 23"/>
          <p:cNvSpPr txBox="1"/>
          <p:nvPr/>
        </p:nvSpPr>
        <p:spPr>
          <a:xfrm>
            <a:off x="6812306" y="2066361"/>
            <a:ext cx="1327078" cy="646331"/>
          </a:xfrm>
          <a:prstGeom prst="rect">
            <a:avLst/>
          </a:prstGeom>
          <a:noFill/>
        </p:spPr>
        <p:txBody>
          <a:bodyPr wrap="square" rtlCol="0">
            <a:spAutoFit/>
          </a:bodyPr>
          <a:lstStyle/>
          <a:p>
            <a:r>
              <a:rPr lang="en-IN" b="1" dirty="0"/>
              <a:t>Case No 1: </a:t>
            </a:r>
          </a:p>
          <a:p>
            <a:r>
              <a:rPr lang="en-IN" b="1" dirty="0">
                <a:solidFill>
                  <a:schemeClr val="accent3">
                    <a:lumMod val="75000"/>
                  </a:schemeClr>
                </a:solidFill>
              </a:rPr>
              <a:t>F=0, R=0</a:t>
            </a:r>
            <a:endParaRPr lang="en-US" b="1" dirty="0">
              <a:solidFill>
                <a:schemeClr val="accent3">
                  <a:lumMod val="75000"/>
                </a:schemeClr>
              </a:solidFill>
            </a:endParaRPr>
          </a:p>
        </p:txBody>
      </p:sp>
      <p:sp>
        <p:nvSpPr>
          <p:cNvPr id="25" name="TextBox 24"/>
          <p:cNvSpPr txBox="1"/>
          <p:nvPr/>
        </p:nvSpPr>
        <p:spPr>
          <a:xfrm>
            <a:off x="8384969" y="2980760"/>
            <a:ext cx="2655064" cy="369332"/>
          </a:xfrm>
          <a:prstGeom prst="rect">
            <a:avLst/>
          </a:prstGeom>
          <a:noFill/>
        </p:spPr>
        <p:txBody>
          <a:bodyPr wrap="square" rtlCol="0">
            <a:spAutoFit/>
          </a:bodyPr>
          <a:lstStyle/>
          <a:p>
            <a:pPr algn="ctr"/>
            <a:r>
              <a:rPr lang="en-IN" b="1" dirty="0">
                <a:solidFill>
                  <a:srgbClr val="C00000"/>
                </a:solidFill>
              </a:rPr>
              <a:t>Queue Underflow</a:t>
            </a:r>
            <a:endParaRPr lang="en-US" b="1" dirty="0">
              <a:solidFill>
                <a:srgbClr val="C00000"/>
              </a:solidFill>
            </a:endParaRPr>
          </a:p>
        </p:txBody>
      </p:sp>
      <p:sp>
        <p:nvSpPr>
          <p:cNvPr id="26" name="TextBox 25"/>
          <p:cNvSpPr txBox="1"/>
          <p:nvPr/>
        </p:nvSpPr>
        <p:spPr>
          <a:xfrm>
            <a:off x="6893555" y="3482786"/>
            <a:ext cx="1327078" cy="646331"/>
          </a:xfrm>
          <a:prstGeom prst="rect">
            <a:avLst/>
          </a:prstGeom>
          <a:noFill/>
        </p:spPr>
        <p:txBody>
          <a:bodyPr wrap="square" rtlCol="0">
            <a:spAutoFit/>
          </a:bodyPr>
          <a:lstStyle/>
          <a:p>
            <a:r>
              <a:rPr lang="en-IN" b="1" dirty="0"/>
              <a:t>Case No 2: </a:t>
            </a:r>
          </a:p>
          <a:p>
            <a:r>
              <a:rPr lang="en-IN" b="1" dirty="0">
                <a:solidFill>
                  <a:schemeClr val="accent3">
                    <a:lumMod val="75000"/>
                  </a:schemeClr>
                </a:solidFill>
              </a:rPr>
              <a:t>F=3, R=3</a:t>
            </a:r>
            <a:endParaRPr lang="en-US" b="1" dirty="0">
              <a:solidFill>
                <a:schemeClr val="accent3">
                  <a:lumMod val="75000"/>
                </a:schemeClr>
              </a:solidFill>
            </a:endParaRPr>
          </a:p>
        </p:txBody>
      </p:sp>
      <p:grpSp>
        <p:nvGrpSpPr>
          <p:cNvPr id="27" name="Group 26"/>
          <p:cNvGrpSpPr/>
          <p:nvPr/>
        </p:nvGrpSpPr>
        <p:grpSpPr>
          <a:xfrm>
            <a:off x="9483901" y="3558986"/>
            <a:ext cx="228600" cy="727999"/>
            <a:chOff x="802406" y="4606001"/>
            <a:chExt cx="228600" cy="727999"/>
          </a:xfrm>
        </p:grpSpPr>
        <p:sp>
          <p:nvSpPr>
            <p:cNvPr id="28" name="TextBox 27"/>
            <p:cNvSpPr txBox="1"/>
            <p:nvPr/>
          </p:nvSpPr>
          <p:spPr>
            <a:xfrm>
              <a:off x="802406" y="4606001"/>
              <a:ext cx="228600"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29" name="Straight Arrow Connector 28"/>
            <p:cNvCxnSpPr>
              <a:stCxn id="28" idx="2"/>
            </p:cNvCxnSpPr>
            <p:nvPr/>
          </p:nvCxnSpPr>
          <p:spPr>
            <a:xfrm>
              <a:off x="916706"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30" name="Group 29"/>
          <p:cNvGrpSpPr/>
          <p:nvPr/>
        </p:nvGrpSpPr>
        <p:grpSpPr>
          <a:xfrm>
            <a:off x="9678531" y="3558986"/>
            <a:ext cx="228600" cy="727999"/>
            <a:chOff x="695898" y="4606001"/>
            <a:chExt cx="228600" cy="727999"/>
          </a:xfrm>
        </p:grpSpPr>
        <p:sp>
          <p:nvSpPr>
            <p:cNvPr id="31" name="TextBox 30"/>
            <p:cNvSpPr txBox="1"/>
            <p:nvPr/>
          </p:nvSpPr>
          <p:spPr>
            <a:xfrm>
              <a:off x="695898"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32" name="Straight Arrow Connector 31"/>
            <p:cNvCxnSpPr>
              <a:stCxn id="31" idx="2"/>
            </p:cNvCxnSpPr>
            <p:nvPr/>
          </p:nvCxnSpPr>
          <p:spPr>
            <a:xfrm>
              <a:off x="810198"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3" name="Straight Connector 32"/>
          <p:cNvCxnSpPr/>
          <p:nvPr/>
        </p:nvCxnSpPr>
        <p:spPr>
          <a:xfrm>
            <a:off x="6925233" y="3361761"/>
            <a:ext cx="4038600" cy="0"/>
          </a:xfrm>
          <a:prstGeom prst="line">
            <a:avLst/>
          </a:prstGeom>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6903199" y="4320985"/>
            <a:ext cx="1143000" cy="369332"/>
          </a:xfrm>
          <a:prstGeom prst="rect">
            <a:avLst/>
          </a:prstGeom>
          <a:noFill/>
        </p:spPr>
        <p:txBody>
          <a:bodyPr wrap="square" rtlCol="0">
            <a:spAutoFit/>
          </a:bodyPr>
          <a:lstStyle/>
          <a:p>
            <a:r>
              <a:rPr lang="en-IN" b="1" dirty="0">
                <a:solidFill>
                  <a:srgbClr val="00B050"/>
                </a:solidFill>
              </a:rPr>
              <a:t>F=0, R=0</a:t>
            </a:r>
            <a:endParaRPr lang="en-US" b="1" dirty="0">
              <a:solidFill>
                <a:srgbClr val="00B050"/>
              </a:solidFill>
            </a:endParaRPr>
          </a:p>
        </p:txBody>
      </p:sp>
      <p:cxnSp>
        <p:nvCxnSpPr>
          <p:cNvPr id="35" name="Straight Connector 34"/>
          <p:cNvCxnSpPr/>
          <p:nvPr/>
        </p:nvCxnSpPr>
        <p:spPr>
          <a:xfrm>
            <a:off x="6925233" y="4988856"/>
            <a:ext cx="4038600" cy="0"/>
          </a:xfrm>
          <a:prstGeom prst="line">
            <a:avLst/>
          </a:prstGeom>
        </p:spPr>
        <p:style>
          <a:lnRef idx="1">
            <a:schemeClr val="dk1"/>
          </a:lnRef>
          <a:fillRef idx="0">
            <a:schemeClr val="dk1"/>
          </a:fillRef>
          <a:effectRef idx="0">
            <a:schemeClr val="dk1"/>
          </a:effectRef>
          <a:fontRef idx="minor">
            <a:schemeClr val="tx1"/>
          </a:fontRef>
        </p:style>
      </p:cxnSp>
      <p:sp>
        <p:nvSpPr>
          <p:cNvPr id="36" name="TextBox 35"/>
          <p:cNvSpPr txBox="1"/>
          <p:nvPr/>
        </p:nvSpPr>
        <p:spPr>
          <a:xfrm>
            <a:off x="6957819" y="5198656"/>
            <a:ext cx="1327078" cy="646331"/>
          </a:xfrm>
          <a:prstGeom prst="rect">
            <a:avLst/>
          </a:prstGeom>
          <a:noFill/>
        </p:spPr>
        <p:txBody>
          <a:bodyPr wrap="square" rtlCol="0">
            <a:spAutoFit/>
          </a:bodyPr>
          <a:lstStyle/>
          <a:p>
            <a:r>
              <a:rPr lang="en-IN" b="1" dirty="0"/>
              <a:t>Case No 3: </a:t>
            </a:r>
          </a:p>
          <a:p>
            <a:r>
              <a:rPr lang="en-IN" b="1" dirty="0">
                <a:solidFill>
                  <a:schemeClr val="accent3">
                    <a:lumMod val="75000"/>
                  </a:schemeClr>
                </a:solidFill>
              </a:rPr>
              <a:t>F=1, R=3</a:t>
            </a:r>
            <a:endParaRPr lang="en-US" b="1" dirty="0">
              <a:solidFill>
                <a:schemeClr val="accent3">
                  <a:lumMod val="75000"/>
                </a:schemeClr>
              </a:solidFill>
            </a:endParaRPr>
          </a:p>
        </p:txBody>
      </p:sp>
      <p:grpSp>
        <p:nvGrpSpPr>
          <p:cNvPr id="37" name="Group 36"/>
          <p:cNvGrpSpPr/>
          <p:nvPr/>
        </p:nvGrpSpPr>
        <p:grpSpPr>
          <a:xfrm>
            <a:off x="8525433" y="5193188"/>
            <a:ext cx="228600" cy="727999"/>
            <a:chOff x="802406" y="4606001"/>
            <a:chExt cx="228600" cy="727999"/>
          </a:xfrm>
        </p:grpSpPr>
        <p:sp>
          <p:nvSpPr>
            <p:cNvPr id="38" name="TextBox 37"/>
            <p:cNvSpPr txBox="1"/>
            <p:nvPr/>
          </p:nvSpPr>
          <p:spPr>
            <a:xfrm>
              <a:off x="802406" y="4606001"/>
              <a:ext cx="228600" cy="369332"/>
            </a:xfrm>
            <a:prstGeom prst="rect">
              <a:avLst/>
            </a:prstGeom>
            <a:noFill/>
          </p:spPr>
          <p:txBody>
            <a:bodyPr wrap="square" rtlCol="0">
              <a:spAutoFit/>
            </a:bodyPr>
            <a:lstStyle/>
            <a:p>
              <a:pPr algn="ctr"/>
              <a:r>
                <a:rPr lang="en-IN" b="1" dirty="0">
                  <a:solidFill>
                    <a:srgbClr val="C00000"/>
                  </a:solidFill>
                </a:rPr>
                <a:t>F</a:t>
              </a:r>
              <a:endParaRPr lang="en-US" b="1" dirty="0">
                <a:solidFill>
                  <a:srgbClr val="C00000"/>
                </a:solidFill>
              </a:endParaRPr>
            </a:p>
          </p:txBody>
        </p:sp>
        <p:cxnSp>
          <p:nvCxnSpPr>
            <p:cNvPr id="39" name="Straight Arrow Connector 38"/>
            <p:cNvCxnSpPr>
              <a:stCxn id="38" idx="2"/>
            </p:cNvCxnSpPr>
            <p:nvPr/>
          </p:nvCxnSpPr>
          <p:spPr>
            <a:xfrm>
              <a:off x="916706"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0" name="Group 39"/>
          <p:cNvGrpSpPr/>
          <p:nvPr/>
        </p:nvGrpSpPr>
        <p:grpSpPr>
          <a:xfrm>
            <a:off x="9592233" y="5193188"/>
            <a:ext cx="228600" cy="727999"/>
            <a:chOff x="695898" y="4606001"/>
            <a:chExt cx="228600" cy="727999"/>
          </a:xfrm>
        </p:grpSpPr>
        <p:sp>
          <p:nvSpPr>
            <p:cNvPr id="41" name="TextBox 40"/>
            <p:cNvSpPr txBox="1"/>
            <p:nvPr/>
          </p:nvSpPr>
          <p:spPr>
            <a:xfrm>
              <a:off x="695898" y="4606001"/>
              <a:ext cx="228600" cy="369332"/>
            </a:xfrm>
            <a:prstGeom prst="rect">
              <a:avLst/>
            </a:prstGeom>
            <a:noFill/>
          </p:spPr>
          <p:txBody>
            <a:bodyPr wrap="square" rtlCol="0">
              <a:spAutoFit/>
            </a:bodyPr>
            <a:lstStyle/>
            <a:p>
              <a:pPr algn="ctr"/>
              <a:r>
                <a:rPr lang="en-IN" b="1" dirty="0">
                  <a:solidFill>
                    <a:srgbClr val="C00000"/>
                  </a:solidFill>
                </a:rPr>
                <a:t>R</a:t>
              </a:r>
              <a:endParaRPr lang="en-US" b="1" dirty="0">
                <a:solidFill>
                  <a:srgbClr val="C00000"/>
                </a:solidFill>
              </a:endParaRPr>
            </a:p>
          </p:txBody>
        </p:sp>
        <p:cxnSp>
          <p:nvCxnSpPr>
            <p:cNvPr id="42" name="Straight Arrow Connector 41"/>
            <p:cNvCxnSpPr>
              <a:stCxn id="41" idx="2"/>
            </p:cNvCxnSpPr>
            <p:nvPr/>
          </p:nvCxnSpPr>
          <p:spPr>
            <a:xfrm>
              <a:off x="810198" y="4975333"/>
              <a:ext cx="0" cy="35866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3" name="TextBox 42"/>
          <p:cNvSpPr txBox="1"/>
          <p:nvPr/>
        </p:nvSpPr>
        <p:spPr>
          <a:xfrm>
            <a:off x="9509520" y="4364919"/>
            <a:ext cx="418704" cy="369332"/>
          </a:xfrm>
          <a:prstGeom prst="rect">
            <a:avLst/>
          </a:prstGeom>
          <a:noFill/>
        </p:spPr>
        <p:txBody>
          <a:bodyPr wrap="none" rtlCol="0">
            <a:spAutoFit/>
          </a:bodyPr>
          <a:lstStyle/>
          <a:p>
            <a:r>
              <a:rPr lang="en-IN" b="1" dirty="0">
                <a:solidFill>
                  <a:schemeClr val="bg1"/>
                </a:solidFill>
              </a:rPr>
              <a:t>50</a:t>
            </a:r>
            <a:endParaRPr lang="en-US" b="1" dirty="0">
              <a:solidFill>
                <a:schemeClr val="bg1"/>
              </a:solidFill>
            </a:endParaRPr>
          </a:p>
        </p:txBody>
      </p:sp>
      <p:sp>
        <p:nvSpPr>
          <p:cNvPr id="44" name="TextBox 43"/>
          <p:cNvSpPr txBox="1"/>
          <p:nvPr/>
        </p:nvSpPr>
        <p:spPr>
          <a:xfrm>
            <a:off x="8493301" y="5976271"/>
            <a:ext cx="301686" cy="369332"/>
          </a:xfrm>
          <a:prstGeom prst="rect">
            <a:avLst/>
          </a:prstGeom>
          <a:noFill/>
        </p:spPr>
        <p:txBody>
          <a:bodyPr wrap="none" rtlCol="0">
            <a:spAutoFit/>
          </a:bodyPr>
          <a:lstStyle/>
          <a:p>
            <a:r>
              <a:rPr lang="en-IN" b="1" dirty="0">
                <a:solidFill>
                  <a:schemeClr val="bg1"/>
                </a:solidFill>
              </a:rPr>
              <a:t>5</a:t>
            </a:r>
            <a:endParaRPr lang="en-US" b="1" dirty="0">
              <a:solidFill>
                <a:schemeClr val="bg1"/>
              </a:solidFill>
            </a:endParaRPr>
          </a:p>
        </p:txBody>
      </p:sp>
      <p:sp>
        <p:nvSpPr>
          <p:cNvPr id="45" name="TextBox 44"/>
          <p:cNvSpPr txBox="1"/>
          <p:nvPr/>
        </p:nvSpPr>
        <p:spPr>
          <a:xfrm>
            <a:off x="6958284" y="6085254"/>
            <a:ext cx="1143000" cy="369332"/>
          </a:xfrm>
          <a:prstGeom prst="rect">
            <a:avLst/>
          </a:prstGeom>
          <a:noFill/>
        </p:spPr>
        <p:txBody>
          <a:bodyPr wrap="square" rtlCol="0">
            <a:spAutoFit/>
          </a:bodyPr>
          <a:lstStyle/>
          <a:p>
            <a:r>
              <a:rPr lang="en-IN" b="1" dirty="0">
                <a:solidFill>
                  <a:srgbClr val="00B050"/>
                </a:solidFill>
              </a:rPr>
              <a:t>F=2, R=3</a:t>
            </a:r>
            <a:endParaRPr lang="en-US" b="1" dirty="0">
              <a:solidFill>
                <a:srgbClr val="00B050"/>
              </a:solidFill>
            </a:endParaRPr>
          </a:p>
        </p:txBody>
      </p:sp>
    </p:spTree>
    <p:extLst>
      <p:ext uri="{BB962C8B-B14F-4D97-AF65-F5344CB8AC3E}">
        <p14:creationId xmlns:p14="http://schemas.microsoft.com/office/powerpoint/2010/main" val="411304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3"/>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nodeType="clickEffect">
                                  <p:stCondLst>
                                    <p:cond delay="0"/>
                                  </p:stCondLst>
                                  <p:childTnLst>
                                    <p:set>
                                      <p:cBhvr>
                                        <p:cTn id="102" dur="1" fill="hold">
                                          <p:stCondLst>
                                            <p:cond delay="0"/>
                                          </p:stCondLst>
                                        </p:cTn>
                                        <p:tgtEl>
                                          <p:spTgt spid="27"/>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30"/>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4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3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8"/>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40"/>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63" presetClass="path" presetSubtype="0" accel="50000" decel="50000" fill="hold" nodeType="clickEffect">
                                  <p:stCondLst>
                                    <p:cond delay="0"/>
                                  </p:stCondLst>
                                  <p:childTnLst>
                                    <p:animMotion origin="layout" path="M -3.54167E-6 4.81481E-6 L 0.04388 4.81481E-6 " pathEditMode="relative" rAng="0" ptsTypes="AA">
                                      <p:cBhvr>
                                        <p:cTn id="134" dur="2000" fill="hold"/>
                                        <p:tgtEl>
                                          <p:spTgt spid="37"/>
                                        </p:tgtEl>
                                        <p:attrNameLst>
                                          <p:attrName>ppt_x</p:attrName>
                                          <p:attrName>ppt_y</p:attrName>
                                        </p:attrNameLst>
                                      </p:cBhvr>
                                      <p:rCtr x="2201" y="0"/>
                                    </p:animMotion>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45"/>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4" grpId="0"/>
      <p:bldP spid="25" grpId="0"/>
      <p:bldP spid="26" grpId="0"/>
      <p:bldP spid="34" grpId="0"/>
      <p:bldP spid="36" grpId="0"/>
      <p:bldP spid="43" grpId="0"/>
      <p:bldP spid="43" grpId="1"/>
      <p:bldP spid="44" grpId="0"/>
      <p:bldP spid="44" grpId="1"/>
      <p:bldP spid="45" grpId="0"/>
    </p:bld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4488</TotalTime>
  <Words>2253</Words>
  <Application>Microsoft Office PowerPoint</Application>
  <PresentationFormat>Widescreen</PresentationFormat>
  <Paragraphs>476</Paragraphs>
  <Slides>25</Slides>
  <Notes>1</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Calibri</vt:lpstr>
      <vt:lpstr>Arial</vt:lpstr>
      <vt:lpstr>Wingdings 2</vt:lpstr>
      <vt:lpstr>Wingdings</vt:lpstr>
      <vt:lpstr>Roboto Condensed Light</vt:lpstr>
      <vt:lpstr>Consolas</vt:lpstr>
      <vt:lpstr>Wingdings 3</vt:lpstr>
      <vt:lpstr>Roboto Condensed</vt:lpstr>
      <vt:lpstr>Office Theme</vt:lpstr>
      <vt:lpstr>Unit-2 (Part 1) Queue : Linear Data Structure</vt:lpstr>
      <vt:lpstr>PowerPoint Presentation</vt:lpstr>
      <vt:lpstr>Queue</vt:lpstr>
      <vt:lpstr>Queue</vt:lpstr>
      <vt:lpstr>Queue - Applications</vt:lpstr>
      <vt:lpstr>Applications of Queue</vt:lpstr>
      <vt:lpstr>Queue - Operations</vt:lpstr>
      <vt:lpstr>Procedure: Enqueue (Q, F, R, N,Y)</vt:lpstr>
      <vt:lpstr>Function:  Dequeue (Q, F, R)</vt:lpstr>
      <vt:lpstr>Example of Queue Insert / Delete</vt:lpstr>
      <vt:lpstr>Circular Queue</vt:lpstr>
      <vt:lpstr>Circular Queue</vt:lpstr>
      <vt:lpstr>Circular Queue - Operations </vt:lpstr>
      <vt:lpstr>Procedure: CQINSERT (F, R, Q, N, Y)</vt:lpstr>
      <vt:lpstr>Function: CQDELETE (F, R, Q, N)</vt:lpstr>
      <vt:lpstr>Example of CQueue Insert / Delete</vt:lpstr>
      <vt:lpstr>Double Ended Queue</vt:lpstr>
      <vt:lpstr>DQueue</vt:lpstr>
      <vt:lpstr>Double Ended Queue - Operations</vt:lpstr>
      <vt:lpstr>Procedure: DQINSERT_FRONT (Q,F,R,N,Y)</vt:lpstr>
      <vt:lpstr>Function: DQDELETE_REAR(Q,F,R)</vt:lpstr>
      <vt:lpstr>Priority Queue</vt:lpstr>
      <vt:lpstr>Priority Queue Cont…</vt:lpstr>
      <vt:lpstr>Frequently asked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Queue - Linear Data Structure</dc:title>
  <dc:creator>ADMIN</dc:creator>
  <cp:keywords>Queue, Data Structure, Darshan Institute of Engineering &amp; Technology, DIET</cp:keywords>
  <cp:lastModifiedBy>HareKrishna</cp:lastModifiedBy>
  <cp:revision>406</cp:revision>
  <dcterms:created xsi:type="dcterms:W3CDTF">2020-05-01T05:09:15Z</dcterms:created>
  <dcterms:modified xsi:type="dcterms:W3CDTF">2024-07-25T08:25:33Z</dcterms:modified>
</cp:coreProperties>
</file>