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17-07-2024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3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468231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(Part 1) – Tree -  Non-Linear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 (Part 1)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Tree</a:t>
            </a:r>
            <a:br>
              <a:rPr lang="en-US" sz="6000" dirty="0"/>
            </a:br>
            <a:r>
              <a:rPr lang="en-US" sz="5400" b="0" dirty="0"/>
              <a:t>Non-Linear Data Structure</a:t>
            </a:r>
            <a:r>
              <a:rPr lang="en-US" sz="6000" b="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</a:t>
            </a:r>
            <a:r>
              <a:rPr lang="en-US" dirty="0" err="1"/>
              <a:t>Jadeja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diagraph in which </a:t>
            </a:r>
            <a:r>
              <a:rPr lang="en-IN" b="1" dirty="0">
                <a:solidFill>
                  <a:srgbClr val="C00000"/>
                </a:solidFill>
              </a:rPr>
              <a:t>the edges are 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simple path or edge simple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which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all the nodes through which it traverses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E.g. C1 = ((2,2)), C2 = ((1,2),(2,1)),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1.</a:t>
            </a:r>
          </a:p>
          <a:p>
            <a:pPr lvl="1"/>
            <a:r>
              <a:rPr lang="en-IN" dirty="0"/>
              <a:t>Every directed tree must have at least one node.</a:t>
            </a:r>
          </a:p>
          <a:p>
            <a:pPr lvl="1"/>
            <a:r>
              <a:rPr lang="en-IN" dirty="0"/>
              <a:t>An isolated node is also a directed 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node.</a:t>
            </a:r>
          </a:p>
          <a:p>
            <a:r>
              <a:rPr lang="en-US" b="1" dirty="0"/>
              <a:t>Level of Node</a:t>
            </a:r>
          </a:p>
          <a:p>
            <a:pPr lvl="1"/>
            <a:r>
              <a:rPr lang="en-IN" dirty="0"/>
              <a:t>The level of any node is the length of its path from the root.</a:t>
            </a:r>
          </a:p>
          <a:p>
            <a:r>
              <a:rPr lang="en-US" b="1" dirty="0"/>
              <a:t>Ordered Tree</a:t>
            </a:r>
          </a:p>
          <a:p>
            <a:pPr lvl="1"/>
            <a:r>
              <a:rPr lang="en-IN" dirty="0"/>
              <a:t>In a directed tree an ordering of the nodes at each level is prescribed then such a tree is called ordered tree.</a:t>
            </a:r>
          </a:p>
          <a:p>
            <a:pPr lvl="1"/>
            <a:r>
              <a:rPr lang="en-IN" dirty="0"/>
              <a:t>The diagrams (b) and (c) represents same directed tree but different ordered tree.</a:t>
            </a:r>
          </a:p>
          <a:p>
            <a:r>
              <a:rPr lang="en-US" b="1" dirty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way to represent directed tree are</a:t>
            </a:r>
          </a:p>
          <a:p>
            <a:pPr lvl="1"/>
            <a:r>
              <a:rPr lang="en-IN" dirty="0"/>
              <a:t>Venn Diagram</a:t>
            </a:r>
          </a:p>
          <a:p>
            <a:pPr lvl="1"/>
            <a:r>
              <a:rPr lang="en-IN" dirty="0"/>
              <a:t>Nesting of Parenthesis</a:t>
            </a:r>
          </a:p>
          <a:p>
            <a:pPr lvl="1"/>
            <a:r>
              <a:rPr lang="en-IN" dirty="0"/>
              <a:t>Like table content of Book</a:t>
            </a:r>
          </a:p>
          <a:p>
            <a:pPr lvl="1"/>
            <a:r>
              <a:rPr lang="en-IN" dirty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/>
              <a:t>The node that is reachable from a node is called </a:t>
            </a:r>
            <a:r>
              <a:rPr lang="en-IN" b="1" dirty="0">
                <a:solidFill>
                  <a:srgbClr val="C00000"/>
                </a:solidFill>
              </a:rPr>
              <a:t>descendant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/>
              <a:t>The nodes which </a:t>
            </a:r>
            <a:r>
              <a:rPr lang="en-IN" b="1" dirty="0"/>
              <a:t>are reachable from a node through a single edge </a:t>
            </a:r>
            <a:r>
              <a:rPr lang="en-IN" dirty="0"/>
              <a:t>are called the </a:t>
            </a:r>
            <a:r>
              <a:rPr lang="en-IN" b="1" dirty="0">
                <a:solidFill>
                  <a:srgbClr val="C00000"/>
                </a:solidFill>
              </a:rPr>
              <a:t>children of node</a:t>
            </a:r>
            <a:r>
              <a:rPr lang="en-IN" dirty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tree.</a:t>
            </a:r>
            <a:endParaRPr lang="en-US" dirty="0"/>
          </a:p>
          <a:p>
            <a:r>
              <a:rPr lang="en-US" b="1" dirty="0"/>
              <a:t>Positional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m children of any node are assumed to have m distinct positions,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  <a:p>
            <a:r>
              <a:rPr lang="en-US" b="1" dirty="0"/>
              <a:t>Full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US" dirty="0"/>
              <a:t>In a full m-</a:t>
            </a:r>
            <a:r>
              <a:rPr lang="en-US" dirty="0" err="1"/>
              <a:t>ary</a:t>
            </a:r>
            <a:r>
              <a:rPr lang="en-US" dirty="0"/>
              <a:t> tree, </a:t>
            </a:r>
            <a:r>
              <a:rPr lang="en-US" dirty="0">
                <a:solidFill>
                  <a:schemeClr val="accent6"/>
                </a:solidFill>
              </a:rPr>
              <a:t>each node </a:t>
            </a:r>
            <a:r>
              <a:rPr lang="en-US" dirty="0"/>
              <a:t>has either </a:t>
            </a:r>
            <a:r>
              <a:rPr lang="en-US" dirty="0">
                <a:solidFill>
                  <a:schemeClr val="accent6"/>
                </a:solidFill>
              </a:rPr>
              <a:t>zero or m</a:t>
            </a:r>
            <a:r>
              <a:rPr lang="en-US" dirty="0"/>
              <a:t> </a:t>
            </a:r>
            <a:r>
              <a:rPr lang="en-US" b="1" dirty="0"/>
              <a:t>children</a:t>
            </a:r>
            <a:r>
              <a:rPr lang="en-US" dirty="0"/>
              <a:t>, never an intermediate number</a:t>
            </a:r>
          </a:p>
          <a:p>
            <a:pPr lvl="1"/>
            <a:r>
              <a:rPr lang="en-US" dirty="0"/>
              <a:t>A full m-</a:t>
            </a:r>
            <a:r>
              <a:rPr lang="en-US" dirty="0" err="1"/>
              <a:t>ary</a:t>
            </a:r>
            <a:r>
              <a:rPr lang="en-US" dirty="0"/>
              <a:t> tree with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i</a:t>
            </a:r>
            <a:r>
              <a:rPr lang="en-US" dirty="0">
                <a:solidFill>
                  <a:schemeClr val="accent6"/>
                </a:solidFill>
              </a:rPr>
              <a:t> internal</a:t>
            </a:r>
            <a:r>
              <a:rPr lang="en-US" dirty="0"/>
              <a:t> nodes has total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b="1" dirty="0">
                <a:solidFill>
                  <a:schemeClr val="accent6"/>
                </a:solidFill>
              </a:rPr>
              <a:t>mi + 1</a:t>
            </a:r>
            <a:r>
              <a:rPr lang="en-US" dirty="0">
                <a:solidFill>
                  <a:schemeClr val="accent6"/>
                </a:solidFill>
              </a:rPr>
              <a:t> nodes</a:t>
            </a:r>
            <a:r>
              <a:rPr lang="en-US" dirty="0"/>
              <a:t>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Complete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US" dirty="0"/>
              <a:t>In a complete m-</a:t>
            </a:r>
            <a:r>
              <a:rPr lang="en-US" dirty="0" err="1"/>
              <a:t>ary</a:t>
            </a:r>
            <a:r>
              <a:rPr lang="en-US" dirty="0"/>
              <a:t> tree, </a:t>
            </a:r>
            <a:r>
              <a:rPr lang="en-US" dirty="0">
                <a:solidFill>
                  <a:schemeClr val="accent6"/>
                </a:solidFill>
              </a:rPr>
              <a:t>all leaves are at the same height</a:t>
            </a:r>
            <a:r>
              <a:rPr lang="en-US" dirty="0"/>
              <a:t>.</a:t>
            </a:r>
          </a:p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tree.</a:t>
            </a:r>
          </a:p>
          <a:p>
            <a:r>
              <a:rPr lang="en-US" b="1" dirty="0"/>
              <a:t>Binary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tree.</a:t>
            </a:r>
            <a:endParaRPr lang="en-US" dirty="0"/>
          </a:p>
          <a:p>
            <a:r>
              <a:rPr lang="en-US" b="1" dirty="0"/>
              <a:t>Strictly Binary Tree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children.</a:t>
            </a:r>
          </a:p>
          <a:p>
            <a:r>
              <a:rPr lang="en-US" b="1" dirty="0"/>
              <a:t>Complete 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6555" y="1033509"/>
            <a:ext cx="1674454" cy="1275651"/>
            <a:chOff x="644136" y="1239604"/>
            <a:chExt cx="1138368" cy="867243"/>
          </a:xfrm>
        </p:grpSpPr>
        <p:sp>
          <p:nvSpPr>
            <p:cNvPr id="24" name="TextBox 23"/>
            <p:cNvSpPr txBox="1"/>
            <p:nvPr/>
          </p:nvSpPr>
          <p:spPr>
            <a:xfrm>
              <a:off x="1074944" y="1855759"/>
              <a:ext cx="302090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(a)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4136" y="1239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01504" y="124408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668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4036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1988" y="2857374"/>
            <a:ext cx="1863588" cy="1282713"/>
            <a:chOff x="3828032" y="1102400"/>
            <a:chExt cx="1350421" cy="929498"/>
          </a:xfrm>
        </p:grpSpPr>
        <p:sp>
          <p:nvSpPr>
            <p:cNvPr id="42" name="TextBox 41"/>
            <p:cNvSpPr txBox="1"/>
            <p:nvPr/>
          </p:nvSpPr>
          <p:spPr>
            <a:xfrm>
              <a:off x="4355775" y="1764267"/>
              <a:ext cx="325478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(b)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828032" y="1102400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771498" y="1106884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1475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942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234987" y="1305877"/>
              <a:ext cx="536511" cy="448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35861" y="4808155"/>
            <a:ext cx="1835842" cy="1327386"/>
            <a:chOff x="3824756" y="1102402"/>
            <a:chExt cx="1364002" cy="986228"/>
          </a:xfrm>
        </p:grpSpPr>
        <p:sp>
          <p:nvSpPr>
            <p:cNvPr id="49" name="TextBox 48"/>
            <p:cNvSpPr txBox="1"/>
            <p:nvPr/>
          </p:nvSpPr>
          <p:spPr>
            <a:xfrm>
              <a:off x="4349020" y="1814222"/>
              <a:ext cx="327765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824756" y="1102402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771498" y="1106884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2604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9347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54" name="Straight Arrow Connector 53"/>
            <p:cNvCxnSpPr>
              <a:stCxn id="50" idx="6"/>
              <a:endCxn id="51" idx="2"/>
            </p:cNvCxnSpPr>
            <p:nvPr/>
          </p:nvCxnSpPr>
          <p:spPr>
            <a:xfrm>
              <a:off x="4242016" y="1311032"/>
              <a:ext cx="529482" cy="448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86102" y="1033509"/>
            <a:ext cx="3179035" cy="2552108"/>
            <a:chOff x="364560" y="2852733"/>
            <a:chExt cx="2057468" cy="1651720"/>
          </a:xfrm>
        </p:grpSpPr>
        <p:sp>
          <p:nvSpPr>
            <p:cNvPr id="3" name="Oval 2"/>
            <p:cNvSpPr/>
            <p:nvPr/>
          </p:nvSpPr>
          <p:spPr>
            <a:xfrm>
              <a:off x="1268326" y="2852733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64560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58561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0573" y="3811315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7"/>
              <a:endCxn id="3" idx="2"/>
            </p:cNvCxnSpPr>
            <p:nvPr/>
          </p:nvCxnSpPr>
          <p:spPr>
            <a:xfrm flipV="1">
              <a:off x="674799" y="3034467"/>
              <a:ext cx="593527" cy="37156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6"/>
              <a:endCxn id="5" idx="1"/>
            </p:cNvCxnSpPr>
            <p:nvPr/>
          </p:nvCxnSpPr>
          <p:spPr>
            <a:xfrm>
              <a:off x="1631793" y="3034467"/>
              <a:ext cx="479996" cy="37156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728027" y="3534533"/>
              <a:ext cx="133053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5" idx="3"/>
            </p:cNvCxnSpPr>
            <p:nvPr/>
          </p:nvCxnSpPr>
          <p:spPr>
            <a:xfrm flipV="1">
              <a:off x="1604040" y="3663039"/>
              <a:ext cx="507750" cy="3300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6" idx="2"/>
            </p:cNvCxnSpPr>
            <p:nvPr/>
          </p:nvCxnSpPr>
          <p:spPr>
            <a:xfrm>
              <a:off x="674799" y="3663039"/>
              <a:ext cx="565774" cy="33001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5094" y="296949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919" y="330607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401" y="2993138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751" y="3870603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8677" y="3836448"/>
              <a:ext cx="254386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919" y="4265422"/>
              <a:ext cx="290697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(d)</a:t>
              </a:r>
              <a:endParaRPr 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03092" y="3953840"/>
            <a:ext cx="2951709" cy="2488705"/>
            <a:chOff x="435094" y="2782544"/>
            <a:chExt cx="1979072" cy="1668635"/>
          </a:xfrm>
        </p:grpSpPr>
        <p:sp>
          <p:nvSpPr>
            <p:cNvPr id="57" name="Oval 56"/>
            <p:cNvSpPr/>
            <p:nvPr/>
          </p:nvSpPr>
          <p:spPr>
            <a:xfrm>
              <a:off x="1360838" y="2782544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35094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37622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51142" y="37320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8" idx="0"/>
              <a:endCxn id="57" idx="2"/>
            </p:cNvCxnSpPr>
            <p:nvPr/>
          </p:nvCxnSpPr>
          <p:spPr>
            <a:xfrm flipV="1">
              <a:off x="623366" y="2970816"/>
              <a:ext cx="737471" cy="30084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6"/>
              <a:endCxn id="59" idx="0"/>
            </p:cNvCxnSpPr>
            <p:nvPr/>
          </p:nvCxnSpPr>
          <p:spPr>
            <a:xfrm>
              <a:off x="1737382" y="2970816"/>
              <a:ext cx="488512" cy="300840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  <a:endCxn id="59" idx="2"/>
            </p:cNvCxnSpPr>
            <p:nvPr/>
          </p:nvCxnSpPr>
          <p:spPr>
            <a:xfrm>
              <a:off x="811638" y="3459929"/>
              <a:ext cx="122598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6"/>
              <a:endCxn id="59" idx="3"/>
            </p:cNvCxnSpPr>
            <p:nvPr/>
          </p:nvCxnSpPr>
          <p:spPr>
            <a:xfrm flipV="1">
              <a:off x="1527686" y="3593057"/>
              <a:ext cx="565079" cy="32727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2"/>
            </p:cNvCxnSpPr>
            <p:nvPr/>
          </p:nvCxnSpPr>
          <p:spPr>
            <a:xfrm>
              <a:off x="756494" y="3593056"/>
              <a:ext cx="394648" cy="327272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18622" y="2876148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6194" y="323645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8602" y="288251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1990" y="3691756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8413" y="3749540"/>
              <a:ext cx="263538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0715" y="4203548"/>
              <a:ext cx="302230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(g)</a:t>
              </a:r>
              <a:endParaRPr lang="en-US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21016" y="1035924"/>
            <a:ext cx="3315861" cy="2547279"/>
            <a:chOff x="251888" y="4038600"/>
            <a:chExt cx="2510145" cy="1928320"/>
          </a:xfrm>
        </p:grpSpPr>
        <p:grpSp>
          <p:nvGrpSpPr>
            <p:cNvPr id="72" name="Group 71"/>
            <p:cNvGrpSpPr/>
            <p:nvPr/>
          </p:nvGrpSpPr>
          <p:grpSpPr>
            <a:xfrm>
              <a:off x="498212" y="4038600"/>
              <a:ext cx="2263821" cy="1928320"/>
              <a:chOff x="383912" y="2548128"/>
              <a:chExt cx="2263821" cy="19283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353566" y="254812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</a:t>
                </a:r>
                <a:endParaRPr lang="en-US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3912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</a:t>
                </a:r>
                <a:endParaRPr lang="en-US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22595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3</a:t>
                </a:r>
                <a:endParaRPr lang="en-US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06693" y="370267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4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74" idx="7"/>
                <a:endCxn id="73" idx="2"/>
              </p:cNvCxnSpPr>
              <p:nvPr/>
            </p:nvCxnSpPr>
            <p:spPr>
              <a:xfrm flipV="1">
                <a:off x="746790" y="2760697"/>
                <a:ext cx="606776" cy="471133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3" idx="6"/>
                <a:endCxn id="75" idx="1"/>
              </p:cNvCxnSpPr>
              <p:nvPr/>
            </p:nvCxnSpPr>
            <p:spPr>
              <a:xfrm>
                <a:off x="1778703" y="2760697"/>
                <a:ext cx="506152" cy="471133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6"/>
                <a:endCxn id="75" idx="2"/>
              </p:cNvCxnSpPr>
              <p:nvPr/>
            </p:nvCxnSpPr>
            <p:spPr>
              <a:xfrm>
                <a:off x="809050" y="3382139"/>
                <a:ext cx="1413546" cy="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5" idx="3"/>
              </p:cNvCxnSpPr>
              <p:nvPr/>
            </p:nvCxnSpPr>
            <p:spPr>
              <a:xfrm flipV="1">
                <a:off x="1631831" y="3532448"/>
                <a:ext cx="653024" cy="38279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5"/>
                <a:endCxn id="76" idx="2"/>
              </p:cNvCxnSpPr>
              <p:nvPr/>
            </p:nvCxnSpPr>
            <p:spPr>
              <a:xfrm>
                <a:off x="746790" y="3532448"/>
                <a:ext cx="459903" cy="382799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43474" y="2780170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x1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29171" y="3134657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x2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98362" y="2717606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x3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1376" y="3651833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x4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8726" y="3699515"/>
                <a:ext cx="297548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</a:t>
                </a:r>
                <a:r>
                  <a:rPr lang="en-IN" sz="1600" b="1" dirty="0"/>
                  <a:t>5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6657" y="4196859"/>
                <a:ext cx="310897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(f)</a:t>
                </a:r>
                <a:endParaRPr lang="en-US" b="1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251888" y="5395030"/>
              <a:ext cx="425138" cy="425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17439" y="3930285"/>
            <a:ext cx="3116361" cy="2535815"/>
            <a:chOff x="411713" y="2865521"/>
            <a:chExt cx="2229002" cy="1813763"/>
          </a:xfrm>
        </p:grpSpPr>
        <p:sp>
          <p:nvSpPr>
            <p:cNvPr id="90" name="Oval 89"/>
            <p:cNvSpPr/>
            <p:nvPr/>
          </p:nvSpPr>
          <p:spPr>
            <a:xfrm>
              <a:off x="1428191" y="2865521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11713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239026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364586" y="3952037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7"/>
              <a:endCxn id="90" idx="2"/>
            </p:cNvCxnSpPr>
            <p:nvPr/>
          </p:nvCxnSpPr>
          <p:spPr>
            <a:xfrm flipV="1">
              <a:off x="754576" y="3066366"/>
              <a:ext cx="673614" cy="34526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6"/>
              <a:endCxn id="92" idx="1"/>
            </p:cNvCxnSpPr>
            <p:nvPr/>
          </p:nvCxnSpPr>
          <p:spPr>
            <a:xfrm>
              <a:off x="1829880" y="3066365"/>
              <a:ext cx="467972" cy="345260"/>
            </a:xfrm>
            <a:prstGeom prst="line">
              <a:avLst/>
            </a:prstGeom>
            <a:ln w="28575">
              <a:solidFill>
                <a:srgbClr val="B84742"/>
              </a:solidFill>
              <a:head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6"/>
              <a:endCxn id="92" idx="2"/>
            </p:cNvCxnSpPr>
            <p:nvPr/>
          </p:nvCxnSpPr>
          <p:spPr>
            <a:xfrm>
              <a:off x="813402" y="3553644"/>
              <a:ext cx="142562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6"/>
              <a:endCxn id="92" idx="3"/>
            </p:cNvCxnSpPr>
            <p:nvPr/>
          </p:nvCxnSpPr>
          <p:spPr>
            <a:xfrm flipV="1">
              <a:off x="1766275" y="3695663"/>
              <a:ext cx="531577" cy="45721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5"/>
              <a:endCxn id="93" idx="1"/>
            </p:cNvCxnSpPr>
            <p:nvPr/>
          </p:nvCxnSpPr>
          <p:spPr>
            <a:xfrm>
              <a:off x="754576" y="3695664"/>
              <a:ext cx="668836" cy="315199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60297" y="3006226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1059" y="3314903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2576" y="3012519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7667" y="3831155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77230" y="3901575"/>
              <a:ext cx="281136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1425" y="4415116"/>
              <a:ext cx="318974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(e)</a:t>
              </a:r>
              <a:endParaRPr lang="en-US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388662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18611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082" y="2440821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5082" y="4329434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089719" y="3720352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75867" y="3720352"/>
            <a:ext cx="2806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Sibling</a:t>
            </a:r>
          </a:p>
          <a:p>
            <a:pPr lvl="1"/>
            <a:r>
              <a:rPr lang="en-IN" dirty="0"/>
              <a:t>Siblings are nodes that share the same parent node</a:t>
            </a:r>
          </a:p>
          <a:p>
            <a:r>
              <a:rPr lang="en-IN" b="1" dirty="0"/>
              <a:t>Positional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</a:t>
            </a:r>
            <a:r>
              <a:rPr lang="en-IN" b="1" dirty="0">
                <a:solidFill>
                  <a:srgbClr val="C00000"/>
                </a:solidFill>
              </a:rPr>
              <a:t>m children of any node </a:t>
            </a:r>
            <a:r>
              <a:rPr lang="en-IN" dirty="0"/>
              <a:t>are assumed </a:t>
            </a:r>
            <a:r>
              <a:rPr lang="en-IN" b="1" dirty="0">
                <a:solidFill>
                  <a:srgbClr val="C00000"/>
                </a:solidFill>
              </a:rPr>
              <a:t>to have m distinct positions</a:t>
            </a:r>
            <a:r>
              <a:rPr lang="en-IN" dirty="0"/>
              <a:t>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3540437"/>
            <a:ext cx="3001020" cy="2668572"/>
            <a:chOff x="3810000" y="1080155"/>
            <a:chExt cx="3001020" cy="2668572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0" y="1080155"/>
              <a:ext cx="3001020" cy="2182176"/>
              <a:chOff x="5744436" y="921469"/>
              <a:chExt cx="3001020" cy="218217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3345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5"/>
                <a:endCxn id="2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5"/>
                <a:endCxn id="2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5"/>
                <a:endCxn id="28" idx="0"/>
              </p:cNvCxnSpPr>
              <p:nvPr/>
            </p:nvCxnSpPr>
            <p:spPr>
              <a:xfrm>
                <a:off x="8240653" y="2182208"/>
                <a:ext cx="198803" cy="309437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800" y="3379395"/>
              <a:ext cx="2528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 Complete binary tree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11</a:t>
              </a:r>
            </a:p>
          </p:txBody>
        </p:sp>
        <p:cxnSp>
          <p:nvCxnSpPr>
            <p:cNvPr id="22" name="Straight Arrow Connector 21"/>
            <p:cNvCxnSpPr>
              <a:stCxn id="25" idx="3"/>
              <a:endCxn id="2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983576" y="3540437"/>
            <a:ext cx="2440801" cy="2655125"/>
            <a:chOff x="1477236" y="1066800"/>
            <a:chExt cx="2440801" cy="2655125"/>
          </a:xfrm>
        </p:grpSpPr>
        <p:grpSp>
          <p:nvGrpSpPr>
            <p:cNvPr id="35" name="Group 34"/>
            <p:cNvGrpSpPr/>
            <p:nvPr/>
          </p:nvGrpSpPr>
          <p:grpSpPr>
            <a:xfrm>
              <a:off x="1477236" y="1066800"/>
              <a:ext cx="2440801" cy="2182176"/>
              <a:chOff x="5744436" y="921469"/>
              <a:chExt cx="2440801" cy="218217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78180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413479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73237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0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6478200" y="1443844"/>
                <a:ext cx="39322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5"/>
                <a:endCxn id="39" idx="0"/>
              </p:cNvCxnSpPr>
              <p:nvPr/>
            </p:nvCxnSpPr>
            <p:spPr>
              <a:xfrm>
                <a:off x="7304175" y="1443844"/>
                <a:ext cx="415304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5"/>
                <a:endCxn id="41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2" idx="0"/>
              </p:cNvCxnSpPr>
              <p:nvPr/>
            </p:nvCxnSpPr>
            <p:spPr>
              <a:xfrm>
                <a:off x="7719479" y="2271833"/>
                <a:ext cx="159758" cy="21981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0942" y="3352593"/>
              <a:ext cx="15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 Binary tree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8880" y="3540437"/>
            <a:ext cx="2585842" cy="2614784"/>
            <a:chOff x="3810000" y="1080155"/>
            <a:chExt cx="2585842" cy="2614784"/>
          </a:xfrm>
        </p:grpSpPr>
        <p:grpSp>
          <p:nvGrpSpPr>
            <p:cNvPr id="49" name="Group 48"/>
            <p:cNvGrpSpPr/>
            <p:nvPr/>
          </p:nvGrpSpPr>
          <p:grpSpPr>
            <a:xfrm>
              <a:off x="3810000" y="1080155"/>
              <a:ext cx="2585842" cy="2182176"/>
              <a:chOff x="5744436" y="921469"/>
              <a:chExt cx="2585842" cy="218217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cxnSp>
            <p:nvCxnSpPr>
              <p:cNvPr id="58" name="Straight Arrow Connector 57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5"/>
                <a:endCxn id="5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5"/>
                <a:endCxn id="5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017711" y="33256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</a:p>
          </p:txBody>
        </p:sp>
        <p:cxnSp>
          <p:nvCxnSpPr>
            <p:cNvPr id="52" name="Straight Arrow Connector 51"/>
            <p:cNvCxnSpPr>
              <a:stCxn id="55" idx="3"/>
              <a:endCxn id="5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0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Tree can be Uniquely represented by binary tree</a:t>
            </a:r>
          </a:p>
          <a:p>
            <a:r>
              <a:rPr lang="en-IN" dirty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pradyuman.jadeja@darshan.ac.in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+91 9879461848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Pradyumansinh</a:t>
            </a:r>
            <a:r>
              <a:rPr lang="en-IN" dirty="0"/>
              <a:t> </a:t>
            </a:r>
            <a:r>
              <a:rPr lang="en-IN" dirty="0" err="1"/>
              <a:t>Jadeja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723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diagrams shown in above figure</a:t>
            </a:r>
          </a:p>
          <a:p>
            <a:r>
              <a:rPr lang="en-IN" dirty="0"/>
              <a:t>Every diagrams represent Graphs</a:t>
            </a:r>
          </a:p>
          <a:p>
            <a:r>
              <a:rPr lang="en-IN" dirty="0"/>
              <a:t>Every diagram consists of a </a:t>
            </a:r>
            <a:r>
              <a:rPr lang="en-IN" b="1" dirty="0">
                <a:solidFill>
                  <a:srgbClr val="C00000"/>
                </a:solidFill>
              </a:rPr>
              <a:t>set of points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which are shown by </a:t>
            </a:r>
            <a:r>
              <a:rPr lang="en-IN" b="1" dirty="0">
                <a:solidFill>
                  <a:srgbClr val="C00000"/>
                </a:solidFill>
              </a:rPr>
              <a:t>dots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circles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are sometimes labelled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V</a:t>
            </a:r>
            <a:r>
              <a:rPr lang="en-IN" baseline="-25000" dirty="0"/>
              <a:t>3</a:t>
            </a:r>
            <a:r>
              <a:rPr lang="en-IN" dirty="0"/>
              <a:t>… OR 1,2,3… </a:t>
            </a:r>
          </a:p>
          <a:p>
            <a:r>
              <a:rPr lang="en-IN" dirty="0"/>
              <a:t>In every diagrams, certain pairs of such points are connected by lines or arcs</a:t>
            </a:r>
          </a:p>
          <a:p>
            <a:r>
              <a:rPr lang="en-IN" dirty="0"/>
              <a:t>Note that every arc start at one point and ends at another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/>
              <a:t>Graph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A 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It 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</a:p>
          <a:p>
            <a:pPr lvl="1"/>
            <a:r>
              <a:rPr lang="en-IN" dirty="0"/>
              <a:t>Notice 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v</a:t>
            </a:r>
          </a:p>
          <a:p>
            <a:r>
              <a:rPr lang="en-US" b="1" dirty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</a:p>
          <a:p>
            <a:r>
              <a:rPr lang="en-US" b="1" dirty="0"/>
              <a:t>Directed graph (Digraph)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digraph e.g. </a:t>
            </a:r>
            <a:r>
              <a:rPr lang="en-IN" b="1" dirty="0" err="1">
                <a:solidFill>
                  <a:srgbClr val="C00000"/>
                </a:solidFill>
              </a:rPr>
              <a:t>b,e</a:t>
            </a:r>
            <a:r>
              <a:rPr lang="en-IN" b="1" dirty="0">
                <a:solidFill>
                  <a:srgbClr val="C00000"/>
                </a:solidFill>
              </a:rPr>
              <a:t> &amp;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directed graphs</a:t>
            </a:r>
          </a:p>
          <a:p>
            <a:r>
              <a:rPr lang="en-US" b="1" dirty="0"/>
              <a:t>Undirected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graph e.g.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lang="en-IN" b="1" dirty="0">
                <a:solidFill>
                  <a:schemeClr val="accent6"/>
                </a:solidFill>
              </a:rPr>
              <a:t>c &amp; 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undirected graphs</a:t>
            </a:r>
          </a:p>
          <a:p>
            <a:r>
              <a:rPr lang="en-IN" b="1" dirty="0"/>
              <a:t>Mixed 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graph e.g. </a:t>
            </a:r>
            <a:r>
              <a:rPr lang="en-IN" b="1" dirty="0">
                <a:solidFill>
                  <a:srgbClr val="C00000"/>
                </a:solidFill>
              </a:rPr>
              <a:t>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mixed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(sling).</a:t>
            </a:r>
          </a:p>
          <a:p>
            <a:pPr lvl="1"/>
            <a:r>
              <a:rPr lang="en-IN" dirty="0"/>
              <a:t>The</a:t>
            </a:r>
            <a:r>
              <a:rPr lang="en-IN" b="1" i="1" dirty="0"/>
              <a:t> direction of a loop is of no significance</a:t>
            </a:r>
            <a:r>
              <a:rPr lang="en-IN" dirty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edges.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>
                <a:solidFill>
                  <a:srgbClr val="C00000"/>
                </a:solidFill>
              </a:rPr>
              <a:t>multigraph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If there is no more then one edge between a pair of nodes then such a graph is called </a:t>
            </a:r>
            <a:r>
              <a:rPr lang="en-IN" b="1" dirty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 fontScale="92500"/>
          </a:bodyPr>
          <a:lstStyle/>
          <a:p>
            <a:r>
              <a:rPr lang="en-IN" dirty="0"/>
              <a:t>For a given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</a:t>
            </a:r>
            <a:r>
              <a:rPr lang="en-IN" b="1" dirty="0">
                <a:solidFill>
                  <a:srgbClr val="C00000"/>
                </a:solidFill>
              </a:rPr>
              <a:t>no unique diagram </a:t>
            </a:r>
            <a:r>
              <a:rPr lang="en-IN" dirty="0"/>
              <a:t>which represents the graph.</a:t>
            </a:r>
          </a:p>
          <a:p>
            <a:r>
              <a:rPr lang="en-IN" dirty="0"/>
              <a:t>We can obtain a variety of diagrams by locating the nodes in an arbitrary numbers.</a:t>
            </a:r>
          </a:p>
          <a:p>
            <a:r>
              <a:rPr lang="en-IN" dirty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 dirty="0"/>
              <a:t>is call 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graph</a:t>
            </a:r>
            <a:r>
              <a:rPr lang="en-IN" dirty="0"/>
              <a:t>.</a:t>
            </a:r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path.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1977</Words>
  <Application>Microsoft Office PowerPoint</Application>
  <PresentationFormat>Widescreen</PresentationFormat>
  <Paragraphs>465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Wingdings 3</vt:lpstr>
      <vt:lpstr>Arial</vt:lpstr>
      <vt:lpstr>Calibri</vt:lpstr>
      <vt:lpstr>Roboto Condensed Light</vt:lpstr>
      <vt:lpstr>Roboto Condensed</vt:lpstr>
      <vt:lpstr>Wingdings</vt:lpstr>
      <vt:lpstr>Cambria Math</vt:lpstr>
      <vt:lpstr>Office Theme</vt:lpstr>
      <vt:lpstr>Unit-3 (Part 1)  Tree Non-Linear Data Structure </vt:lpstr>
      <vt:lpstr>Basic Notations of Graph Theory</vt:lpstr>
      <vt:lpstr>Basic Notations of Graph Theory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Tree– Concepts &amp; Definitions</vt:lpstr>
      <vt:lpstr>Tree– Concepts &amp; Definitions</vt:lpstr>
      <vt:lpstr>Tree– Concepts &amp; Definitions</vt:lpstr>
      <vt:lpstr>Convert any tree to Binary Tree</vt:lpstr>
      <vt:lpstr>Convert Forest to Binary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University, Rajkot, Dr. Pradyumansinh Jadeja</cp:keywords>
  <cp:lastModifiedBy>HareKrishna</cp:lastModifiedBy>
  <cp:revision>601</cp:revision>
  <dcterms:created xsi:type="dcterms:W3CDTF">2020-05-01T05:09:15Z</dcterms:created>
  <dcterms:modified xsi:type="dcterms:W3CDTF">2024-07-17T16:59:10Z</dcterms:modified>
</cp:coreProperties>
</file>