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356" r:id="rId2"/>
    <p:sldId id="309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7" r:id="rId22"/>
  </p:sldIdLst>
  <p:sldSz cx="12192000" cy="6858000"/>
  <p:notesSz cx="6858000" cy="9144000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Roboto Condensed" panose="02000000000000000000" pitchFamily="2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  <p:embeddedFont>
      <p:font typeface="Wingdings 2" panose="05020102010507070707" pitchFamily="18" charset="2"/>
      <p:regular r:id="rId34"/>
    </p:embeddedFont>
    <p:embeddedFont>
      <p:font typeface="Wingdings 3" panose="05040102010807070707" pitchFamily="18" charset="2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2301CS363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04 - DOM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20" name="Hexagon 1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7D5008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2995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Dharmik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P.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Vasiyani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2301CS363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04 - DOM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04 - DOM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04 - DOM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04 - DOM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04 - DOM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dharmik.vasiyani@darshan.ac.in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9924664064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Dharmik</a:t>
            </a:r>
            <a:r>
              <a:rPr lang="en-IN" dirty="0"/>
              <a:t> P. </a:t>
            </a:r>
            <a:r>
              <a:rPr lang="en-IN" dirty="0" err="1"/>
              <a:t>Vasiyani</a:t>
            </a:r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Unit-04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DOM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/>
          <a:lstStyle/>
          <a:p>
            <a:r>
              <a:rPr lang="en-IN" dirty="0"/>
              <a:t>Web Technology-I </a:t>
            </a:r>
          </a:p>
          <a:p>
            <a:r>
              <a:rPr lang="en-US" dirty="0"/>
              <a:t>DU#2301CS363</a:t>
            </a:r>
          </a:p>
        </p:txBody>
      </p:sp>
    </p:spTree>
    <p:extLst>
      <p:ext uri="{BB962C8B-B14F-4D97-AF65-F5344CB8AC3E}">
        <p14:creationId xmlns:p14="http://schemas.microsoft.com/office/powerpoint/2010/main" val="168225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using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the elements of form in DOM quite easily using the name/id of the form.</a:t>
            </a:r>
          </a:p>
          <a:p>
            <a:r>
              <a:rPr lang="en-US" dirty="0"/>
              <a:t>Example 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422" y="1808018"/>
            <a:ext cx="41148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&lt;form name=“</a:t>
            </a:r>
            <a:r>
              <a:rPr lang="en-US" dirty="0" err="1"/>
              <a:t>myForm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uname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pword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type=“button” </a:t>
            </a:r>
            <a:r>
              <a:rPr lang="en-US" dirty="0" err="1"/>
              <a:t>onClick</a:t>
            </a:r>
            <a:r>
              <a:rPr lang="en-US" dirty="0"/>
              <a:t>=“f()”&gt;</a:t>
            </a:r>
          </a:p>
          <a:p>
            <a:r>
              <a:rPr lang="en-US" dirty="0"/>
              <a:t>     &lt;/form&gt;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71011" y="1808018"/>
            <a:ext cx="4114800" cy="4247317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JS</a:t>
            </a:r>
            <a:endParaRPr lang="en-US" dirty="0"/>
          </a:p>
          <a:p>
            <a:r>
              <a:rPr lang="en-US" dirty="0"/>
              <a:t>function f()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/>
              <a:t>document.forms</a:t>
            </a:r>
            <a:r>
              <a:rPr lang="en-US" dirty="0"/>
              <a:t>[“</a:t>
            </a:r>
            <a:r>
              <a:rPr lang="en-US" dirty="0" err="1"/>
              <a:t>myForm</a:t>
            </a:r>
            <a:r>
              <a:rPr lang="en-US" dirty="0"/>
              <a:t>”];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u = </a:t>
            </a:r>
            <a:r>
              <a:rPr lang="en-US" dirty="0" err="1"/>
              <a:t>a.uname.value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a.pword.value</a:t>
            </a:r>
            <a:r>
              <a:rPr lang="en-US" dirty="0"/>
              <a:t>;</a:t>
            </a:r>
          </a:p>
          <a:p>
            <a:r>
              <a:rPr lang="en-US" dirty="0"/>
              <a:t>   if(u==“admin” &amp;&amp; p==“123”)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alert(“valid”);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 alert(“Invalid”);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4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DHTML – Combining HTML,CSS &amp;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DHTML, or Dynamic HTML, is a combination of HTML, JavaScript and CSS.</a:t>
            </a:r>
          </a:p>
          <a:p>
            <a:r>
              <a:rPr lang="en-US" dirty="0"/>
              <a:t>The main problem with DHTML, which was introduced in the 4.0 series of browsers, is </a:t>
            </a:r>
            <a:r>
              <a:rPr lang="en-US" b="1" dirty="0"/>
              <a:t>compatibility</a:t>
            </a:r>
            <a:r>
              <a:rPr lang="en-US" dirty="0"/>
              <a:t>.</a:t>
            </a:r>
          </a:p>
          <a:p>
            <a:r>
              <a:rPr lang="en-US" dirty="0"/>
              <a:t>The main focus generally when speaking of DHTML is animation and other such dynamic effects.</a:t>
            </a:r>
          </a:p>
          <a:p>
            <a:r>
              <a:rPr lang="en-US" dirty="0"/>
              <a:t>We can obtain reference of any HTML or CSS element in </a:t>
            </a:r>
            <a:r>
              <a:rPr lang="en-US" dirty="0" err="1"/>
              <a:t>JavaSCript</a:t>
            </a:r>
            <a:r>
              <a:rPr lang="en-US" dirty="0"/>
              <a:t> using below 3 methods.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IdOfElement</a:t>
            </a:r>
            <a:r>
              <a:rPr lang="en-US" dirty="0"/>
              <a:t>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document.getElementsByName</a:t>
            </a:r>
            <a:r>
              <a:rPr lang="en-US" dirty="0"/>
              <a:t>(“</a:t>
            </a:r>
            <a:r>
              <a:rPr lang="en-US" dirty="0" err="1"/>
              <a:t>NameOfElement</a:t>
            </a:r>
            <a:r>
              <a:rPr lang="en-US" dirty="0"/>
              <a:t>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document.getElementsByTagName</a:t>
            </a:r>
            <a:r>
              <a:rPr lang="en-US" dirty="0"/>
              <a:t>(“</a:t>
            </a:r>
            <a:r>
              <a:rPr lang="en-US" dirty="0" err="1"/>
              <a:t>TagName</a:t>
            </a:r>
            <a:r>
              <a:rPr lang="en-US" dirty="0"/>
              <a:t>”)</a:t>
            </a:r>
          </a:p>
          <a:p>
            <a:pPr marL="514350" indent="-457200"/>
            <a:r>
              <a:rPr lang="en-US" dirty="0"/>
              <a:t>After obtaining the reference of the element you can change the attributes of the same using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reference.attribute</a:t>
            </a:r>
            <a:r>
              <a:rPr lang="en-US" dirty="0"/>
              <a:t> syntax</a:t>
            </a:r>
          </a:p>
          <a:p>
            <a:pPr marL="514350" indent="-457200"/>
            <a:r>
              <a:rPr lang="en-US" dirty="0"/>
              <a:t>For Example :</a:t>
            </a:r>
          </a:p>
          <a:p>
            <a:pPr marL="514350" indent="-457200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905" y="5612200"/>
            <a:ext cx="3429000" cy="923330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 Code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=“abc.jpg” id=“</a:t>
            </a:r>
            <a:r>
              <a:rPr lang="en-US" dirty="0" err="1"/>
              <a:t>myImg</a:t>
            </a:r>
            <a:r>
              <a:rPr lang="en-US" dirty="0"/>
              <a:t>”&gt;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3630" y="4781204"/>
            <a:ext cx="4572000" cy="1754326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JS Code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/>
              <a:t>document.getElementById</a:t>
            </a:r>
            <a:r>
              <a:rPr lang="en-US" dirty="0"/>
              <a:t>(‘</a:t>
            </a:r>
            <a:r>
              <a:rPr lang="en-US" dirty="0" err="1"/>
              <a:t>myImg</a:t>
            </a:r>
            <a:r>
              <a:rPr lang="en-US" dirty="0"/>
              <a:t>’);</a:t>
            </a:r>
          </a:p>
          <a:p>
            <a:r>
              <a:rPr lang="en-US" dirty="0"/>
              <a:t>   </a:t>
            </a:r>
            <a:r>
              <a:rPr lang="en-US" b="1" dirty="0"/>
              <a:t>a.src</a:t>
            </a:r>
            <a:r>
              <a:rPr lang="en-US" dirty="0"/>
              <a:t>  = “xyz.jpg”;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364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DHTML (</a:t>
            </a:r>
            <a:r>
              <a:rPr lang="en-US" dirty="0" err="1"/>
              <a:t>Cont</a:t>
            </a:r>
            <a:r>
              <a:rPr lang="en-US" dirty="0"/>
              <a:t>) (Example)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208" y="1070957"/>
            <a:ext cx="11755584" cy="397031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latin typeface="Consolas" panose="020B0609020204030204" pitchFamily="49" charset="0"/>
              </a:rPr>
              <a:t>     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&lt;div id=“</a:t>
            </a:r>
            <a:r>
              <a:rPr lang="en-US" dirty="0" err="1">
                <a:latin typeface="Consolas" panose="020B0609020204030204" pitchFamily="49" charset="0"/>
              </a:rPr>
              <a:t>myDiv</a:t>
            </a:r>
            <a:r>
              <a:rPr lang="en-US" dirty="0">
                <a:latin typeface="Consolas" panose="020B0609020204030204" pitchFamily="49" charset="0"/>
              </a:rPr>
              <a:t>”&gt;</a:t>
            </a:r>
          </a:p>
          <a:p>
            <a:r>
              <a:rPr lang="en-US" dirty="0">
                <a:latin typeface="Consolas" panose="020B0609020204030204" pitchFamily="49" charset="0"/>
              </a:rPr>
              <a:t>	Red Alert !!!!!!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&lt;/div&gt;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objDiv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myDiv</a:t>
            </a:r>
            <a:r>
              <a:rPr lang="en-US" dirty="0">
                <a:latin typeface="Consolas" panose="020B0609020204030204" pitchFamily="49" charset="0"/>
              </a:rPr>
              <a:t>”);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colors = [‘</a:t>
            </a:r>
            <a:r>
              <a:rPr lang="en-US" dirty="0" err="1">
                <a:latin typeface="Consolas" panose="020B0609020204030204" pitchFamily="49" charset="0"/>
              </a:rPr>
              <a:t>white’,’yellow’,’orange’,’red</a:t>
            </a:r>
            <a:r>
              <a:rPr lang="en-US" dirty="0">
                <a:latin typeface="Consolas" panose="020B0609020204030204" pitchFamily="49" charset="0"/>
              </a:rPr>
              <a:t>’];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nextColor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setInterval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objDiv.style.backgroundColor</a:t>
            </a:r>
            <a:r>
              <a:rPr lang="en-US" dirty="0">
                <a:latin typeface="Consolas" panose="020B0609020204030204" pitchFamily="49" charset="0"/>
              </a:rPr>
              <a:t> = colors[</a:t>
            </a:r>
            <a:r>
              <a:rPr lang="en-US" dirty="0" err="1">
                <a:latin typeface="Consolas" panose="020B0609020204030204" pitchFamily="49" charset="0"/>
              </a:rPr>
              <a:t>nextColor</a:t>
            </a:r>
            <a:r>
              <a:rPr lang="en-US" dirty="0">
                <a:latin typeface="Consolas" panose="020B0609020204030204" pitchFamily="49" charset="0"/>
              </a:rPr>
              <a:t>++%</a:t>
            </a:r>
            <a:r>
              <a:rPr lang="en-US" dirty="0" err="1">
                <a:latin typeface="Consolas" panose="020B0609020204030204" pitchFamily="49" charset="0"/>
              </a:rPr>
              <a:t>colors.length</a:t>
            </a:r>
            <a:r>
              <a:rPr lang="en-US" dirty="0">
                <a:latin typeface="Consolas" panose="020B0609020204030204" pitchFamily="49" charset="0"/>
              </a:rPr>
              <a:t>];”,500);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&lt;/script&gt;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     &lt;/body&gt;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3849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7570" y="1001683"/>
          <a:ext cx="8077200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className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Sets or returns the class attribute of an element</a:t>
                      </a:r>
                      <a:endParaRPr lang="en-US" sz="1800" dirty="0">
                        <a:latin typeface="+mn-lt"/>
                        <a:ea typeface="Calibri"/>
                        <a:cs typeface="Shrut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Sets or returns the id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innerHTML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Sets or returns the HTML contents (+text)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style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Sets or returns the style attribute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tabIndex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Sets or returns the tab order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title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Sets or returns the title attribute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value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Sets or returns the value attribute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7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9258" y="1001684"/>
          <a:ext cx="7924801" cy="4851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The event occurs when the user clicks on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dblclick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ondblclick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The event occurs when the user double-clicks on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mousedown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onmousedown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The event occurs when a user presses a mouse button over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mousemove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onmousemove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The event occurs when a user moves the mouse pointer over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mouseover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onmouseover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The event occurs when a user mouse over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mouseout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onmouseout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The event occurs when a user moves the mouse pointer out of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mouseup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/>
                        <a:t>onmouseup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The event occurs when a user releases a mouse button over an element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75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Events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2757" y="943495"/>
          <a:ext cx="7924801" cy="2021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keydown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onkeydown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the user is pressing a key or holding down a key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keypress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onkeypress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the user is pressing a key or holding down a key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keyup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onkeyup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keyboard key is released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7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Frame/Object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64766" y="955040"/>
          <a:ext cx="7924801" cy="4216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abort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onabort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an image is stopped from loading before completely loaded (for &lt;object&gt;)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error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onerror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an image does not load properly (for &lt;object&gt;, &lt;body&gt; and &lt;frameset&gt;)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document, frameset, or &lt;object&gt; has been loaded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resize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onresize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document view is resized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scroll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onscroll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document view is scrolled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/>
                        <a:t>unload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onunload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document is removed from a window or frame (for &lt;body&gt; and &lt;frameset&gt;)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89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6454" y="971665"/>
          <a:ext cx="7924801" cy="3677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4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blur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onblur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a form element loses focus</a:t>
                      </a:r>
                      <a:endParaRPr lang="en-US" sz="1800" dirty="0">
                        <a:latin typeface="+mn-lt"/>
                        <a:ea typeface="Calibri"/>
                        <a:cs typeface="Shrut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change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onchange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event occurs when the content of a form element, the selection, or the checked state have changed (for &lt;input&gt;, &lt;select&gt;, and &lt;</a:t>
                      </a:r>
                      <a:r>
                        <a:rPr lang="en-US" sz="1800" dirty="0" err="1"/>
                        <a:t>textarea</a:t>
                      </a:r>
                      <a:r>
                        <a:rPr lang="en-US" sz="1800" dirty="0"/>
                        <a:t>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focus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onfocus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an element gets focus (for &lt;label&gt;, &lt;input&gt;, &lt;select&gt;, </a:t>
                      </a:r>
                      <a:r>
                        <a:rPr lang="en-US" sz="1800" dirty="0" err="1"/>
                        <a:t>textarea</a:t>
                      </a:r>
                      <a:r>
                        <a:rPr lang="en-US" sz="1800" dirty="0"/>
                        <a:t>&gt;, and &lt;button&gt;)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reset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onreset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form is reset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select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onselect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user selects some  text (for &lt;input&gt; and &lt;</a:t>
                      </a:r>
                      <a:r>
                        <a:rPr lang="en-US" sz="1800" dirty="0" err="1"/>
                        <a:t>textarea</a:t>
                      </a:r>
                      <a:r>
                        <a:rPr lang="en-US" sz="1800" dirty="0"/>
                        <a:t>&gt;)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submit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 err="1"/>
                        <a:t>onsubmit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dirty="0"/>
                        <a:t>The event occurs when a form is submitted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11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in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callback function is a function passed into another function as an argument, which is then invoked inside the outer function to complete some kind of routine or action.</a:t>
            </a:r>
          </a:p>
          <a:p>
            <a:r>
              <a:rPr lang="en-US" dirty="0"/>
              <a:t>For example, Using a callback, you could call the calculator function (</a:t>
            </a:r>
            <a:r>
              <a:rPr lang="en-US" dirty="0" err="1"/>
              <a:t>myCalculator</a:t>
            </a:r>
            <a:r>
              <a:rPr lang="en-US" dirty="0"/>
              <a:t>) with a callback, and let the calculator function run the callback after the calculation is finished: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1368" y="2550623"/>
            <a:ext cx="11424021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printResult</a:t>
            </a:r>
            <a:r>
              <a:rPr lang="en-US" dirty="0">
                <a:latin typeface="Consolas" panose="020B0609020204030204" pitchFamily="49" charset="0"/>
              </a:rPr>
              <a:t>(some)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("demo").</a:t>
            </a:r>
            <a:r>
              <a:rPr lang="en-US" dirty="0" err="1">
                <a:latin typeface="Consolas" panose="020B0609020204030204" pitchFamily="49" charset="0"/>
              </a:rPr>
              <a:t>innerHTML</a:t>
            </a:r>
            <a:r>
              <a:rPr lang="en-US" dirty="0">
                <a:latin typeface="Consolas" panose="020B0609020204030204" pitchFamily="49" charset="0"/>
              </a:rPr>
              <a:t> = some;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myCalculator</a:t>
            </a:r>
            <a:r>
              <a:rPr lang="en-US" dirty="0">
                <a:latin typeface="Consolas" panose="020B0609020204030204" pitchFamily="49" charset="0"/>
              </a:rPr>
              <a:t>(num1, num2, </a:t>
            </a:r>
            <a:r>
              <a:rPr lang="en-US" dirty="0" err="1">
                <a:latin typeface="Consolas" panose="020B0609020204030204" pitchFamily="49" charset="0"/>
              </a:rPr>
              <a:t>myCallback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let sum = num1 + num2;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myCallback</a:t>
            </a:r>
            <a:r>
              <a:rPr lang="en-US" dirty="0">
                <a:latin typeface="Consolas" panose="020B0609020204030204" pitchFamily="49" charset="0"/>
              </a:rPr>
              <a:t>(sum);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myCalculator</a:t>
            </a:r>
            <a:r>
              <a:rPr lang="en-US" dirty="0">
                <a:latin typeface="Consolas" panose="020B0609020204030204" pitchFamily="49" charset="0"/>
              </a:rPr>
              <a:t>(5, 5, </a:t>
            </a:r>
            <a:r>
              <a:rPr lang="en-US" dirty="0" err="1">
                <a:latin typeface="Consolas" panose="020B0609020204030204" pitchFamily="49" charset="0"/>
              </a:rPr>
              <a:t>printResult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233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26542" y="1561382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vs</a:t>
            </a:r>
            <a:r>
              <a:rPr lang="en-US" sz="2400" b="1" dirty="0">
                <a:solidFill>
                  <a:schemeClr val="tx1"/>
                </a:solidFill>
              </a:rPr>
              <a:t> let </a:t>
            </a:r>
            <a:r>
              <a:rPr lang="en-US" sz="1600" b="1" dirty="0">
                <a:solidFill>
                  <a:schemeClr val="tx1"/>
                </a:solidFill>
              </a:rPr>
              <a:t>vs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const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26542" y="2877389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26542" y="4193396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26542" y="5509403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Arrow function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72995" y="1561382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Array Functions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72995" y="2877389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Destructuring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72995" y="4193396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Spread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072995" y="5509403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Some important ES6 features are listed below.</a:t>
            </a:r>
          </a:p>
        </p:txBody>
      </p:sp>
    </p:spTree>
    <p:extLst>
      <p:ext uri="{BB962C8B-B14F-4D97-AF65-F5344CB8AC3E}">
        <p14:creationId xmlns:p14="http://schemas.microsoft.com/office/powerpoint/2010/main" val="62842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7277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</a:p>
          <a:p>
            <a:endParaRPr lang="en-US" sz="2000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DOM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DHTML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Callbacks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ES6</a:t>
            </a:r>
          </a:p>
          <a:p>
            <a:pPr indent="446088"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91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important array methods,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3681" y="1483744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push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53681" y="2752952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pop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53681" y="4022160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shift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3681" y="5291368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unshift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321168" y="1483744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sort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321168" y="2752952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reverse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321168" y="4022160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slice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321168" y="5291368"/>
            <a:ext cx="2415399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join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288655" y="1483744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includes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288655" y="2752952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find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88655" y="4022160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some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288655" y="5291368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every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256142" y="1483744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256142" y="2752952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forEach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256142" y="4022160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256142" y="5291368"/>
            <a:ext cx="2415399" cy="90577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03187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dharmik.vasiyani@darshan.ac.in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9924664064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Dharmik</a:t>
            </a:r>
            <a:r>
              <a:rPr lang="en-IN" dirty="0"/>
              <a:t> P </a:t>
            </a:r>
            <a:r>
              <a:rPr lang="en-IN" dirty="0" err="1"/>
              <a:t>Vasiyani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Web Technology-I </a:t>
            </a:r>
          </a:p>
          <a:p>
            <a:r>
              <a:rPr lang="en-US"/>
              <a:t>DU#2301CS363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30002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Object Model is a platform and language neutral interface that will allow programs and scripts to dynamically access and update the content, structure and style of documents.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b="1" dirty="0"/>
              <a:t> </a:t>
            </a:r>
            <a:r>
              <a:rPr lang="en-US" dirty="0"/>
              <a:t>object is the primary point from which most other objects come.</a:t>
            </a:r>
          </a:p>
          <a:p>
            <a:r>
              <a:rPr lang="en-US" dirty="0"/>
              <a:t>From the current window object </a:t>
            </a:r>
            <a:r>
              <a:rPr lang="en-US" b="1" dirty="0">
                <a:solidFill>
                  <a:srgbClr val="C00000"/>
                </a:solidFill>
              </a:rPr>
              <a:t>access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control</a:t>
            </a:r>
            <a:r>
              <a:rPr lang="en-US" dirty="0"/>
              <a:t> can be given to most aspects of the </a:t>
            </a:r>
            <a:r>
              <a:rPr lang="en-US" b="1" dirty="0">
                <a:solidFill>
                  <a:srgbClr val="C00000"/>
                </a:solidFill>
              </a:rPr>
              <a:t>browser features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HTML document</a:t>
            </a:r>
            <a:r>
              <a:rPr lang="en-US" dirty="0"/>
              <a:t>.</a:t>
            </a:r>
          </a:p>
          <a:p>
            <a:r>
              <a:rPr lang="en-US" dirty="0"/>
              <a:t>When we write 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r>
              <a:rPr lang="en-US" dirty="0"/>
              <a:t>We are actually writing 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window.document.write</a:t>
            </a:r>
            <a:r>
              <a:rPr lang="en-US" dirty="0"/>
              <a:t>(“Hello World”);</a:t>
            </a:r>
          </a:p>
          <a:p>
            <a:pPr lvl="1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b="1" dirty="0"/>
              <a:t> </a:t>
            </a:r>
            <a:r>
              <a:rPr lang="en-US" dirty="0"/>
              <a:t>is just there by default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9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b="1" dirty="0"/>
              <a:t>window</a:t>
            </a:r>
            <a:r>
              <a:rPr lang="en-US" dirty="0"/>
              <a:t> object represents the window or frame that displays the document and is the global object in client side programming for JavaScript.</a:t>
            </a:r>
          </a:p>
          <a:p>
            <a:r>
              <a:rPr lang="en-US" dirty="0"/>
              <a:t>All the client side objects are connected to the window object.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1258" y="2341419"/>
            <a:ext cx="1143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window</a:t>
            </a:r>
          </a:p>
        </p:txBody>
      </p:sp>
      <p:grpSp>
        <p:nvGrpSpPr>
          <p:cNvPr id="5" name="Group 31"/>
          <p:cNvGrpSpPr/>
          <p:nvPr/>
        </p:nvGrpSpPr>
        <p:grpSpPr>
          <a:xfrm>
            <a:off x="2051858" y="3255821"/>
            <a:ext cx="1219200" cy="1904998"/>
            <a:chOff x="381000" y="3962402"/>
            <a:chExt cx="1219200" cy="1904998"/>
          </a:xfrm>
        </p:grpSpPr>
        <p:sp>
          <p:nvSpPr>
            <p:cNvPr id="6" name="Rectangle 5"/>
            <p:cNvSpPr/>
            <p:nvPr/>
          </p:nvSpPr>
          <p:spPr>
            <a:xfrm>
              <a:off x="381000" y="4648200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self,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parent,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window,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top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6200000" flipH="1">
              <a:off x="646907" y="4304507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32"/>
          <p:cNvGrpSpPr/>
          <p:nvPr/>
        </p:nvGrpSpPr>
        <p:grpSpPr>
          <a:xfrm>
            <a:off x="3347258" y="3255821"/>
            <a:ext cx="1143000" cy="1142998"/>
            <a:chOff x="1676400" y="3962402"/>
            <a:chExt cx="1143000" cy="1142998"/>
          </a:xfrm>
        </p:grpSpPr>
        <p:sp>
          <p:nvSpPr>
            <p:cNvPr id="9" name="Rectangle 8"/>
            <p:cNvSpPr/>
            <p:nvPr/>
          </p:nvSpPr>
          <p:spPr>
            <a:xfrm>
              <a:off x="16764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frames[]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6200000" flipH="1">
              <a:off x="1867695" y="4304507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33"/>
          <p:cNvGrpSpPr/>
          <p:nvPr/>
        </p:nvGrpSpPr>
        <p:grpSpPr>
          <a:xfrm>
            <a:off x="4566458" y="3255820"/>
            <a:ext cx="1143000" cy="1142999"/>
            <a:chOff x="2895600" y="3962401"/>
            <a:chExt cx="1143000" cy="1142999"/>
          </a:xfrm>
        </p:grpSpPr>
        <p:sp>
          <p:nvSpPr>
            <p:cNvPr id="12" name="Rectangle 11"/>
            <p:cNvSpPr/>
            <p:nvPr/>
          </p:nvSpPr>
          <p:spPr>
            <a:xfrm>
              <a:off x="28956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navigator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rot="16200000" flipH="1">
              <a:off x="3086895" y="4304506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4"/>
          <p:cNvGrpSpPr/>
          <p:nvPr/>
        </p:nvGrpSpPr>
        <p:grpSpPr>
          <a:xfrm>
            <a:off x="5785658" y="3255821"/>
            <a:ext cx="1143000" cy="1142998"/>
            <a:chOff x="4114800" y="3962402"/>
            <a:chExt cx="1143000" cy="1142998"/>
          </a:xfrm>
        </p:grpSpPr>
        <p:sp>
          <p:nvSpPr>
            <p:cNvPr id="15" name="Rectangle 14"/>
            <p:cNvSpPr/>
            <p:nvPr/>
          </p:nvSpPr>
          <p:spPr>
            <a:xfrm>
              <a:off x="41148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6200000" flipH="1">
              <a:off x="4302919" y="4304507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5"/>
          <p:cNvGrpSpPr/>
          <p:nvPr/>
        </p:nvGrpSpPr>
        <p:grpSpPr>
          <a:xfrm>
            <a:off x="7004858" y="3255821"/>
            <a:ext cx="1066800" cy="1142998"/>
            <a:chOff x="5334000" y="3962402"/>
            <a:chExt cx="1066800" cy="1142998"/>
          </a:xfrm>
        </p:grpSpPr>
        <p:sp>
          <p:nvSpPr>
            <p:cNvPr id="18" name="Rectangle 17"/>
            <p:cNvSpPr/>
            <p:nvPr/>
          </p:nvSpPr>
          <p:spPr>
            <a:xfrm>
              <a:off x="5334000" y="4648200"/>
              <a:ext cx="1066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history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16200000" flipH="1">
              <a:off x="5523707" y="4304507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6"/>
          <p:cNvGrpSpPr/>
          <p:nvPr/>
        </p:nvGrpSpPr>
        <p:grpSpPr>
          <a:xfrm>
            <a:off x="8147858" y="3255820"/>
            <a:ext cx="1143000" cy="1142999"/>
            <a:chOff x="6477000" y="3962401"/>
            <a:chExt cx="1143000" cy="1142999"/>
          </a:xfrm>
        </p:grpSpPr>
        <p:sp>
          <p:nvSpPr>
            <p:cNvPr id="21" name="Rectangle 20"/>
            <p:cNvSpPr/>
            <p:nvPr/>
          </p:nvSpPr>
          <p:spPr>
            <a:xfrm>
              <a:off x="6477000" y="4648200"/>
              <a:ext cx="1143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document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rot="16200000" flipH="1">
              <a:off x="6742907" y="4304506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7"/>
          <p:cNvGrpSpPr/>
          <p:nvPr/>
        </p:nvGrpSpPr>
        <p:grpSpPr>
          <a:xfrm>
            <a:off x="9367058" y="3255820"/>
            <a:ext cx="914400" cy="1142999"/>
            <a:chOff x="7696200" y="3962401"/>
            <a:chExt cx="914400" cy="1142999"/>
          </a:xfrm>
        </p:grpSpPr>
        <p:sp>
          <p:nvSpPr>
            <p:cNvPr id="24" name="Rectangle 23"/>
            <p:cNvSpPr/>
            <p:nvPr/>
          </p:nvSpPr>
          <p:spPr>
            <a:xfrm>
              <a:off x="7696200" y="4648200"/>
              <a:ext cx="914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screen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16200000" flipH="1">
              <a:off x="7809707" y="4304506"/>
              <a:ext cx="685798" cy="1587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30"/>
          <p:cNvGrpSpPr/>
          <p:nvPr/>
        </p:nvGrpSpPr>
        <p:grpSpPr>
          <a:xfrm>
            <a:off x="2661458" y="2798619"/>
            <a:ext cx="7162800" cy="458788"/>
            <a:chOff x="990600" y="3505200"/>
            <a:chExt cx="7162800" cy="458788"/>
          </a:xfrm>
        </p:grpSpPr>
        <p:cxnSp>
          <p:nvCxnSpPr>
            <p:cNvPr id="27" name="Straight Connector 26"/>
            <p:cNvCxnSpPr/>
            <p:nvPr/>
          </p:nvCxnSpPr>
          <p:spPr>
            <a:xfrm rot="5400000" flipH="1">
              <a:off x="3543300" y="3733006"/>
              <a:ext cx="457200" cy="15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90600" y="3962400"/>
              <a:ext cx="7162800" cy="158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439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2385" y="1016923"/>
          <a:ext cx="8077200" cy="485089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205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Property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Description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anchors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anchors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applets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applets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body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body element of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cookie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Returns all name/value pairs of cookies in the document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6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domain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domain name of the server that loaded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forms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forms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images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a collection of all the images in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links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Returns a collection of all the links in the document (CSSs)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referrer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URL of the document that loaded the current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1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title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Sets or returns the title of the document</a:t>
                      </a:r>
                      <a:endParaRPr lang="en-US" sz="20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URL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Returns the full URL of the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5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9258" y="925484"/>
          <a:ext cx="8077200" cy="5100828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Method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Description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write()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Writes HTML expressions or JavaScript code to a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writeln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Same as write(), but adds a newline character after each statement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open()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Opens an output stream to collect the output from </a:t>
                      </a:r>
                      <a:r>
                        <a:rPr lang="en-US" sz="2000" dirty="0" err="1"/>
                        <a:t>document.write</a:t>
                      </a:r>
                      <a:r>
                        <a:rPr lang="en-US" sz="2000" dirty="0"/>
                        <a:t>() or </a:t>
                      </a:r>
                      <a:r>
                        <a:rPr lang="en-US" sz="2000" dirty="0" err="1"/>
                        <a:t>document.writeln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close()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Closes the output stream previously opened with </a:t>
                      </a:r>
                      <a:r>
                        <a:rPr lang="en-US" sz="2000" dirty="0" err="1"/>
                        <a:t>document.open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getElementById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Accesses element with a specified id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getElementsByName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Accesses all elements with a specified name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getElementsByTagName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Accesses all elements with a specified tag name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setTimeout</a:t>
                      </a:r>
                      <a:r>
                        <a:rPr lang="en-US" sz="2000" dirty="0"/>
                        <a:t>(),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/>
                        <a:t>clearTimeout</a:t>
                      </a:r>
                      <a:r>
                        <a:rPr lang="en-US" sz="2000" dirty="0"/>
                        <a:t>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Set a time period for calling</a:t>
                      </a:r>
                      <a:r>
                        <a:rPr lang="en-US" sz="2000" baseline="0" dirty="0"/>
                        <a:t> a function once; or cancel it.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24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getElementById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suppose to get the reference of the element from HTML in JavaScript using id specified in the HTML we can use this method.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040358"/>
            <a:ext cx="7620000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 function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IN" dirty="0"/>
              <a:t>       </a:t>
            </a:r>
            <a:r>
              <a:rPr lang="en-IN" dirty="0" err="1"/>
              <a:t>var</a:t>
            </a:r>
            <a:r>
              <a:rPr lang="en-IN" dirty="0"/>
              <a:t> txt = </a:t>
            </a:r>
            <a:r>
              <a:rPr lang="en-US" dirty="0" err="1"/>
              <a:t>document.</a:t>
            </a:r>
            <a:r>
              <a:rPr lang="en-US" b="1" dirty="0" err="1"/>
              <a:t>getElementById</a:t>
            </a:r>
            <a:r>
              <a:rPr lang="en-US" dirty="0"/>
              <a:t>(“</a:t>
            </a:r>
            <a:r>
              <a:rPr lang="en-US" dirty="0" err="1"/>
              <a:t>myText</a:t>
            </a:r>
            <a:r>
              <a:rPr lang="en-US" dirty="0"/>
              <a:t>”);</a:t>
            </a:r>
          </a:p>
          <a:p>
            <a:r>
              <a:rPr lang="en-US" dirty="0"/>
              <a:t>       alert(</a:t>
            </a:r>
            <a:r>
              <a:rPr lang="en-US" dirty="0" err="1"/>
              <a:t>txt</a:t>
            </a:r>
            <a:r>
              <a:rPr lang="en-US" b="1" dirty="0" err="1"/>
              <a:t>.value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&lt;/script&gt;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133789"/>
            <a:ext cx="3810000" cy="1754326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&lt;input type=“text” id=“</a:t>
            </a:r>
            <a:r>
              <a:rPr lang="en-US" dirty="0" err="1"/>
              <a:t>myText</a:t>
            </a:r>
            <a:r>
              <a:rPr lang="en-US" dirty="0"/>
              <a:t>”&gt;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3371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getElementsByName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suppose to get the reference of the elements from HTML in JavaScript using name specified in the HTML we can use this method.</a:t>
            </a:r>
          </a:p>
          <a:p>
            <a:r>
              <a:rPr lang="en-US" dirty="0"/>
              <a:t>It will return the array of elements with the provided name.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316" y="2570018"/>
            <a:ext cx="3276600" cy="2031325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&lt;input type=“text”          	name=“</a:t>
            </a:r>
            <a:r>
              <a:rPr lang="en-US" dirty="0" err="1"/>
              <a:t>myText</a:t>
            </a:r>
            <a:r>
              <a:rPr lang="en-US" dirty="0"/>
              <a:t>”&gt;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08516" y="2570018"/>
            <a:ext cx="5142808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a=</a:t>
            </a:r>
            <a:r>
              <a:rPr lang="en-US" dirty="0" err="1"/>
              <a:t>document.getElementsByName</a:t>
            </a:r>
            <a:r>
              <a:rPr lang="en-US" dirty="0"/>
              <a:t>(“</a:t>
            </a:r>
            <a:r>
              <a:rPr lang="en-US" dirty="0" err="1"/>
              <a:t>myText</a:t>
            </a:r>
            <a:r>
              <a:rPr lang="en-US" dirty="0"/>
              <a:t>”)[0];</a:t>
            </a:r>
          </a:p>
          <a:p>
            <a:r>
              <a:rPr lang="en-US" dirty="0"/>
              <a:t>   alert(</a:t>
            </a:r>
            <a:r>
              <a:rPr lang="en-US" dirty="0" err="1"/>
              <a:t>a.value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85180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getElementsByTagName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suppose to get the reference of the elements from HTML in JavaScript using name of the tag specified in the HTML we can use this method.</a:t>
            </a:r>
          </a:p>
          <a:p>
            <a:r>
              <a:rPr lang="en-US" dirty="0"/>
              <a:t>It will return the array of elements with the provided tag name.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389" y="2579716"/>
            <a:ext cx="4114800" cy="2031325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uname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pword</a:t>
            </a:r>
            <a:r>
              <a:rPr lang="en-US" dirty="0"/>
              <a:t>”&gt;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4398" y="2579716"/>
            <a:ext cx="4724400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r>
              <a:rPr lang="en-US" dirty="0"/>
              <a:t>  a=</a:t>
            </a:r>
            <a:r>
              <a:rPr lang="en-US" dirty="0" err="1"/>
              <a:t>document.getElementsByTagName</a:t>
            </a:r>
            <a:r>
              <a:rPr lang="en-US" dirty="0"/>
              <a:t>(“input”);</a:t>
            </a:r>
          </a:p>
          <a:p>
            <a:r>
              <a:rPr lang="en-US" dirty="0"/>
              <a:t>  alert(a[0].value);</a:t>
            </a:r>
          </a:p>
          <a:p>
            <a:r>
              <a:rPr lang="en-US" dirty="0"/>
              <a:t>  alert(a[1].value);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99704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4443</TotalTime>
  <Words>1791</Words>
  <Application>Microsoft Office PowerPoint</Application>
  <PresentationFormat>Widescreen</PresentationFormat>
  <Paragraphs>347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Roboto Condensed Light</vt:lpstr>
      <vt:lpstr>Wingdings 2</vt:lpstr>
      <vt:lpstr>Wingdings</vt:lpstr>
      <vt:lpstr>Consolas</vt:lpstr>
      <vt:lpstr>Roboto Condensed</vt:lpstr>
      <vt:lpstr>Wingdings 3</vt:lpstr>
      <vt:lpstr>Calibri</vt:lpstr>
      <vt:lpstr>Arial</vt:lpstr>
      <vt:lpstr>Office Theme</vt:lpstr>
      <vt:lpstr>Unit-04  DOM</vt:lpstr>
      <vt:lpstr>PowerPoint Presentation</vt:lpstr>
      <vt:lpstr>Document Object Model (DOM)</vt:lpstr>
      <vt:lpstr>DOM (Cont)</vt:lpstr>
      <vt:lpstr>Document Object Properties</vt:lpstr>
      <vt:lpstr>Document Object Methods</vt:lpstr>
      <vt:lpstr>getElementById()</vt:lpstr>
      <vt:lpstr>getElementsByName()</vt:lpstr>
      <vt:lpstr>getElementsByTagName()</vt:lpstr>
      <vt:lpstr>Forms using DOM</vt:lpstr>
      <vt:lpstr>DHTML – Combining HTML,CSS &amp; JS</vt:lpstr>
      <vt:lpstr>DHTML (Cont) (Example)</vt:lpstr>
      <vt:lpstr>HTML Element Properties</vt:lpstr>
      <vt:lpstr>Mouse Events</vt:lpstr>
      <vt:lpstr>Keyboard Events</vt:lpstr>
      <vt:lpstr>Frame/Object Events</vt:lpstr>
      <vt:lpstr>Form Events</vt:lpstr>
      <vt:lpstr>Callbacks in Javascript</vt:lpstr>
      <vt:lpstr>ES6 </vt:lpstr>
      <vt:lpstr>Array 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711</cp:revision>
  <dcterms:created xsi:type="dcterms:W3CDTF">2020-05-01T05:09:15Z</dcterms:created>
  <dcterms:modified xsi:type="dcterms:W3CDTF">2024-08-02T07:26:26Z</dcterms:modified>
</cp:coreProperties>
</file>