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sldIdLst>
    <p:sldId id="412" r:id="rId2"/>
    <p:sldId id="309" r:id="rId3"/>
    <p:sldId id="310" r:id="rId4"/>
    <p:sldId id="311" r:id="rId5"/>
    <p:sldId id="314" r:id="rId6"/>
    <p:sldId id="365" r:id="rId7"/>
    <p:sldId id="375" r:id="rId8"/>
    <p:sldId id="366" r:id="rId9"/>
    <p:sldId id="367" r:id="rId10"/>
    <p:sldId id="368" r:id="rId11"/>
    <p:sldId id="370" r:id="rId12"/>
    <p:sldId id="369" r:id="rId13"/>
    <p:sldId id="371" r:id="rId14"/>
    <p:sldId id="372" r:id="rId15"/>
    <p:sldId id="373" r:id="rId16"/>
    <p:sldId id="404" r:id="rId17"/>
    <p:sldId id="374" r:id="rId18"/>
    <p:sldId id="376" r:id="rId19"/>
    <p:sldId id="378" r:id="rId20"/>
    <p:sldId id="381" r:id="rId21"/>
    <p:sldId id="380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405" r:id="rId36"/>
    <p:sldId id="407" r:id="rId37"/>
    <p:sldId id="408" r:id="rId38"/>
    <p:sldId id="409" r:id="rId39"/>
    <p:sldId id="406" r:id="rId40"/>
    <p:sldId id="379" r:id="rId41"/>
    <p:sldId id="397" r:id="rId42"/>
    <p:sldId id="398" r:id="rId43"/>
    <p:sldId id="399" r:id="rId44"/>
    <p:sldId id="400" r:id="rId45"/>
    <p:sldId id="402" r:id="rId46"/>
    <p:sldId id="410" r:id="rId47"/>
    <p:sldId id="414" r:id="rId48"/>
    <p:sldId id="415" r:id="rId49"/>
    <p:sldId id="413" r:id="rId50"/>
  </p:sldIdLst>
  <p:sldSz cx="12192000" cy="6858000"/>
  <p:notesSz cx="6858000" cy="9144000"/>
  <p:embeddedFontLs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Roboto Condensed" panose="02000000000000000000" pitchFamily="2" charset="0"/>
      <p:regular r:id="rId56"/>
      <p:bold r:id="rId57"/>
      <p:italic r:id="rId58"/>
      <p:boldItalic r:id="rId59"/>
    </p:embeddedFont>
    <p:embeddedFont>
      <p:font typeface="Roboto Condensed Light" panose="02000000000000000000" pitchFamily="2" charset="0"/>
      <p:regular r:id="rId60"/>
      <p:italic r:id="rId61"/>
    </p:embeddedFont>
    <p:embeddedFont>
      <p:font typeface="Verdana" panose="020B0604030504040204" pitchFamily="34" charset="0"/>
      <p:regular r:id="rId62"/>
      <p:bold r:id="rId63"/>
      <p:italic r:id="rId64"/>
      <p:boldItalic r:id="rId65"/>
    </p:embeddedFont>
    <p:embeddedFont>
      <p:font typeface="Wingdings 2" panose="05020102010507070707" pitchFamily="18" charset="2"/>
      <p:regular r:id="rId66"/>
    </p:embeddedFont>
    <p:embeddedFont>
      <p:font typeface="Wingdings 3" panose="05040102010807070707" pitchFamily="18" charset="2"/>
      <p:regular r:id="rId6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FF"/>
    <a:srgbClr val="FFFFFF"/>
    <a:srgbClr val="343A40"/>
    <a:srgbClr val="F8F9FA"/>
    <a:srgbClr val="17A2B8"/>
    <a:srgbClr val="FFC107"/>
    <a:srgbClr val="DC3545"/>
    <a:srgbClr val="28A745"/>
    <a:srgbClr val="6C757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4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2633506" y="6604000"/>
            <a:ext cx="6924986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2301CS363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(WT-I)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releases/download/v5.1.3/bootstrap-5.1.3-dist.zip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wbs/bootstrap/archive/v5.1.3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IN" dirty="0"/>
              <a:t>DU#</a:t>
            </a:r>
            <a:r>
              <a:rPr lang="en-US" dirty="0"/>
              <a:t>2301CS363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5" y="5193102"/>
            <a:ext cx="1403287" cy="13716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553651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Bootstrap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13" y="1738060"/>
            <a:ext cx="3722527" cy="33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a fundamental building block of Bootstrap that contain, pad, and align your content within a given device or viewport.</a:t>
            </a:r>
          </a:p>
          <a:p>
            <a:r>
              <a:rPr lang="en-US" dirty="0"/>
              <a:t>Containers are </a:t>
            </a:r>
            <a:r>
              <a:rPr lang="en-US" b="1" dirty="0"/>
              <a:t>required when using bootstrap default grid system</a:t>
            </a:r>
            <a:r>
              <a:rPr lang="en-US" dirty="0"/>
              <a:t>.</a:t>
            </a:r>
          </a:p>
          <a:p>
            <a:r>
              <a:rPr lang="en-US" dirty="0"/>
              <a:t>Containers </a:t>
            </a:r>
            <a:r>
              <a:rPr lang="en-US" i="1" dirty="0"/>
              <a:t>can</a:t>
            </a:r>
            <a:r>
              <a:rPr lang="en-US" dirty="0"/>
              <a:t> be nested, most layouts do not require a nested container.</a:t>
            </a:r>
          </a:p>
          <a:p>
            <a:r>
              <a:rPr lang="en-US" dirty="0"/>
              <a:t>Bootstrap comes with three different containers:</a:t>
            </a:r>
          </a:p>
          <a:p>
            <a:pPr lvl="1"/>
            <a:r>
              <a:rPr lang="en-US" dirty="0"/>
              <a:t>.container, which sets a max-width at each responsive breakpoint</a:t>
            </a:r>
          </a:p>
          <a:p>
            <a:pPr lvl="1"/>
            <a:r>
              <a:rPr lang="en-US" dirty="0"/>
              <a:t>.container-fluid, which is width: 100% at all breakpoints</a:t>
            </a:r>
          </a:p>
          <a:p>
            <a:pPr lvl="1"/>
            <a:r>
              <a:rPr lang="en-US" dirty="0"/>
              <a:t>.container-{breakpoint}, which is width: 100% until the specified breakpoint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199571"/>
              </p:ext>
            </p:extLst>
          </p:nvPr>
        </p:nvGraphicFramePr>
        <p:xfrm>
          <a:off x="721965" y="3932106"/>
          <a:ext cx="8746227" cy="2647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5967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042955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.container-sm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.container-md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.container-lg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3509394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99127235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.container-fluid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3562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26297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sm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container-md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medium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lg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xxl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</a:t>
            </a:r>
            <a:r>
              <a:rPr lang="en-US" sz="1600" dirty="0" err="1">
                <a:solidFill>
                  <a:schemeClr val="tx1"/>
                </a:solidFill>
              </a:rPr>
              <a:t>extra</a:t>
            </a:r>
            <a:r>
              <a:rPr lang="en-US" sz="1600" dirty="0">
                <a:solidFill>
                  <a:schemeClr val="tx1"/>
                </a:solidFill>
              </a:rPr>
              <a:t>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container-fluid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in all screen size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338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is used for layout, specifically Responsive Layouts. </a:t>
            </a:r>
          </a:p>
          <a:p>
            <a:r>
              <a:rPr lang="en-US" dirty="0"/>
              <a:t>Understanding how it works is vital to understanding Bootstrap. </a:t>
            </a:r>
          </a:p>
          <a:p>
            <a:r>
              <a:rPr lang="en-US" dirty="0"/>
              <a:t>The Grid is made up of groupings of Rows &amp; Columns inside Containers.</a:t>
            </a:r>
          </a:p>
          <a:p>
            <a:r>
              <a:rPr lang="en-US" dirty="0"/>
              <a:t>There are main three components in Grid System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Row(s)</a:t>
            </a:r>
          </a:p>
          <a:p>
            <a:pPr lvl="1"/>
            <a:r>
              <a:rPr lang="en-US" dirty="0"/>
              <a:t>Column(s)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80" y="3749040"/>
            <a:ext cx="9784081" cy="2576944"/>
          </a:xfrm>
          <a:prstGeom prst="rect">
            <a:avLst/>
          </a:prstGeom>
          <a:noFill/>
          <a:ln w="38100">
            <a:solidFill>
              <a:srgbClr val="F5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085" y="4046642"/>
            <a:ext cx="9385069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085" y="5186313"/>
            <a:ext cx="9385069" cy="8229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658" y="4137602"/>
            <a:ext cx="3034138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743" y="4137602"/>
            <a:ext cx="3150817" cy="648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817" y="4137602"/>
            <a:ext cx="3059081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657" y="5254271"/>
            <a:ext cx="232757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6787" y="5254271"/>
            <a:ext cx="4638488" cy="687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68952" y="5254271"/>
            <a:ext cx="1088946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3415" y="5254271"/>
            <a:ext cx="115228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3626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61800"/>
          </a:xfrm>
        </p:spPr>
        <p:txBody>
          <a:bodyPr/>
          <a:lstStyle/>
          <a:p>
            <a:r>
              <a:rPr lang="en-US" b="1" dirty="0"/>
              <a:t>Grid supports six responsive breakpoints</a:t>
            </a:r>
            <a:r>
              <a:rPr lang="en-US" dirty="0"/>
              <a:t>, this means you can control container and column sizing and behavior by each breakpoint.</a:t>
            </a:r>
          </a:p>
          <a:p>
            <a:r>
              <a:rPr lang="en-US" b="1" dirty="0"/>
              <a:t>Containers center and horizontally pad your content</a:t>
            </a:r>
            <a:r>
              <a:rPr lang="en-US" dirty="0"/>
              <a:t>, .container for a responsive pixel width, .container-fluid for width: 100% across all viewports and devices, or a responsive container (e.g., .container-md) for a combination of fluid and pixel widths.</a:t>
            </a:r>
          </a:p>
          <a:p>
            <a:r>
              <a:rPr lang="en-US" b="1" dirty="0"/>
              <a:t>Rows are wrappers for columns</a:t>
            </a:r>
            <a:r>
              <a:rPr lang="en-US" dirty="0"/>
              <a:t>, each column has horizontal padding (called a gutter) for controlling the space between them.</a:t>
            </a:r>
          </a:p>
          <a:p>
            <a:r>
              <a:rPr lang="en-US" b="1" dirty="0"/>
              <a:t>Columns are incredibly flexible</a:t>
            </a:r>
            <a:r>
              <a:rPr lang="en-US" dirty="0"/>
              <a:t>, there are </a:t>
            </a:r>
            <a:r>
              <a:rPr lang="en-US" b="1" dirty="0"/>
              <a:t>12 template columns</a:t>
            </a:r>
            <a:r>
              <a:rPr lang="en-US" dirty="0"/>
              <a:t> available per row, allowing you to create different combinations of elements that span any number of columns. Column classes indicate the number of template columns to span (e.g., col-4 spans four). widths are set in percentages so you always have the same relative sizing.</a:t>
            </a:r>
          </a:p>
        </p:txBody>
      </p:sp>
    </p:spTree>
    <p:extLst>
      <p:ext uri="{BB962C8B-B14F-4D97-AF65-F5344CB8AC3E}">
        <p14:creationId xmlns:p14="http://schemas.microsoft.com/office/powerpoint/2010/main" val="22772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can adapt across all six default breakpoints. </a:t>
            </a:r>
          </a:p>
          <a:p>
            <a:r>
              <a:rPr lang="en-US" dirty="0"/>
              <a:t>The six default grid tiers are as follow:</a:t>
            </a:r>
          </a:p>
          <a:p>
            <a:pPr lvl="1"/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Medium (md)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7454" y="1736814"/>
            <a:ext cx="4334608" cy="109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large (xl)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79616"/>
              </p:ext>
            </p:extLst>
          </p:nvPr>
        </p:nvGraphicFramePr>
        <p:xfrm>
          <a:off x="554911" y="3219929"/>
          <a:ext cx="11059727" cy="177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091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318831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Container max-width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None (auto)	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Class prefix	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columns</a:t>
                      </a: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12 (for all)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Gutter 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1.5rem (.75rem on left and right)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13238" y="949575"/>
            <a:ext cx="9671532" cy="5398466"/>
            <a:chOff x="413238" y="949575"/>
            <a:chExt cx="9671532" cy="5398466"/>
          </a:xfrm>
        </p:grpSpPr>
        <p:sp>
          <p:nvSpPr>
            <p:cNvPr id="4" name="Rectangle 3"/>
            <p:cNvSpPr/>
            <p:nvPr/>
          </p:nvSpPr>
          <p:spPr>
            <a:xfrm>
              <a:off x="41323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130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2229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1121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242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011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9004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89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95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66887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819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7587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323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22130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2229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31121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242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011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49004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5789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57995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66887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45819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27587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23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22130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22229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1121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2242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4011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49004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5789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7995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66887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45819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27587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323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22130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22229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31121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242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4011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49004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5789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7995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66887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5819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27587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1323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22130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22229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31121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2242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4011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9004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5789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57995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66887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5819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27587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323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22130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22229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31121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2242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4011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49004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5789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57995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666887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45819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27587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323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22130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22229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31121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2242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4011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249004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5789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7995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666887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5819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27587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323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22130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22229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31121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2242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4011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9004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5789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57995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666887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5819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27587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323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22130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2229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1121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2242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4011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249004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05789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57995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666887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45819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27587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323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22130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22229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31121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2242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44011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49004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5789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7995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666887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45819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7587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323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22130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022229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31121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62242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4011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249004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5789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857995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66887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5819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927587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1323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222130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22229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831121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62242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4011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249004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05789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857995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666887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5819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27587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41746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1992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0200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826736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637822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43791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2468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05790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6857995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65590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46699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26708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1416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02329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632368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50127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2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46715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17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25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244666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664342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2009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642223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857296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415777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5248836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446714" y="587534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17003" y="5874085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6848409" y="5879741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6851" y="3204306"/>
            <a:ext cx="563105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col-md-7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038410" y="3204306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412621" y="3645858"/>
            <a:ext cx="642622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col-md-8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6847106" y="3652713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412621" y="4104994"/>
            <a:ext cx="723236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col-md-9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653616" y="410846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1247" y="4556329"/>
            <a:ext cx="801594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col-md-10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452028" y="4550468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15645" y="4995947"/>
            <a:ext cx="883556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col-md-11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9247312" y="499154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11748" y="5426225"/>
            <a:ext cx="964339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col-md-12</a:t>
            </a:r>
          </a:p>
        </p:txBody>
      </p:sp>
    </p:spTree>
    <p:extLst>
      <p:ext uri="{BB962C8B-B14F-4D97-AF65-F5344CB8AC3E}">
        <p14:creationId xmlns:p14="http://schemas.microsoft.com/office/powerpoint/2010/main" val="1397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Gutters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Gutters are the padding between your columns, used to responsively space and align content in the Bootstrap grid system.</a:t>
            </a:r>
          </a:p>
          <a:p>
            <a:pPr lvl="1"/>
            <a:r>
              <a:rPr lang="en-US" dirty="0"/>
              <a:t>Horizontal Gutters (e.g. </a:t>
            </a:r>
            <a:r>
              <a:rPr lang="en-US" dirty="0">
                <a:solidFill>
                  <a:schemeClr val="tx2"/>
                </a:solidFill>
              </a:rPr>
              <a:t>gx-5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Vertical Gutters (e.g. </a:t>
            </a:r>
            <a:r>
              <a:rPr lang="en-US" dirty="0">
                <a:solidFill>
                  <a:schemeClr val="tx2"/>
                </a:solidFill>
              </a:rPr>
              <a:t>gy-5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Horizontal &amp; Vertical Gutters (e.g. </a:t>
            </a:r>
            <a:r>
              <a:rPr lang="en-US" dirty="0">
                <a:solidFill>
                  <a:schemeClr val="tx2"/>
                </a:solidFill>
              </a:rPr>
              <a:t>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 Columns Gutters (e.g. </a:t>
            </a:r>
            <a:r>
              <a:rPr lang="en-US" dirty="0">
                <a:solidFill>
                  <a:schemeClr val="tx2"/>
                </a:solidFill>
              </a:rPr>
              <a:t>g-lg-5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gutters (e.g. </a:t>
            </a:r>
            <a:r>
              <a:rPr lang="en-US" dirty="0">
                <a:solidFill>
                  <a:schemeClr val="tx2"/>
                </a:solidFill>
              </a:rPr>
              <a:t>g-0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3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Display Headings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Inline Text Elements</a:t>
            </a:r>
          </a:p>
          <a:p>
            <a:r>
              <a:rPr lang="en-US" dirty="0"/>
              <a:t>Block quotes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Color Utilities</a:t>
            </a:r>
          </a:p>
          <a:p>
            <a:r>
              <a:rPr lang="en-US" dirty="0"/>
              <a:t>Text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</a:t>
            </a:r>
          </a:p>
          <a:p>
            <a:r>
              <a:rPr lang="en-US" dirty="0"/>
              <a:t>Image shapes : Rounded, Circle, Thumbnail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widespread use of &lt;table&gt; elements across third-party widgets like calendars and date pickers, Bootstrap’s tables are not loaded default in reboot.</a:t>
            </a:r>
          </a:p>
          <a:p>
            <a:r>
              <a:rPr lang="en-US" dirty="0"/>
              <a:t>Add the base class .table to any &lt;table&gt;, then extend with our optional modifier classes or custom styles. </a:t>
            </a:r>
          </a:p>
          <a:p>
            <a:r>
              <a:rPr lang="en-US" dirty="0"/>
              <a:t>All table styles are not inherited in Bootstrap, meaning any nested tables can be styled independent from the parent.</a:t>
            </a:r>
          </a:p>
          <a:p>
            <a:r>
              <a:rPr lang="en-US" dirty="0"/>
              <a:t>Table Styles:</a:t>
            </a:r>
          </a:p>
          <a:p>
            <a:pPr lvl="1"/>
            <a:r>
              <a:rPr lang="en-US" dirty="0"/>
              <a:t>Striped Rows 		:	table-striped</a:t>
            </a:r>
          </a:p>
          <a:p>
            <a:pPr lvl="1"/>
            <a:r>
              <a:rPr lang="en-US" dirty="0"/>
              <a:t>Bordered Table		:	table-bordered</a:t>
            </a:r>
          </a:p>
          <a:p>
            <a:pPr lvl="1"/>
            <a:r>
              <a:rPr lang="en-US" dirty="0"/>
              <a:t>Hover Rows		:	table-hover</a:t>
            </a:r>
          </a:p>
          <a:p>
            <a:pPr lvl="1"/>
            <a:r>
              <a:rPr lang="en-US" dirty="0"/>
              <a:t>Black/Dark Table		: 	table-dark</a:t>
            </a:r>
          </a:p>
          <a:p>
            <a:pPr lvl="1"/>
            <a:r>
              <a:rPr lang="en-US" dirty="0"/>
              <a:t>Dark Striped Table		:	</a:t>
            </a:r>
            <a:r>
              <a:rPr lang="en-US"/>
              <a:t>table-dark table-striped</a:t>
            </a:r>
          </a:p>
          <a:p>
            <a:pPr lvl="1"/>
            <a:r>
              <a:rPr lang="en-US" dirty="0"/>
              <a:t>Borderless Table		:	table-borderless</a:t>
            </a:r>
          </a:p>
          <a:p>
            <a:pPr lvl="1"/>
            <a:r>
              <a:rPr lang="en-US" dirty="0"/>
              <a:t>Responsive Table		:	table-responsive (on parent div)</a:t>
            </a:r>
          </a:p>
          <a:p>
            <a:pPr lvl="1"/>
            <a:r>
              <a:rPr lang="en-US" dirty="0"/>
              <a:t>Small Table 		:	table-</a:t>
            </a:r>
            <a:r>
              <a:rPr lang="en-US" dirty="0" err="1"/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6370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Download and Load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Important </a:t>
            </a:r>
            <a:r>
              <a:rPr lang="en-US" sz="2000" dirty="0" err="1"/>
              <a:t>Globals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HTML5 </a:t>
            </a:r>
            <a:r>
              <a:rPr lang="en-US" sz="2000" dirty="0" err="1"/>
              <a:t>doctype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Responsive meta tag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Box Sizing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Reboot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Layout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Breakpoints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Containers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Grid System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Gutters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4612" y="712385"/>
            <a:ext cx="4637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Typography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Images / Figures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Utilities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Helper Classes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Loading Icon Library like </a:t>
            </a:r>
            <a:r>
              <a:rPr lang="en-US" sz="2000" dirty="0" err="1"/>
              <a:t>Fontawsome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previously explained styles, we can also use many Contextual Classes with the </a:t>
            </a:r>
            <a:r>
              <a:rPr lang="en-US" b="1" dirty="0"/>
              <a:t>table</a:t>
            </a:r>
            <a:r>
              <a:rPr lang="en-US" dirty="0"/>
              <a:t>, </a:t>
            </a:r>
            <a:r>
              <a:rPr lang="en-US" b="1" dirty="0" err="1"/>
              <a:t>tr</a:t>
            </a:r>
            <a:r>
              <a:rPr lang="en-US" dirty="0"/>
              <a:t> and </a:t>
            </a:r>
            <a:r>
              <a:rPr lang="en-US" b="1" dirty="0"/>
              <a:t>td</a:t>
            </a:r>
            <a:r>
              <a:rPr lang="en-US" dirty="0"/>
              <a:t> tag.</a:t>
            </a:r>
          </a:p>
          <a:p>
            <a:r>
              <a:rPr lang="en-US" dirty="0"/>
              <a:t>Contextual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8237"/>
              </p:ext>
            </p:extLst>
          </p:nvPr>
        </p:nvGraphicFramePr>
        <p:xfrm>
          <a:off x="521980" y="2070294"/>
          <a:ext cx="1125616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5796">
                  <a:extLst>
                    <a:ext uri="{9D8B030D-6E8A-4147-A177-3AD203B41FA5}">
                      <a16:colId xmlns:a16="http://schemas.microsoft.com/office/drawing/2014/main" val="1296519726"/>
                    </a:ext>
                  </a:extLst>
                </a:gridCol>
                <a:gridCol w="7340366">
                  <a:extLst>
                    <a:ext uri="{9D8B030D-6E8A-4147-A177-3AD203B41FA5}">
                      <a16:colId xmlns:a16="http://schemas.microsoft.com/office/drawing/2014/main" val="127854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Blue: Indicates an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.table-success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Green: Indicates a successful or positive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5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.table-info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.table-warning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Orange: Indicates a warning that might need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Indicates a slightly less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Light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.table-dark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Dark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069994" cy="5590565"/>
          </a:xfrm>
        </p:spPr>
        <p:txBody>
          <a:bodyPr/>
          <a:lstStyle/>
          <a:p>
            <a:r>
              <a:rPr lang="en-US" dirty="0"/>
              <a:t>Colors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Borders</a:t>
            </a:r>
          </a:p>
          <a:p>
            <a:r>
              <a:rPr lang="en-US" dirty="0"/>
              <a:t>Spacing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Shadows</a:t>
            </a:r>
          </a:p>
          <a:p>
            <a:r>
              <a:rPr lang="en-US" dirty="0"/>
              <a:t>Sizing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247" y="863444"/>
            <a:ext cx="50699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 Alignment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Opacity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25613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920344"/>
              </p:ext>
            </p:extLst>
          </p:nvPr>
        </p:nvGraphicFramePr>
        <p:xfrm>
          <a:off x="131763" y="863600"/>
          <a:ext cx="115559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.text-primary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Apply blue color (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.text-secondary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.text-success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Apply green color (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.text-danger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Apply red color (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.text-warning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Apply yellow color (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.text-info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Apply teal color (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.text-light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Apply very light grey color (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.text-dark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Apply dark grey color (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.text-body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Bootstrap's default body text 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#212529</a:t>
                      </a:r>
                      <a:r>
                        <a:rPr lang="en-US" dirty="0"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.text-muted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light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.text-white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Apply white color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.text-black-50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Apply 50% transparent black color (</a:t>
                      </a:r>
                      <a:r>
                        <a:rPr lang="en-US" dirty="0" err="1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(0,0,0,.5)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4385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.text-white-50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Apply 50% transparent white color (</a:t>
                      </a:r>
                      <a:r>
                        <a:rPr lang="en-US" dirty="0" err="1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(255,255,255,.5)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69951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30211"/>
              </p:ext>
            </p:extLst>
          </p:nvPr>
        </p:nvGraphicFramePr>
        <p:xfrm>
          <a:off x="131763" y="863600"/>
          <a:ext cx="115559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-primary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blue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-secondary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-success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green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-danger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red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-warning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yellow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-info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teal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-light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very light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bg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-dark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Apply dark grey background-color (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-white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white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-transparent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transparent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transparent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1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18573"/>
              </p:ext>
            </p:extLst>
          </p:nvPr>
        </p:nvGraphicFramePr>
        <p:xfrm>
          <a:off x="131763" y="863600"/>
          <a:ext cx="11555932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.text-start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left.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.text-center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center.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.text-end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right.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.text-wrap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Wrap the overflowing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</a:t>
                      </a:r>
                      <a:r>
                        <a:rPr lang="en-US" dirty="0" err="1">
                          <a:effectLst/>
                        </a:rPr>
                        <a:t>nowrap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Prevent text from wrapping.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.text-truncate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Truncate the text with an ellipsis.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.text-break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 the long words to prevent overflow.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.text-lowercase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Transform the text to lowercase.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.text-uppercase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Transform the text to uppercase.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.text-capitalize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Capitalize the first letter of each word.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49037"/>
              </p:ext>
            </p:extLst>
          </p:nvPr>
        </p:nvGraphicFramePr>
        <p:xfrm>
          <a:off x="131763" y="863600"/>
          <a:ext cx="11555932" cy="486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649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font-weight of an element to </a:t>
                      </a:r>
                      <a:r>
                        <a:rPr lang="en-US" b="1" dirty="0">
                          <a:effectLst/>
                        </a:rPr>
                        <a:t>bold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1">
                          <a:effectLst/>
                        </a:rPr>
                        <a:t>bolder</a:t>
                      </a:r>
                      <a:r>
                        <a:rPr lang="en-US">
                          <a:effectLst/>
                        </a:rPr>
                        <a:t> 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0">
                          <a:effectLst/>
                        </a:rPr>
                        <a:t>normal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</a:t>
                      </a:r>
                      <a:r>
                        <a:rPr lang="en-US">
                          <a:effectLst/>
                        </a:rPr>
                        <a:t> font-weight for an element.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lighter</a:t>
                      </a:r>
                      <a:r>
                        <a:rPr lang="en-US">
                          <a:effectLst/>
                        </a:rPr>
                        <a:t> font-weight for an element 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.fst-italic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 </a:t>
                      </a:r>
                      <a:r>
                        <a:rPr lang="en-US" i="1">
                          <a:effectLst/>
                        </a:rPr>
                        <a:t>italic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fst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 normal.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.font-</a:t>
                      </a:r>
                      <a:r>
                        <a:rPr lang="en-US" dirty="0" err="1">
                          <a:effectLst/>
                        </a:rPr>
                        <a:t>monospace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font-family of an element to monospace font (fixed-width)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.text-reset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Reset the color of a text or link (inherits the color from its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.text-decoration-none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text decoration such as underline from a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.text-decoration-underline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underline to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.text-decoration-line-through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line through the middle of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the font-</a:t>
                      </a:r>
                      <a:r>
                        <a:rPr lang="en-IN" dirty="0"/>
                        <a:t>size</a:t>
                      </a:r>
                      <a:r>
                        <a:rPr lang="en-US" dirty="0">
                          <a:effectLst/>
                        </a:rPr>
                        <a:t> of an element to </a:t>
                      </a:r>
                      <a:r>
                        <a:rPr lang="en-US" b="0" dirty="0">
                          <a:effectLst/>
                        </a:rPr>
                        <a:t>predefine size (we have 1 to 6 predefine sizes)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1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(1/2)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30499"/>
              </p:ext>
            </p:extLst>
          </p:nvPr>
        </p:nvGraphicFramePr>
        <p:xfrm>
          <a:off x="131763" y="863600"/>
          <a:ext cx="11555932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519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.border-top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.border-primary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 the border-color of an element to blue 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.border-secondary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.border-success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green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.border-danger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red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.border-warning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yellow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.border-info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teal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.border-light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very light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.border-dark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dark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.border-white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white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1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(2/2)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9107"/>
              </p:ext>
            </p:extLst>
          </p:nvPr>
        </p:nvGraphicFramePr>
        <p:xfrm>
          <a:off x="131763" y="863600"/>
          <a:ext cx="11555932" cy="561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.border-top-0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the border from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border-width (We have value 1 to 5)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all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top-right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top-right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bottom-left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bottom-left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.rounded-circle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circle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.rounded-pill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pill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round corners from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.rounded-1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.rounded-2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0.25rem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595521775"/>
                  </a:ext>
                </a:extLst>
              </a:tr>
              <a:tr h="32280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.rounded-3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0.3rem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69073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74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196"/>
            <a:ext cx="11929641" cy="5912204"/>
          </a:xfrm>
        </p:spPr>
        <p:txBody>
          <a:bodyPr/>
          <a:lstStyle/>
          <a:p>
            <a:r>
              <a:rPr lang="en-US" dirty="0"/>
              <a:t>The classes are named using the format {property}{sides}-{breakpoint}-{size}.</a:t>
            </a:r>
          </a:p>
          <a:p>
            <a:r>
              <a:rPr lang="en-US" dirty="0"/>
              <a:t>Property is one of:</a:t>
            </a:r>
          </a:p>
          <a:p>
            <a:pPr lvl="1"/>
            <a:r>
              <a:rPr lang="en-US" dirty="0"/>
              <a:t>m – for classes that sets margin</a:t>
            </a:r>
          </a:p>
          <a:p>
            <a:pPr lvl="1"/>
            <a:r>
              <a:rPr lang="en-US" dirty="0"/>
              <a:t>p – for classes that sets padding</a:t>
            </a:r>
          </a:p>
          <a:p>
            <a:r>
              <a:rPr lang="en-US" dirty="0"/>
              <a:t>Sides is one of:</a:t>
            </a:r>
          </a:p>
          <a:p>
            <a:pPr lvl="1"/>
            <a:r>
              <a:rPr lang="en-US" dirty="0"/>
              <a:t>t – for classes that set margin-top or padding-top</a:t>
            </a:r>
          </a:p>
          <a:p>
            <a:pPr lvl="1"/>
            <a:r>
              <a:rPr lang="en-US" dirty="0"/>
              <a:t>b – for classes that set margin-bottom or padding-bottom</a:t>
            </a:r>
          </a:p>
          <a:p>
            <a:pPr lvl="1"/>
            <a:r>
              <a:rPr lang="en-US" dirty="0"/>
              <a:t>s – (start) for classes that set margin-left or padding-left</a:t>
            </a:r>
          </a:p>
          <a:p>
            <a:pPr lvl="1"/>
            <a:r>
              <a:rPr lang="en-US" dirty="0"/>
              <a:t>e – (end) for classes that set margin-right or padding-right</a:t>
            </a:r>
          </a:p>
          <a:p>
            <a:pPr lvl="1"/>
            <a:r>
              <a:rPr lang="en-US" dirty="0"/>
              <a:t>x – for classes that set both *-left and *-right</a:t>
            </a:r>
          </a:p>
          <a:p>
            <a:pPr lvl="1"/>
            <a:r>
              <a:rPr lang="en-US" dirty="0"/>
              <a:t>y – for classes that set both *-top and *-bottom</a:t>
            </a:r>
          </a:p>
          <a:p>
            <a:pPr lvl="1"/>
            <a:r>
              <a:rPr lang="en-US" dirty="0"/>
              <a:t>blank – for  classes that set a margin or padding on all side</a:t>
            </a:r>
          </a:p>
          <a:p>
            <a:r>
              <a:rPr lang="en-US" dirty="0"/>
              <a:t>Size is one of:</a:t>
            </a:r>
          </a:p>
          <a:p>
            <a:pPr lvl="1"/>
            <a:r>
              <a:rPr lang="en-US" dirty="0"/>
              <a:t>0 – set the margin or padding to be 0</a:t>
            </a:r>
          </a:p>
          <a:p>
            <a:pPr lvl="1"/>
            <a:r>
              <a:rPr lang="en-US" dirty="0"/>
              <a:t>1 – set the margin or padding to be spacer*0.25</a:t>
            </a:r>
          </a:p>
          <a:p>
            <a:pPr lvl="1"/>
            <a:r>
              <a:rPr lang="en-US" dirty="0"/>
              <a:t>2 – set the margin or padding to be spacer*0.50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5433"/>
              </p:ext>
            </p:extLst>
          </p:nvPr>
        </p:nvGraphicFramePr>
        <p:xfrm>
          <a:off x="6889534" y="1086403"/>
          <a:ext cx="5302466" cy="416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20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margin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4317425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mt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and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padding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5603463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pt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and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339157" y="5226308"/>
            <a:ext cx="5871036" cy="14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3 – set the margin or padding to be spacer*1</a:t>
            </a:r>
          </a:p>
          <a:p>
            <a:pPr lvl="1"/>
            <a:r>
              <a:rPr lang="en-US" dirty="0"/>
              <a:t>4 – set the margin or padding to be spacer*1.5</a:t>
            </a:r>
          </a:p>
          <a:p>
            <a:pPr lvl="1"/>
            <a:r>
              <a:rPr lang="en-US" dirty="0"/>
              <a:t>5 – set the margin or padding to be spacer*3</a:t>
            </a:r>
          </a:p>
          <a:p>
            <a:pPr lvl="1"/>
            <a:r>
              <a:rPr lang="en-US" dirty="0"/>
              <a:t>auto - for classes that set the margin to auto</a:t>
            </a:r>
          </a:p>
        </p:txBody>
      </p:sp>
    </p:spTree>
    <p:extLst>
      <p:ext uri="{BB962C8B-B14F-4D97-AF65-F5344CB8AC3E}">
        <p14:creationId xmlns:p14="http://schemas.microsoft.com/office/powerpoint/2010/main" val="42056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528006"/>
              </p:ext>
            </p:extLst>
          </p:nvPr>
        </p:nvGraphicFramePr>
        <p:xfrm>
          <a:off x="131763" y="863600"/>
          <a:ext cx="11555932" cy="330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left.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right.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 floating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clearfix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Clear floats to prevent parent element from collapsing.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left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right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Disable floating from an element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and open-source tool collection for creating responsive web applications. </a:t>
            </a:r>
          </a:p>
          <a:p>
            <a:r>
              <a:rPr lang="en-US" dirty="0"/>
              <a:t>It is the most popular HTML, CSS, and JavaScript framework for developing responsive, mobile-first websites. </a:t>
            </a:r>
          </a:p>
          <a:p>
            <a:r>
              <a:rPr lang="en-US" dirty="0"/>
              <a:t>It solves many problems which we had once, one of which is the cross-browser compatibility issue. </a:t>
            </a:r>
          </a:p>
          <a:p>
            <a:r>
              <a:rPr lang="en-US" dirty="0"/>
              <a:t>Nowadays, the websites are perfect for all the browsers (IE, Firefox, Chrome, etc.) and for all sizes of screens (Desktop, Tablets, Phablets, and Phones). All thanks to </a:t>
            </a:r>
            <a:r>
              <a:rPr lang="en-US" dirty="0">
                <a:solidFill>
                  <a:srgbClr val="007BFF"/>
                </a:solidFill>
              </a:rPr>
              <a:t>Bootstrap developers -Mark Otto and Jacob Thornton of Twitter</a:t>
            </a:r>
            <a:r>
              <a:rPr lang="en-US" dirty="0"/>
              <a:t>, though it was later declared to be an open-source project.</a:t>
            </a:r>
          </a:p>
          <a:p>
            <a:r>
              <a:rPr lang="en-US" dirty="0"/>
              <a:t>Why Bootstrap?</a:t>
            </a:r>
          </a:p>
          <a:p>
            <a:pPr lvl="1" fontAlgn="base"/>
            <a:r>
              <a:rPr lang="en-US" b="1" dirty="0"/>
              <a:t>Faster</a:t>
            </a:r>
            <a:r>
              <a:rPr lang="en-US" dirty="0"/>
              <a:t> and </a:t>
            </a:r>
            <a:r>
              <a:rPr lang="en-US" b="1" dirty="0"/>
              <a:t>Easier</a:t>
            </a:r>
            <a:r>
              <a:rPr lang="en-US" dirty="0"/>
              <a:t> Web Development.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Platform-independent</a:t>
            </a:r>
            <a:r>
              <a:rPr lang="en-US" dirty="0"/>
              <a:t> web pages.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Responsive</a:t>
            </a:r>
            <a:r>
              <a:rPr lang="en-US" dirty="0"/>
              <a:t> Web-pages.</a:t>
            </a:r>
          </a:p>
          <a:p>
            <a:pPr lvl="1" fontAlgn="base"/>
            <a:r>
              <a:rPr lang="en-US" dirty="0"/>
              <a:t>It is designed to be responsive to </a:t>
            </a:r>
            <a:r>
              <a:rPr lang="en-US" b="1" dirty="0"/>
              <a:t>mobile devices </a:t>
            </a:r>
            <a:r>
              <a:rPr lang="en-US" dirty="0"/>
              <a:t>too.</a:t>
            </a:r>
          </a:p>
          <a:p>
            <a:pPr lvl="1" fontAlgn="base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! Available on www.getbootstrap.com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16766"/>
              </p:ext>
            </p:extLst>
          </p:nvPr>
        </p:nvGraphicFramePr>
        <p:xfrm>
          <a:off x="131763" y="863600"/>
          <a:ext cx="11555932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.shadow-sm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small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.shadow-lg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larger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shadow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5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30686"/>
              </p:ext>
            </p:extLst>
          </p:nvPr>
        </p:nvGraphicFramePr>
        <p:xfrm>
          <a:off x="131761" y="863600"/>
          <a:ext cx="11965164" cy="471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1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10298149">
                  <a:extLst>
                    <a:ext uri="{9D8B030D-6E8A-4147-A177-3AD203B41FA5}">
                      <a16:colId xmlns:a16="http://schemas.microsoft.com/office/drawing/2014/main" val="2410393870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.w-25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7042419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12675636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87890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width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5670227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auto, i.e. the browser will calculate and select a width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85012023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max-width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354697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9953107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6083488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24863727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67376695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auto, i.e. the browser will calculate and select a height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84142618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max-height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778172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628561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.min-vw-100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min-width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8163502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05075532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.min-vh-100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min-height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7754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8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9804"/>
              </p:ext>
            </p:extLst>
          </p:nvPr>
        </p:nvGraphicFramePr>
        <p:xfrm>
          <a:off x="131763" y="863600"/>
          <a:ext cx="11555932" cy="288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.align-baseline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baseline of the element with the baseline of its parent.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top of the element with the top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.align-middle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element in the middle of the parent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.align-bottom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top of the element with the top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37498"/>
              </p:ext>
            </p:extLst>
          </p:nvPr>
        </p:nvGraphicFramePr>
        <p:xfrm>
          <a:off x="131763" y="863600"/>
          <a:ext cx="11555932" cy="40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.position-static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static.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.position-relative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relative.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.position-absolute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absolute.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.position-fixed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fixed.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.position-sticky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sticky.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top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bottom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.sticky-top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Position an element at the top of the viewport, from edge to edge, but that will only happen after you scroll past it.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0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67962"/>
              </p:ext>
            </p:extLst>
          </p:nvPr>
        </p:nvGraphicFramePr>
        <p:xfrm>
          <a:off x="131763" y="863600"/>
          <a:ext cx="11555932" cy="44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Hide an element. It does not take up any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an inline-level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 box that will be flowed with surrounding content i.e. in the same line as adjacent content like inline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&lt;table&gt;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1DB79F"/>
                          </a:solidFill>
                          <a:effectLst/>
                        </a:rPr>
                        <a:t>tr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-table-cell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&lt;td&gt;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 block-level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flex container box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an inline-level flex container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79738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display utilities to create a </a:t>
            </a:r>
            <a:r>
              <a:rPr lang="en-US" dirty="0" err="1"/>
              <a:t>flexbox</a:t>
            </a:r>
            <a:r>
              <a:rPr lang="en-US" dirty="0"/>
              <a:t> container and transform direct children elements into flex items. </a:t>
            </a:r>
          </a:p>
          <a:p>
            <a:r>
              <a:rPr lang="en-US" dirty="0"/>
              <a:t>Flex containers and items are able to be modified further with additional flex properties Like </a:t>
            </a:r>
            <a:r>
              <a:rPr lang="en-IN" dirty="0"/>
              <a:t>Direction, Justify content, Align items, Align self, Fill, Grow and shrink, With align-items, Wrap, Order and Align content.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50631"/>
              </p:ext>
            </p:extLst>
          </p:nvPr>
        </p:nvGraphicFramePr>
        <p:xfrm>
          <a:off x="131763" y="2726894"/>
          <a:ext cx="11824448" cy="373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parents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content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parents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content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horizontal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horizontal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vertical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vertical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46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Interactions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classes that change how users interact with contents of a website.</a:t>
            </a:r>
          </a:p>
          <a:p>
            <a:pPr lvl="1"/>
            <a:r>
              <a:rPr lang="en-US" dirty="0"/>
              <a:t>Text selection</a:t>
            </a:r>
          </a:p>
          <a:p>
            <a:pPr lvl="2"/>
            <a:r>
              <a:rPr lang="en-US" dirty="0"/>
              <a:t>Change the way in which the content is selected when the user interacts with 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Pointer events</a:t>
            </a:r>
          </a:p>
          <a:p>
            <a:pPr lvl="2"/>
            <a:r>
              <a:rPr lang="en-US" dirty="0"/>
              <a:t>Bootstrap provides .</a:t>
            </a:r>
            <a:r>
              <a:rPr lang="en-US" dirty="0" err="1"/>
              <a:t>pe</a:t>
            </a:r>
            <a:r>
              <a:rPr lang="en-US" dirty="0"/>
              <a:t>-none and .</a:t>
            </a:r>
            <a:r>
              <a:rPr lang="en-US" dirty="0" err="1"/>
              <a:t>pe</a:t>
            </a:r>
            <a:r>
              <a:rPr lang="en-US" dirty="0"/>
              <a:t>-auto classes to prevent or add element interactions respectively.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13078"/>
              </p:ext>
            </p:extLst>
          </p:nvPr>
        </p:nvGraphicFramePr>
        <p:xfrm>
          <a:off x="183776" y="1967765"/>
          <a:ext cx="11824448" cy="160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selected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has default select behavior.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Text will not be selectable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7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opacity property sets the opacity level for an element. </a:t>
            </a:r>
          </a:p>
          <a:p>
            <a:r>
              <a:rPr lang="en-US" dirty="0"/>
              <a:t>The opacity level describes the transparency level, where 1 is not transparent at all, .5 is 50% visible, and 0 is completely transparent.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758470"/>
              </p:ext>
            </p:extLst>
          </p:nvPr>
        </p:nvGraphicFramePr>
        <p:xfrm>
          <a:off x="131763" y="2079908"/>
          <a:ext cx="11824448" cy="245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.opacity-100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1.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.opacity-75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0.75.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.opacity-50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.opacity-25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0.25.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0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Overflow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overflow property on the fly with four default values and classes. </a:t>
            </a:r>
          </a:p>
          <a:p>
            <a:r>
              <a:rPr lang="en-US" dirty="0"/>
              <a:t>These classes are not responsive by default.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60691"/>
              </p:ext>
            </p:extLst>
          </p:nvPr>
        </p:nvGraphicFramePr>
        <p:xfrm>
          <a:off x="131763" y="2079908"/>
          <a:ext cx="11824448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vertical scrollbar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.overflow-hidden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hide overflow content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>
                          <a:effectLst/>
                        </a:rPr>
                        <a:t>Shows overflow content though it is outside of container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 overflow-scroll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horizontal and vertical scrollbars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Visibility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control the visibility of elements, without modifying their display.</a:t>
            </a:r>
          </a:p>
          <a:p>
            <a:r>
              <a:rPr lang="en-US" dirty="0"/>
              <a:t>These utility classes do not modify the display value at all and do not affect layout. E.g. .invisible elements still take up space in the page.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36406"/>
              </p:ext>
            </p:extLst>
          </p:nvPr>
        </p:nvGraphicFramePr>
        <p:xfrm>
          <a:off x="131763" y="2261066"/>
          <a:ext cx="11824448" cy="117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Unhide an element, and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.invisible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Hide an element, but it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Download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bootstrap from </a:t>
            </a:r>
            <a:r>
              <a:rPr lang="en-US" dirty="0">
                <a:hlinkClick r:id="rId2"/>
              </a:rPr>
              <a:t>http://getbootstrap.com</a:t>
            </a:r>
            <a:endParaRPr lang="en-US" dirty="0"/>
          </a:p>
          <a:p>
            <a:r>
              <a:rPr lang="en-US" dirty="0"/>
              <a:t>We can download compiled CSS &amp; JS, Source Code or include it with package managers like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 and more.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Compiled CSS &amp; JS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Source Code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NPM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Composer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many more …..</a:t>
            </a:r>
          </a:p>
          <a:p>
            <a:r>
              <a:rPr lang="en-US" dirty="0"/>
              <a:t>We can also load the bootstrap directly via </a:t>
            </a:r>
            <a:r>
              <a:rPr lang="en-US" b="1" dirty="0"/>
              <a:t>C</a:t>
            </a:r>
            <a:r>
              <a:rPr lang="en-US" dirty="0"/>
              <a:t>ontent </a:t>
            </a:r>
            <a:r>
              <a:rPr lang="en-US" b="1" dirty="0"/>
              <a:t>D</a:t>
            </a:r>
            <a:r>
              <a:rPr lang="en-US" dirty="0"/>
              <a:t>elivery </a:t>
            </a:r>
            <a:r>
              <a:rPr lang="en-US" b="1" dirty="0"/>
              <a:t>N</a:t>
            </a:r>
            <a:r>
              <a:rPr lang="en-US" dirty="0"/>
              <a:t>etwork (CDN).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3366654" y="2468879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8" name="Rectangle 17">
            <a:hlinkClick r:id="rId4"/>
          </p:cNvPr>
          <p:cNvSpPr/>
          <p:nvPr/>
        </p:nvSpPr>
        <p:spPr>
          <a:xfrm>
            <a:off x="3366654" y="3161088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66655" y="3853297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npm</a:t>
            </a:r>
            <a:r>
              <a:rPr lang="en-US" sz="1600" dirty="0"/>
              <a:t> install bootstrap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6654" y="4495628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composer require </a:t>
            </a:r>
            <a:r>
              <a:rPr lang="en-US" sz="1600" dirty="0" err="1"/>
              <a:t>twbs</a:t>
            </a:r>
            <a:r>
              <a:rPr lang="en-US" sz="1600" dirty="0"/>
              <a:t>/bootstrap:5.1.3</a:t>
            </a:r>
          </a:p>
        </p:txBody>
      </p:sp>
    </p:spTree>
    <p:extLst>
      <p:ext uri="{BB962C8B-B14F-4D97-AF65-F5344CB8AC3E}">
        <p14:creationId xmlns:p14="http://schemas.microsoft.com/office/powerpoint/2010/main" val="1270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22" grpId="0" uiExpand="1" build="allAtOnce" animBg="1"/>
      <p:bldP spid="24" grpId="0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comes with lots of ready components, in this section we will explore those components.</a:t>
            </a:r>
          </a:p>
          <a:p>
            <a:r>
              <a:rPr lang="en-US" dirty="0"/>
              <a:t>Here is the list of components from bootstrap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135" y="2128518"/>
            <a:ext cx="3535706" cy="432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Accordion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Breadcrumb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Button Group</a:t>
            </a:r>
          </a:p>
          <a:p>
            <a:pPr lvl="1"/>
            <a:r>
              <a:rPr lang="en-US" dirty="0"/>
              <a:t>Card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4841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Dropdowns</a:t>
            </a:r>
          </a:p>
          <a:p>
            <a:pPr lvl="1"/>
            <a:r>
              <a:rPr lang="en-US" dirty="0"/>
              <a:t>List group</a:t>
            </a:r>
          </a:p>
          <a:p>
            <a:pPr lvl="1"/>
            <a:r>
              <a:rPr lang="en-US" dirty="0"/>
              <a:t>Modal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, tabs and </a:t>
            </a:r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 err="1"/>
              <a:t>Offcanvas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Pagination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20547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Placeholders</a:t>
            </a:r>
          </a:p>
          <a:p>
            <a:pPr lvl="1"/>
            <a:r>
              <a:rPr lang="en-US" dirty="0"/>
              <a:t>Popovers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 err="1"/>
              <a:t>Scrollspy</a:t>
            </a:r>
            <a:endParaRPr lang="en-US" dirty="0"/>
          </a:p>
          <a:p>
            <a:pPr lvl="1"/>
            <a:r>
              <a:rPr lang="en-US" dirty="0"/>
              <a:t>Spinners</a:t>
            </a:r>
          </a:p>
          <a:p>
            <a:pPr lvl="1"/>
            <a:r>
              <a:rPr lang="en-US" dirty="0"/>
              <a:t>Toasts</a:t>
            </a:r>
          </a:p>
          <a:p>
            <a:pPr lvl="1"/>
            <a:r>
              <a:rPr lang="en-US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28886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form</a:t>
            </a:r>
          </a:p>
          <a:p>
            <a:r>
              <a:rPr lang="en-US" dirty="0"/>
              <a:t>Standard rules for all three form layouts:</a:t>
            </a:r>
          </a:p>
          <a:p>
            <a:pPr lvl="1"/>
            <a:r>
              <a:rPr lang="en-US" dirty="0"/>
              <a:t>Wrap labels and form controls in &lt;div class="form-group"&gt; (needed for optimum spacing)</a:t>
            </a:r>
          </a:p>
          <a:p>
            <a:pPr lvl="1"/>
            <a:r>
              <a:rPr lang="en-US" dirty="0"/>
              <a:t>Add class from below table to all textual elements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0879"/>
              </p:ext>
            </p:extLst>
          </p:nvPr>
        </p:nvGraphicFramePr>
        <p:xfrm>
          <a:off x="1026162" y="344259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9254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26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Text, Password, File, Color,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form-control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Checkbox,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form-check-input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form-range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0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vertical is the default layout so no need to specify class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257692" y="4599535"/>
            <a:ext cx="4886325" cy="19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(BS-3, BS-4)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="form-inline"&gt;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this class is not available in BS5 --&gt;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2" y="4599535"/>
            <a:ext cx="7839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398" y="0"/>
            <a:ext cx="7890602" cy="600164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row-cols-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-auto g-3 align-items-center"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"Username"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"form-select"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Choose...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Remember 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33495" cy="5005341"/>
          </a:xfrm>
        </p:spPr>
        <p:txBody>
          <a:bodyPr/>
          <a:lstStyle/>
          <a:p>
            <a:r>
              <a:rPr lang="en-US" dirty="0"/>
              <a:t>Use the .row-cols-* classes to create responsive horizontal layouts.</a:t>
            </a:r>
          </a:p>
          <a:p>
            <a:r>
              <a:rPr lang="en-US" dirty="0"/>
              <a:t>the .col-12 helps stack the form controls.</a:t>
            </a:r>
          </a:p>
          <a:p>
            <a:r>
              <a:rPr lang="en-US" dirty="0"/>
              <a:t>The .align-items-center aligns the form elements to the middle, making the .form-checkbox align properly.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98" y="5868785"/>
            <a:ext cx="5667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Horizontal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6145"/>
            <a:ext cx="8495608" cy="62478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 offset-sm-2"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Example checkbox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Sign in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00" y="2434066"/>
            <a:ext cx="5031929" cy="1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Clearfix</a:t>
            </a:r>
            <a:endParaRPr lang="en-IN" dirty="0"/>
          </a:p>
          <a:p>
            <a:r>
              <a:rPr lang="en-US" dirty="0"/>
              <a:t>Colored links</a:t>
            </a:r>
          </a:p>
          <a:p>
            <a:r>
              <a:rPr lang="en-US" dirty="0"/>
              <a:t>Ratio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Visually hidden</a:t>
            </a:r>
          </a:p>
          <a:p>
            <a:r>
              <a:rPr lang="en-US" dirty="0"/>
              <a:t>Stretched link</a:t>
            </a:r>
          </a:p>
          <a:p>
            <a:r>
              <a:rPr lang="en-US" dirty="0"/>
              <a:t>Text truncation</a:t>
            </a:r>
          </a:p>
          <a:p>
            <a:r>
              <a:rPr lang="en-US" dirty="0"/>
              <a:t>Vertical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8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910378"/>
            <a:ext cx="11929641" cy="4078082"/>
          </a:xfrm>
        </p:spPr>
        <p:txBody>
          <a:bodyPr/>
          <a:lstStyle/>
          <a:p>
            <a:r>
              <a:rPr lang="en-US" dirty="0"/>
              <a:t>Include Font Awesome CSS: First, include the Font Awesome CSS file in your HTML file. You can either download the CSS file from the Font Awesome website or use a CDN link.</a:t>
            </a:r>
          </a:p>
          <a:p>
            <a:pPr lvl="1"/>
            <a:r>
              <a:rPr lang="en-US" dirty="0"/>
              <a:t>&lt;!-- Using CDN link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/libs/font-awesome/5.15.4/</a:t>
            </a:r>
            <a:r>
              <a:rPr lang="en-US" b="1" dirty="0" err="1"/>
              <a:t>css</a:t>
            </a:r>
            <a:r>
              <a:rPr lang="en-US" b="1" dirty="0"/>
              <a:t>/all.min.css"&gt;</a:t>
            </a:r>
          </a:p>
          <a:p>
            <a:r>
              <a:rPr lang="en-US" dirty="0"/>
              <a:t>Ensure Bootstrap is Loaded: Make sure Bootstrap is also included in your HTML file. You can use a CDN link or include Bootstrap files from your local directory.</a:t>
            </a:r>
          </a:p>
          <a:p>
            <a:pPr lvl="1"/>
            <a:r>
              <a:rPr lang="en-US" dirty="0"/>
              <a:t>&lt;!-- Using CDN link for Bootstrap CSS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=“</a:t>
            </a:r>
            <a:r>
              <a:rPr lang="en-US" b="1" dirty="0" err="1"/>
              <a:t>stylesheet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=“https://cdnjs.cloudflare.com/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</a:t>
            </a:r>
          </a:p>
          <a:p>
            <a:pPr marL="457200" lvl="1" indent="0">
              <a:buNone/>
            </a:pPr>
            <a:r>
              <a:rPr lang="en-US" b="1" dirty="0"/>
              <a:t>bootstrap/{</a:t>
            </a:r>
            <a:r>
              <a:rPr lang="en-US" b="1" dirty="0" err="1"/>
              <a:t>latest_version</a:t>
            </a:r>
            <a:r>
              <a:rPr lang="en-US" b="1" dirty="0"/>
              <a:t>}/</a:t>
            </a:r>
            <a:r>
              <a:rPr lang="en-US" b="1" dirty="0" err="1"/>
              <a:t>css</a:t>
            </a:r>
            <a:r>
              <a:rPr lang="en-US" b="1" dirty="0"/>
              <a:t>/bootstrap.min.css”&gt;</a:t>
            </a:r>
          </a:p>
          <a:p>
            <a:pPr lvl="1"/>
            <a:r>
              <a:rPr lang="en-US" dirty="0"/>
              <a:t>&lt;!-- Using CDN link for Bootstrap JS (if needed) --&gt;</a:t>
            </a:r>
          </a:p>
          <a:p>
            <a:pPr marL="457200" lvl="1" indent="0"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/libs/twitter-bootstrap/5.1.3/</a:t>
            </a:r>
            <a:r>
              <a:rPr lang="en-US" b="1" dirty="0" err="1"/>
              <a:t>js</a:t>
            </a:r>
            <a:r>
              <a:rPr lang="en-US" b="1" dirty="0"/>
              <a:t>/bootstrap.bundle.min.js"&gt;&lt;/script&gt;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7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Font Awesome Icons: Now, you can use Font Awesome icons directly in your HTML code or within Bootstrap components.</a:t>
            </a:r>
          </a:p>
          <a:p>
            <a:pPr lvl="1"/>
            <a:r>
              <a:rPr lang="en-IN" dirty="0"/>
              <a:t>&lt;!-- Example of using Font Awesome icons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</a:t>
            </a:r>
            <a:r>
              <a:rPr lang="en-IN" b="1" dirty="0" err="1"/>
              <a:t>fas</a:t>
            </a:r>
            <a:r>
              <a:rPr lang="en-IN" b="1" dirty="0"/>
              <a:t>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Solid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class="far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Regular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class="fab </a:t>
            </a:r>
            <a:r>
              <a:rPr lang="en-IN" b="1" dirty="0" err="1"/>
              <a:t>fa-facebook</a:t>
            </a:r>
            <a:r>
              <a:rPr lang="en-IN" b="1" dirty="0"/>
              <a:t>"&gt;&lt;/</a:t>
            </a:r>
            <a:r>
              <a:rPr lang="en-IN" b="1" dirty="0" err="1"/>
              <a:t>i</a:t>
            </a:r>
            <a:r>
              <a:rPr lang="en-IN" b="1" dirty="0"/>
              <a:t>&gt; &lt;!-- Brand style Facebook icon --&gt;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31646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  <a:p>
            <a:r>
              <a:rPr lang="en-IN"/>
              <a:t>Web Technology-I </a:t>
            </a:r>
          </a:p>
          <a:p>
            <a:r>
              <a:rPr lang="en-IN"/>
              <a:t>DU#</a:t>
            </a:r>
            <a:r>
              <a:rPr lang="en-US" dirty="0"/>
              <a:t>2301CS363</a:t>
            </a:r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8713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downloading the bootstrap we need to load the bootstrap in our web page, we need to load CSS and JS files provided in the downloaded folder.</a:t>
            </a:r>
          </a:p>
          <a:p>
            <a:r>
              <a:rPr lang="en-US" dirty="0"/>
              <a:t>As we have not explored Java Script in this course, we will skip some details of how to load bootstrap differently according to your need.</a:t>
            </a:r>
          </a:p>
          <a:p>
            <a:r>
              <a:rPr lang="en-US" dirty="0"/>
              <a:t>In this course we will load whole bundle for the simplicity, but later we will explore some more detailed loading techniques.</a:t>
            </a:r>
          </a:p>
          <a:p>
            <a:r>
              <a:rPr lang="en-US" dirty="0"/>
              <a:t>To load downloaded </a:t>
            </a:r>
            <a:r>
              <a:rPr lang="en-US" dirty="0" err="1"/>
              <a:t>BootStrap</a:t>
            </a:r>
            <a:r>
              <a:rPr lang="en-US" dirty="0"/>
              <a:t> we need to extract the ZIP file and copy </a:t>
            </a:r>
            <a:r>
              <a:rPr lang="en-US" b="1" dirty="0" err="1"/>
              <a:t>css</a:t>
            </a:r>
            <a:r>
              <a:rPr lang="en-US" dirty="0"/>
              <a:t> and </a:t>
            </a:r>
            <a:r>
              <a:rPr lang="en-US" b="1" dirty="0" err="1"/>
              <a:t>js</a:t>
            </a:r>
            <a:r>
              <a:rPr lang="en-US" dirty="0"/>
              <a:t> folder and paste it in our project folder, then we need to load CSS and JS in our web page using link and script tag. </a:t>
            </a:r>
            <a:r>
              <a:rPr lang="en-US" sz="2000" dirty="0"/>
              <a:t>(ideally CSS should be loaded in head section and JS should be loaded just before end of body tag)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load CDN </a:t>
            </a:r>
            <a:r>
              <a:rPr lang="en-US" dirty="0" err="1"/>
              <a:t>BootStrap</a:t>
            </a:r>
            <a:r>
              <a:rPr lang="en-US" dirty="0"/>
              <a:t> we need not to download any thing, just load bootstrap from the Content Delivery Network like this,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953" y="4219055"/>
            <a:ext cx="10008523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css</a:t>
            </a:r>
            <a:r>
              <a:rPr lang="en-US" sz="1600" dirty="0"/>
              <a:t>/bootstrap.min.css” /&gt;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=“</a:t>
            </a:r>
            <a:r>
              <a:rPr lang="en-US" sz="1600" dirty="0" err="1"/>
              <a:t>js</a:t>
            </a:r>
            <a:r>
              <a:rPr lang="en-US" sz="1600" dirty="0"/>
              <a:t>/bootstrap.bundle.min.js”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66" y="5524153"/>
            <a:ext cx="10000210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css</a:t>
            </a:r>
            <a:r>
              <a:rPr lang="en-US" sz="1600" dirty="0"/>
              <a:t>/bootstrap.min.css" </a:t>
            </a:r>
            <a:r>
              <a:rPr lang="en-US" sz="1600" dirty="0" err="1"/>
              <a:t>rel</a:t>
            </a:r>
            <a:r>
              <a:rPr lang="en-US" sz="1600" dirty="0"/>
              <a:t>="stylesheet" integrity="sha384-EVSTQN3/azprG1Anm3QDgpJLIm9Nao0Yz1ztcQTwFspd3yD65VohhpuuCOmLASjC"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js</a:t>
            </a:r>
            <a:r>
              <a:rPr lang="en-US" sz="1600" dirty="0"/>
              <a:t>/bootstrap.bundle.min.js" integrity="sha384-MrcW6ZMFYlzcLA8Nl+NtUVF0sA7MsXsP1UyJoMp4YLEuNSfAP+JcXn/</a:t>
            </a:r>
            <a:r>
              <a:rPr lang="en-US" sz="1600" dirty="0" err="1"/>
              <a:t>tWtIaxVXM</a:t>
            </a:r>
            <a:r>
              <a:rPr lang="en-US" sz="1600" dirty="0"/>
              <a:t>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82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doctype</a:t>
            </a:r>
            <a:endParaRPr lang="en-US" dirty="0"/>
          </a:p>
          <a:p>
            <a:pPr lvl="1"/>
            <a:r>
              <a:rPr lang="en-US" dirty="0"/>
              <a:t>Bootstrap requires the use of the HTML5 </a:t>
            </a:r>
            <a:r>
              <a:rPr lang="en-US" dirty="0" err="1"/>
              <a:t>doctype</a:t>
            </a:r>
            <a:r>
              <a:rPr lang="en-US" dirty="0"/>
              <a:t>. Without it, you’ll see some incomplete styling, but including it shouldn’t cause any considerable problems.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Responsive meta tag</a:t>
            </a:r>
          </a:p>
          <a:p>
            <a:pPr lvl="1"/>
            <a:r>
              <a:rPr lang="en-US" dirty="0"/>
              <a:t>Bootstrap is developed mobile first, a strategy in which we optimize code for mobile devices first and then scale up components as necessary using CSS media queries. </a:t>
            </a:r>
          </a:p>
          <a:p>
            <a:pPr lvl="1"/>
            <a:r>
              <a:rPr lang="en-US" dirty="0"/>
              <a:t>To ensure proper rendering and touch zooming for all devices, add the responsive viewport meta tag to your &lt;head&gt;.</a:t>
            </a:r>
          </a:p>
          <a:p>
            <a:pPr lvl="1"/>
            <a:endParaRPr lang="en-US" dirty="0"/>
          </a:p>
          <a:p>
            <a:r>
              <a:rPr lang="en-US" dirty="0"/>
              <a:t>Box Sizing</a:t>
            </a:r>
          </a:p>
          <a:p>
            <a:pPr lvl="1"/>
            <a:r>
              <a:rPr lang="en-US" dirty="0"/>
              <a:t>For more straightforward sizing in CSS, they switch the global box-sizing value from content-box to </a:t>
            </a:r>
            <a:r>
              <a:rPr lang="en-US" b="1" dirty="0"/>
              <a:t>border-box</a:t>
            </a:r>
            <a:r>
              <a:rPr lang="en-US" dirty="0"/>
              <a:t>. This ensures padding does not affect the final computed width of an element.</a:t>
            </a:r>
          </a:p>
          <a:p>
            <a:r>
              <a:rPr lang="en-US" dirty="0"/>
              <a:t>Reboot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100" y="1630505"/>
            <a:ext cx="2360659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&lt;!</a:t>
            </a:r>
            <a:r>
              <a:rPr lang="en-US" sz="1600" b="1" dirty="0" err="1">
                <a:solidFill>
                  <a:srgbClr val="FF0000"/>
                </a:solidFill>
              </a:rPr>
              <a:t>doctype</a:t>
            </a:r>
            <a:r>
              <a:rPr lang="en-US" sz="1600" b="1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...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308" y="4073035"/>
            <a:ext cx="6251172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7788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reset CSS from bootstrap, included from bootstrap 4.</a:t>
            </a:r>
          </a:p>
          <a:p>
            <a:r>
              <a:rPr lang="en-US" dirty="0"/>
              <a:t>Reboot builds upon Normalize, providing many HTML elements with somewhat opinionated styles using only element selectors. </a:t>
            </a:r>
          </a:p>
          <a:p>
            <a:r>
              <a:rPr lang="en-US" dirty="0"/>
              <a:t>Additional styling is done only with classes. For example, we reboot some &lt;table&gt; styles for a simpler baseline and later provide .table, .table-bordered, and more.</a:t>
            </a:r>
          </a:p>
        </p:txBody>
      </p:sp>
    </p:spTree>
    <p:extLst>
      <p:ext uri="{BB962C8B-B14F-4D97-AF65-F5344CB8AC3E}">
        <p14:creationId xmlns:p14="http://schemas.microsoft.com/office/powerpoint/2010/main" val="34829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 using CDN </a:t>
            </a:r>
            <a:r>
              <a:rPr lang="en-US" sz="1800" dirty="0"/>
              <a:t>(just for reference)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509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&lt;!</a:t>
            </a:r>
            <a:r>
              <a:rPr lang="en-US" sz="1600" dirty="0" err="1">
                <a:solidFill>
                  <a:srgbClr val="FF0000"/>
                </a:solidFill>
              </a:rPr>
              <a:t>doctype</a:t>
            </a:r>
            <a:r>
              <a:rPr lang="en-US" sz="1600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&lt;html </a:t>
            </a:r>
            <a:r>
              <a:rPr lang="en-US" sz="1600" dirty="0" err="1">
                <a:solidFill>
                  <a:schemeClr val="tx1"/>
                </a:solidFill>
              </a:rPr>
              <a:t>lang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&lt;!-- Required meta tags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&lt;meta charset="utf-8"&gt;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&lt;meta name="viewport" content="width=device-width, initial-scale=1"&gt;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CSS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&lt;link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/bootstrap.min.css" 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="stylesheet" integrity="sha384-EVSTQN3/azprG1Anm3QDgpJLIm9Nao0Yz1ztcQTwFspd3yD65VohhpuuCOmLASjC"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&lt;title&gt;Hello, world!&lt;/title&gt;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&lt;!– WRITE CODE HERE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&lt;h1&gt;Hello, world!&lt;/h1&gt;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Bundle with Popper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/bootstrap.bundle.min.js" integrity="sha384-MrcW6ZMFYlzcLA8Nl+NtUVF0sA7MsXsP1UyJoMp4YLEuNSfAP+JcXn/</a:t>
            </a:r>
            <a:r>
              <a:rPr lang="en-US" sz="1600" dirty="0" err="1">
                <a:solidFill>
                  <a:schemeClr val="tx1"/>
                </a:solidFill>
              </a:rPr>
              <a:t>tWtIaxVXM</a:t>
            </a:r>
            <a:r>
              <a:rPr lang="en-US" sz="1600" dirty="0">
                <a:solidFill>
                  <a:schemeClr val="tx1"/>
                </a:solidFill>
              </a:rPr>
              <a:t>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&gt;&lt;/script&gt;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87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widths that determine how your responsive layout behaves across device or viewport sizes in Bootstrap.</a:t>
            </a:r>
          </a:p>
          <a:p>
            <a:r>
              <a:rPr lang="en-US" b="1" dirty="0"/>
              <a:t>Breakpoints are the building blocks of responsive design.</a:t>
            </a:r>
            <a:r>
              <a:rPr lang="en-US" dirty="0"/>
              <a:t> Use them to control when your layout can be adapted at a particular viewport or device size.</a:t>
            </a:r>
          </a:p>
          <a:p>
            <a:r>
              <a:rPr lang="en-US" dirty="0"/>
              <a:t>Available Breakpoints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69417"/>
              </p:ext>
            </p:extLst>
          </p:nvPr>
        </p:nvGraphicFramePr>
        <p:xfrm>
          <a:off x="502458" y="2842229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61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4073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99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6599</TotalTime>
  <Words>6005</Words>
  <Application>Microsoft Office PowerPoint</Application>
  <PresentationFormat>Widescreen</PresentationFormat>
  <Paragraphs>954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Calibri</vt:lpstr>
      <vt:lpstr>Verdana</vt:lpstr>
      <vt:lpstr>Roboto Condensed</vt:lpstr>
      <vt:lpstr>Courier New</vt:lpstr>
      <vt:lpstr>Wingdings 3</vt:lpstr>
      <vt:lpstr>Roboto Condensed Light</vt:lpstr>
      <vt:lpstr>Wingdings 2</vt:lpstr>
      <vt:lpstr>Arial</vt:lpstr>
      <vt:lpstr>Wingdings</vt:lpstr>
      <vt:lpstr>Times New Roman</vt:lpstr>
      <vt:lpstr>Consolas</vt:lpstr>
      <vt:lpstr>Office Theme</vt:lpstr>
      <vt:lpstr>Unit-05  Bootstrap</vt:lpstr>
      <vt:lpstr>PowerPoint Presentation</vt:lpstr>
      <vt:lpstr>Bootstrap</vt:lpstr>
      <vt:lpstr>Download Bootstrap</vt:lpstr>
      <vt:lpstr>Load Bootstrap</vt:lpstr>
      <vt:lpstr>Important Globals</vt:lpstr>
      <vt:lpstr>Reboot</vt:lpstr>
      <vt:lpstr>Starter Template using CDN (just for reference)</vt:lpstr>
      <vt:lpstr>Breakpoints</vt:lpstr>
      <vt:lpstr>Containers</vt:lpstr>
      <vt:lpstr>Container (Example)</vt:lpstr>
      <vt:lpstr>Grid System</vt:lpstr>
      <vt:lpstr>Grid System (Cont.)</vt:lpstr>
      <vt:lpstr>Grid System (Cont.)</vt:lpstr>
      <vt:lpstr>Grid System (Cont.)</vt:lpstr>
      <vt:lpstr>Gutters</vt:lpstr>
      <vt:lpstr>Typography</vt:lpstr>
      <vt:lpstr>Images</vt:lpstr>
      <vt:lpstr>Table</vt:lpstr>
      <vt:lpstr>Table (Cont.)</vt:lpstr>
      <vt:lpstr>Utility Classes</vt:lpstr>
      <vt:lpstr>Color Utility Classes</vt:lpstr>
      <vt:lpstr>Background Utility Classes</vt:lpstr>
      <vt:lpstr>Text Utility Classes (1/2)</vt:lpstr>
      <vt:lpstr>Text Utility Classes (2/2)</vt:lpstr>
      <vt:lpstr>Border Utility Classes (1/2)</vt:lpstr>
      <vt:lpstr>Border Utility Classes (2/2)</vt:lpstr>
      <vt:lpstr>Spacing Utility Classes</vt:lpstr>
      <vt:lpstr>Float Utility Classes</vt:lpstr>
      <vt:lpstr>Shadow Utility Classes</vt:lpstr>
      <vt:lpstr>Sizing Utility Classes</vt:lpstr>
      <vt:lpstr>Vertical Alignment Utility Classes</vt:lpstr>
      <vt:lpstr>Position Utility Classes</vt:lpstr>
      <vt:lpstr>Display Utility Classes</vt:lpstr>
      <vt:lpstr>Flex Utility Classes </vt:lpstr>
      <vt:lpstr>Interactions Utility Classes </vt:lpstr>
      <vt:lpstr>Opacity Utility Classes </vt:lpstr>
      <vt:lpstr>Overflow Utility Classes </vt:lpstr>
      <vt:lpstr>Visibility Utility Classes </vt:lpstr>
      <vt:lpstr>Components</vt:lpstr>
      <vt:lpstr>Forms</vt:lpstr>
      <vt:lpstr>Vertical Form</vt:lpstr>
      <vt:lpstr>Inline Form (BS-3, BS-4)</vt:lpstr>
      <vt:lpstr>Inline Form (BS-5)</vt:lpstr>
      <vt:lpstr>Horizontal Form</vt:lpstr>
      <vt:lpstr>Helpers</vt:lpstr>
      <vt:lpstr>Loading Font-awesome</vt:lpstr>
      <vt:lpstr>Loading Font-awesome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837</cp:revision>
  <dcterms:created xsi:type="dcterms:W3CDTF">2020-05-01T05:09:15Z</dcterms:created>
  <dcterms:modified xsi:type="dcterms:W3CDTF">2024-08-02T07:29:17Z</dcterms:modified>
</cp:coreProperties>
</file>