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F43152-3244-6ABE-894B-8FB14FAB8314}" v="2393" dt="2024-04-23T22:43:48.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002"/>
            <a:ext cx="9144000" cy="2387600"/>
          </a:xfrm>
        </p:spPr>
        <p:txBody>
          <a:bodyPr/>
          <a:lstStyle/>
          <a:p>
            <a:r>
              <a:rPr lang="en-US" sz="3200" b="1" dirty="0">
                <a:solidFill>
                  <a:srgbClr val="C00000"/>
                </a:solidFill>
                <a:latin typeface="Times"/>
                <a:cs typeface="Times"/>
              </a:rPr>
              <a:t>Electricity Demand Forecasting</a:t>
            </a:r>
            <a:endParaRPr lang="en-US" b="1">
              <a:solidFill>
                <a:srgbClr val="C00000"/>
              </a:solidFill>
              <a:latin typeface="Times"/>
              <a:cs typeface="Times"/>
            </a:endParaRPr>
          </a:p>
        </p:txBody>
      </p:sp>
      <p:sp>
        <p:nvSpPr>
          <p:cNvPr id="3" name="Subtitle 2"/>
          <p:cNvSpPr>
            <a:spLocks noGrp="1"/>
          </p:cNvSpPr>
          <p:nvPr>
            <p:ph type="subTitle" idx="1"/>
          </p:nvPr>
        </p:nvSpPr>
        <p:spPr>
          <a:xfrm>
            <a:off x="1524000" y="2685347"/>
            <a:ext cx="9144000" cy="2572453"/>
          </a:xfrm>
        </p:spPr>
        <p:txBody>
          <a:bodyPr vert="horz" lIns="91440" tIns="45720" rIns="91440" bIns="45720" rtlCol="0" anchor="t">
            <a:normAutofit/>
          </a:bodyPr>
          <a:lstStyle/>
          <a:p>
            <a:r>
              <a:rPr lang="en-US" sz="2000" b="1" dirty="0">
                <a:solidFill>
                  <a:srgbClr val="C00000"/>
                </a:solidFill>
                <a:latin typeface="Times"/>
                <a:cs typeface="Times"/>
              </a:rPr>
              <a:t>STAT-S 650</a:t>
            </a:r>
            <a:endParaRPr lang="en-US"/>
          </a:p>
          <a:p>
            <a:r>
              <a:rPr lang="en-US" sz="2000" b="1" dirty="0">
                <a:solidFill>
                  <a:srgbClr val="C00000"/>
                </a:solidFill>
                <a:latin typeface="Times"/>
                <a:cs typeface="Times"/>
              </a:rPr>
              <a:t>Spring 2024</a:t>
            </a:r>
          </a:p>
          <a:p>
            <a:endParaRPr lang="en-US" sz="2000" b="1" dirty="0">
              <a:solidFill>
                <a:srgbClr val="C00000"/>
              </a:solidFill>
              <a:latin typeface="Times"/>
              <a:cs typeface="Times"/>
            </a:endParaRPr>
          </a:p>
          <a:p>
            <a:r>
              <a:rPr lang="en-US" b="1" dirty="0">
                <a:solidFill>
                  <a:srgbClr val="C00000"/>
                </a:solidFill>
                <a:latin typeface="Times"/>
                <a:cs typeface="Times"/>
              </a:rPr>
              <a:t>Dhairya Jayesh Chheda</a:t>
            </a:r>
          </a:p>
          <a:p>
            <a:r>
              <a:rPr lang="en-US" sz="2000" b="1" i="1" dirty="0">
                <a:solidFill>
                  <a:srgbClr val="C00000"/>
                </a:solidFill>
                <a:latin typeface="Times"/>
                <a:cs typeface="Times"/>
              </a:rPr>
              <a:t>M.S. Data Science (Residential)</a:t>
            </a:r>
          </a:p>
          <a:p>
            <a:r>
              <a:rPr lang="en-US" sz="2000" b="1" i="1" dirty="0">
                <a:solidFill>
                  <a:srgbClr val="C00000"/>
                </a:solidFill>
                <a:latin typeface="Times"/>
                <a:cs typeface="Times"/>
              </a:rPr>
              <a:t>dhchhed@iu.edu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22622-5BDB-E40A-EF6E-89D047976403}"/>
              </a:ext>
            </a:extLst>
          </p:cNvPr>
          <p:cNvSpPr>
            <a:spLocks noGrp="1"/>
          </p:cNvSpPr>
          <p:nvPr>
            <p:ph idx="1"/>
          </p:nvPr>
        </p:nvSpPr>
        <p:spPr>
          <a:xfrm>
            <a:off x="81929" y="104282"/>
            <a:ext cx="12005224" cy="6657071"/>
          </a:xfrm>
        </p:spPr>
        <p:txBody>
          <a:bodyPr vert="horz" lIns="91440" tIns="45720" rIns="91440" bIns="45720" rtlCol="0" anchor="t">
            <a:noAutofit/>
          </a:bodyPr>
          <a:lstStyle/>
          <a:p>
            <a:pPr marL="0" indent="0" algn="just">
              <a:buNone/>
            </a:pPr>
            <a:r>
              <a:rPr lang="en-US" sz="2000" b="1" dirty="0">
                <a:solidFill>
                  <a:srgbClr val="C00000"/>
                </a:solidFill>
                <a:latin typeface="Times"/>
                <a:cs typeface="Times"/>
              </a:rPr>
              <a:t>Interpretation and Forecast – Champion Model</a:t>
            </a:r>
            <a:endParaRPr lang="en-US" dirty="0"/>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solidFill>
                <a:srgbClr val="000000"/>
              </a:solidFill>
              <a:latin typeface="Times"/>
              <a:cs typeface="Times"/>
            </a:endParaRPr>
          </a:p>
          <a:p>
            <a:pPr marL="0" indent="0" algn="just">
              <a:buNone/>
            </a:pPr>
            <a:endParaRPr lang="en-US" sz="2000" b="1" dirty="0">
              <a:solidFill>
                <a:srgbClr val="C00000"/>
              </a:solidFill>
              <a:latin typeface="Times"/>
              <a:cs typeface="Times"/>
            </a:endParaRPr>
          </a:p>
          <a:p>
            <a:pPr marL="0" indent="0" algn="just">
              <a:buNone/>
            </a:pPr>
            <a:endParaRPr lang="en-US" sz="1600" dirty="0">
              <a:latin typeface="Times"/>
              <a:cs typeface="Times"/>
            </a:endParaRPr>
          </a:p>
        </p:txBody>
      </p:sp>
      <p:sp>
        <p:nvSpPr>
          <p:cNvPr id="7" name="TextBox 6">
            <a:extLst>
              <a:ext uri="{FF2B5EF4-FFF2-40B4-BE49-F238E27FC236}">
                <a16:creationId xmlns:a16="http://schemas.microsoft.com/office/drawing/2014/main" id="{37ADE93B-BC5E-0B90-6DDF-B01E113B75B6}"/>
              </a:ext>
            </a:extLst>
          </p:cNvPr>
          <p:cNvSpPr txBox="1"/>
          <p:nvPr/>
        </p:nvSpPr>
        <p:spPr>
          <a:xfrm>
            <a:off x="1082271" y="2576879"/>
            <a:ext cx="56426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C00000"/>
                </a:solidFill>
                <a:latin typeface="Times"/>
                <a:cs typeface="Times"/>
              </a:rPr>
              <a:t>Fig. 9 – Coefficient and Std. Errors of estimates for the champion model</a:t>
            </a:r>
            <a:endParaRPr lang="en-US" sz="1400" dirty="0">
              <a:latin typeface="Times"/>
              <a:cs typeface="Times"/>
            </a:endParaRPr>
          </a:p>
          <a:p>
            <a:pPr algn="l"/>
            <a:endParaRPr lang="en-US" dirty="0"/>
          </a:p>
        </p:txBody>
      </p:sp>
      <p:sp>
        <p:nvSpPr>
          <p:cNvPr id="8" name="TextBox 7">
            <a:extLst>
              <a:ext uri="{FF2B5EF4-FFF2-40B4-BE49-F238E27FC236}">
                <a16:creationId xmlns:a16="http://schemas.microsoft.com/office/drawing/2014/main" id="{E7627FCA-F698-DE39-B86B-75B6DF6FD7E4}"/>
              </a:ext>
            </a:extLst>
          </p:cNvPr>
          <p:cNvSpPr txBox="1"/>
          <p:nvPr/>
        </p:nvSpPr>
        <p:spPr>
          <a:xfrm>
            <a:off x="1038081" y="5315303"/>
            <a:ext cx="569896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C00000"/>
                </a:solidFill>
                <a:latin typeface="Times"/>
                <a:ea typeface="+mn-lt"/>
                <a:cs typeface="+mn-lt"/>
              </a:rPr>
              <a:t>Fig. 10 – On the left, we have the observed data and fitted values from the champion model. On the right, we have the observed and predicted values on hold out data.</a:t>
            </a:r>
            <a:endParaRPr lang="en-US" sz="1400" b="1" dirty="0">
              <a:solidFill>
                <a:srgbClr val="C00000"/>
              </a:solidFill>
              <a:latin typeface="Times"/>
              <a:ea typeface="+mn-lt"/>
              <a:cs typeface="Times"/>
            </a:endParaRPr>
          </a:p>
        </p:txBody>
      </p:sp>
      <p:sp>
        <p:nvSpPr>
          <p:cNvPr id="9" name="TextBox 8">
            <a:extLst>
              <a:ext uri="{FF2B5EF4-FFF2-40B4-BE49-F238E27FC236}">
                <a16:creationId xmlns:a16="http://schemas.microsoft.com/office/drawing/2014/main" id="{A3DD66A8-1CCC-ED00-D945-8DF6DD9B2F73}"/>
              </a:ext>
            </a:extLst>
          </p:cNvPr>
          <p:cNvSpPr txBox="1"/>
          <p:nvPr/>
        </p:nvSpPr>
        <p:spPr>
          <a:xfrm>
            <a:off x="7700310" y="388387"/>
            <a:ext cx="4378984" cy="3539430"/>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mn-lt"/>
              </a:rPr>
              <a:t>The model includes 3 autoregressive terms and 1 moving average term. The AR(1) term seems to be significant and large relative to its standard error, suggesting a potentially strong influence on the model. The AR(2) term is significant but negative, while the MA(1) term is also significant and negative. The exogenous variable </a:t>
            </a:r>
            <a:r>
              <a:rPr lang="en-US" sz="1600" i="1" dirty="0">
                <a:latin typeface="Times"/>
                <a:ea typeface="+mn-lt"/>
                <a:cs typeface="+mn-lt"/>
              </a:rPr>
              <a:t>x</a:t>
            </a:r>
            <a:r>
              <a:rPr lang="en-US" sz="1600" dirty="0">
                <a:latin typeface="Times"/>
                <a:ea typeface="+mn-lt"/>
                <a:cs typeface="+mn-lt"/>
              </a:rPr>
              <a:t> included in the model is positively correlated with the dependent variable, implying that as </a:t>
            </a:r>
            <a:r>
              <a:rPr lang="en-US" sz="1600" i="1" dirty="0">
                <a:latin typeface="Times"/>
                <a:ea typeface="+mn-lt"/>
                <a:cs typeface="+mn-lt"/>
              </a:rPr>
              <a:t>x</a:t>
            </a:r>
            <a:r>
              <a:rPr lang="en-US" sz="1600" dirty="0">
                <a:latin typeface="Times"/>
                <a:ea typeface="+mn-lt"/>
                <a:cs typeface="+mn-lt"/>
              </a:rPr>
              <a:t> increases, so does the output. The sinusoids cos1 and sin1 are included to capture cyclic or seasonal trends. Since the coefficients are positive it means there is a positive correlation between temperature and electricity demand. </a:t>
            </a:r>
            <a:endParaRPr lang="en-US" sz="1600" dirty="0">
              <a:latin typeface="Times"/>
              <a:cs typeface="Times"/>
            </a:endParaRPr>
          </a:p>
        </p:txBody>
      </p:sp>
      <p:sp>
        <p:nvSpPr>
          <p:cNvPr id="10" name="TextBox 9">
            <a:extLst>
              <a:ext uri="{FF2B5EF4-FFF2-40B4-BE49-F238E27FC236}">
                <a16:creationId xmlns:a16="http://schemas.microsoft.com/office/drawing/2014/main" id="{926FEBBB-AE7D-144B-905A-BA187835C405}"/>
              </a:ext>
            </a:extLst>
          </p:cNvPr>
          <p:cNvSpPr txBox="1"/>
          <p:nvPr/>
        </p:nvSpPr>
        <p:spPr>
          <a:xfrm>
            <a:off x="7710638" y="4037099"/>
            <a:ext cx="4378984" cy="2308324"/>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Times"/>
              </a:rPr>
              <a:t>We can see the model estimates the observed data very closely. The model captures the peaks very accurately but is over-estimating the troughs. </a:t>
            </a:r>
            <a:endParaRPr lang="en-US" dirty="0"/>
          </a:p>
          <a:p>
            <a:pPr algn="just"/>
            <a:r>
              <a:rPr lang="en-US" sz="1600" dirty="0">
                <a:latin typeface="Times"/>
                <a:ea typeface="+mn-lt"/>
                <a:cs typeface="+mn-lt"/>
              </a:rPr>
              <a:t>Since our goal was to see how well the model can be used for forecasting, we used the first 300 datapoints for estimating the model parameters and latter 65 datapoints ~ 8 weeks/2 months for forecasting. We can see the model estimates the observed data very closely.</a:t>
            </a:r>
            <a:endParaRPr lang="en-US">
              <a:latin typeface="Times"/>
              <a:ea typeface="+mn-lt"/>
              <a:cs typeface="+mn-lt"/>
            </a:endParaRPr>
          </a:p>
        </p:txBody>
      </p:sp>
      <p:pic>
        <p:nvPicPr>
          <p:cNvPr id="2" name="Picture 1" descr="A white sheet with black text&#10;&#10;Description automatically generated">
            <a:extLst>
              <a:ext uri="{FF2B5EF4-FFF2-40B4-BE49-F238E27FC236}">
                <a16:creationId xmlns:a16="http://schemas.microsoft.com/office/drawing/2014/main" id="{D6265291-D50F-F228-C431-065C58AB3424}"/>
              </a:ext>
            </a:extLst>
          </p:cNvPr>
          <p:cNvPicPr>
            <a:picLocks noChangeAspect="1"/>
          </p:cNvPicPr>
          <p:nvPr/>
        </p:nvPicPr>
        <p:blipFill>
          <a:blip r:embed="rId2"/>
          <a:stretch>
            <a:fillRect/>
          </a:stretch>
        </p:blipFill>
        <p:spPr>
          <a:xfrm>
            <a:off x="864680" y="387964"/>
            <a:ext cx="6079788" cy="2191009"/>
          </a:xfrm>
          <a:prstGeom prst="rect">
            <a:avLst/>
          </a:prstGeom>
        </p:spPr>
      </p:pic>
      <p:pic>
        <p:nvPicPr>
          <p:cNvPr id="4" name="Picture 3" descr="A graph with red and green lines&#10;&#10;Description automatically generated">
            <a:extLst>
              <a:ext uri="{FF2B5EF4-FFF2-40B4-BE49-F238E27FC236}">
                <a16:creationId xmlns:a16="http://schemas.microsoft.com/office/drawing/2014/main" id="{FC35F290-C315-1BA1-20C7-FCF9492B8405}"/>
              </a:ext>
            </a:extLst>
          </p:cNvPr>
          <p:cNvPicPr>
            <a:picLocks noChangeAspect="1"/>
          </p:cNvPicPr>
          <p:nvPr/>
        </p:nvPicPr>
        <p:blipFill>
          <a:blip r:embed="rId3"/>
          <a:stretch>
            <a:fillRect/>
          </a:stretch>
        </p:blipFill>
        <p:spPr>
          <a:xfrm>
            <a:off x="81063" y="2884796"/>
            <a:ext cx="3810002" cy="2304370"/>
          </a:xfrm>
          <a:prstGeom prst="rect">
            <a:avLst/>
          </a:prstGeom>
        </p:spPr>
      </p:pic>
      <p:pic>
        <p:nvPicPr>
          <p:cNvPr id="5" name="Picture 4" descr="A graph with red and green lines&#10;&#10;Description automatically generated">
            <a:extLst>
              <a:ext uri="{FF2B5EF4-FFF2-40B4-BE49-F238E27FC236}">
                <a16:creationId xmlns:a16="http://schemas.microsoft.com/office/drawing/2014/main" id="{78B72E25-CFB1-8313-0BF3-38F6029E9D5E}"/>
              </a:ext>
            </a:extLst>
          </p:cNvPr>
          <p:cNvPicPr>
            <a:picLocks noChangeAspect="1"/>
          </p:cNvPicPr>
          <p:nvPr/>
        </p:nvPicPr>
        <p:blipFill>
          <a:blip r:embed="rId4"/>
          <a:stretch>
            <a:fillRect/>
          </a:stretch>
        </p:blipFill>
        <p:spPr>
          <a:xfrm>
            <a:off x="3901872" y="2887495"/>
            <a:ext cx="3799192" cy="2298969"/>
          </a:xfrm>
          <a:prstGeom prst="rect">
            <a:avLst/>
          </a:prstGeom>
        </p:spPr>
      </p:pic>
    </p:spTree>
    <p:extLst>
      <p:ext uri="{BB962C8B-B14F-4D97-AF65-F5344CB8AC3E}">
        <p14:creationId xmlns:p14="http://schemas.microsoft.com/office/powerpoint/2010/main" val="10960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22622-5BDB-E40A-EF6E-89D047976403}"/>
              </a:ext>
            </a:extLst>
          </p:cNvPr>
          <p:cNvSpPr>
            <a:spLocks noGrp="1"/>
          </p:cNvSpPr>
          <p:nvPr>
            <p:ph idx="1"/>
          </p:nvPr>
        </p:nvSpPr>
        <p:spPr>
          <a:xfrm>
            <a:off x="838200" y="470959"/>
            <a:ext cx="10515600" cy="5706004"/>
          </a:xfrm>
        </p:spPr>
        <p:txBody>
          <a:bodyPr vert="horz" lIns="91440" tIns="45720" rIns="91440" bIns="45720" rtlCol="0" anchor="t">
            <a:noAutofit/>
          </a:bodyPr>
          <a:lstStyle/>
          <a:p>
            <a:pPr marL="0" indent="0" algn="just">
              <a:buNone/>
            </a:pPr>
            <a:r>
              <a:rPr lang="en-US" sz="2000" b="1" dirty="0">
                <a:solidFill>
                  <a:srgbClr val="C00000"/>
                </a:solidFill>
                <a:latin typeface="Times"/>
                <a:cs typeface="Times"/>
              </a:rPr>
              <a:t>Conclusion</a:t>
            </a:r>
            <a:endParaRPr lang="en-US" dirty="0"/>
          </a:p>
          <a:p>
            <a:pPr algn="just">
              <a:buFont typeface="Arial"/>
              <a:buChar char="•"/>
            </a:pPr>
            <a:r>
              <a:rPr lang="en-US" sz="1600" dirty="0">
                <a:latin typeface="Times"/>
                <a:ea typeface="+mn-lt"/>
                <a:cs typeface="+mn-lt"/>
              </a:rPr>
              <a:t>We see the model does a pretty good job in predicting the future values of demand for the first few cycles. The performance degrades for future time points which is expected since ARIMA works for short / mid-term and not long-term predictions.</a:t>
            </a:r>
          </a:p>
          <a:p>
            <a:pPr algn="just">
              <a:buFont typeface="Arial"/>
              <a:buChar char="•"/>
            </a:pPr>
            <a:r>
              <a:rPr lang="en-US" sz="1600" dirty="0">
                <a:latin typeface="Times"/>
                <a:ea typeface="+mn-lt"/>
                <a:cs typeface="+mn-lt"/>
              </a:rPr>
              <a:t>In conclusion, we can infer that daily temperatures works well in estimating the electricity demand over time. </a:t>
            </a:r>
            <a:endParaRPr lang="en-US">
              <a:latin typeface="Aptos" panose="020B0004020202020204"/>
              <a:ea typeface="+mn-lt"/>
              <a:cs typeface="+mn-lt"/>
            </a:endParaRPr>
          </a:p>
          <a:p>
            <a:pPr algn="just">
              <a:buFont typeface="Arial"/>
              <a:buChar char="•"/>
            </a:pPr>
            <a:r>
              <a:rPr lang="en-US" sz="1600" dirty="0">
                <a:latin typeface="Times"/>
                <a:ea typeface="+mn-lt"/>
                <a:cs typeface="+mn-lt"/>
              </a:rPr>
              <a:t>Since our data was for one year, we were restricted by number of predictors which could be taken into consideration. If data is available for more time points, it would be interesting to see how the other factors like humidity and holidays affect the demand. </a:t>
            </a:r>
            <a:endParaRPr lang="en-US" dirty="0"/>
          </a:p>
          <a:p>
            <a:pPr algn="just">
              <a:buFont typeface="Arial"/>
              <a:buChar char="•"/>
            </a:pPr>
            <a:endParaRPr lang="en-US" sz="1800" dirty="0">
              <a:latin typeface="Times"/>
              <a:ea typeface="+mn-lt"/>
              <a:cs typeface="Times"/>
            </a:endParaRPr>
          </a:p>
          <a:p>
            <a:pPr marL="0" indent="0" algn="just">
              <a:buNone/>
            </a:pPr>
            <a:r>
              <a:rPr lang="en-US" sz="2000" b="1" dirty="0">
                <a:solidFill>
                  <a:srgbClr val="C00000"/>
                </a:solidFill>
                <a:latin typeface="Times"/>
                <a:cs typeface="Times"/>
              </a:rPr>
              <a:t>Acknowledgement</a:t>
            </a:r>
          </a:p>
          <a:p>
            <a:pPr algn="just">
              <a:buFont typeface="Arial"/>
              <a:buChar char="•"/>
            </a:pPr>
            <a:r>
              <a:rPr lang="en-US" sz="1600" dirty="0">
                <a:latin typeface="Times"/>
                <a:ea typeface="+mn-lt"/>
                <a:cs typeface="+mn-lt"/>
              </a:rPr>
              <a:t>The author wishes to thank Prof. Jerome R. Busemeyer for his guidance and support. This work was part of the Time Series Analysis (STAT-S 650) course for Spring 2024 at Indiana University, Bloomington.</a:t>
            </a:r>
          </a:p>
          <a:p>
            <a:pPr algn="just">
              <a:buFont typeface="Arial"/>
              <a:buChar char="•"/>
            </a:pPr>
            <a:endParaRPr lang="en-US" sz="1600" dirty="0">
              <a:latin typeface="Times"/>
              <a:cs typeface="Times"/>
            </a:endParaRPr>
          </a:p>
          <a:p>
            <a:pPr marL="0" indent="0" algn="just">
              <a:buNone/>
            </a:pPr>
            <a:r>
              <a:rPr lang="en-US" sz="2000" b="1" dirty="0">
                <a:solidFill>
                  <a:srgbClr val="C00000"/>
                </a:solidFill>
                <a:latin typeface="Times"/>
                <a:cs typeface="Times"/>
              </a:rPr>
              <a:t>Thank you!</a:t>
            </a:r>
          </a:p>
          <a:p>
            <a:pPr algn="just">
              <a:buFont typeface="Arial"/>
              <a:buChar char="•"/>
            </a:pPr>
            <a:endParaRPr lang="en-US" sz="1600" dirty="0">
              <a:latin typeface="Times"/>
              <a:cs typeface="Times"/>
            </a:endParaRPr>
          </a:p>
        </p:txBody>
      </p:sp>
    </p:spTree>
    <p:extLst>
      <p:ext uri="{BB962C8B-B14F-4D97-AF65-F5344CB8AC3E}">
        <p14:creationId xmlns:p14="http://schemas.microsoft.com/office/powerpoint/2010/main" val="195237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22622-5BDB-E40A-EF6E-89D047976403}"/>
              </a:ext>
            </a:extLst>
          </p:cNvPr>
          <p:cNvSpPr>
            <a:spLocks noGrp="1"/>
          </p:cNvSpPr>
          <p:nvPr>
            <p:ph idx="1"/>
          </p:nvPr>
        </p:nvSpPr>
        <p:spPr>
          <a:xfrm>
            <a:off x="838200" y="470959"/>
            <a:ext cx="10515600" cy="5706004"/>
          </a:xfrm>
        </p:spPr>
        <p:txBody>
          <a:bodyPr vert="horz" lIns="91440" tIns="45720" rIns="91440" bIns="45720" rtlCol="0" anchor="t">
            <a:noAutofit/>
          </a:bodyPr>
          <a:lstStyle/>
          <a:p>
            <a:pPr marL="0" indent="0" algn="just">
              <a:buNone/>
            </a:pPr>
            <a:r>
              <a:rPr lang="en-US" sz="2000" b="1" dirty="0">
                <a:solidFill>
                  <a:srgbClr val="C00000"/>
                </a:solidFill>
                <a:latin typeface="Times"/>
                <a:cs typeface="Times"/>
              </a:rPr>
              <a:t>Introduction</a:t>
            </a:r>
            <a:endParaRPr lang="en-US" dirty="0"/>
          </a:p>
          <a:p>
            <a:pPr algn="just">
              <a:buFont typeface="Arial"/>
              <a:buChar char="•"/>
            </a:pPr>
            <a:r>
              <a:rPr lang="en-US" sz="1600" dirty="0">
                <a:latin typeface="Times"/>
                <a:ea typeface="+mn-lt"/>
                <a:cs typeface="+mn-lt"/>
              </a:rPr>
              <a:t>Time Series data are collected based on certain periods which have constant values (e.g., daily, weekly, or monthly). </a:t>
            </a:r>
            <a:endParaRPr lang="en-US" sz="1600">
              <a:latin typeface="Times"/>
              <a:ea typeface="+mn-lt"/>
              <a:cs typeface="Times"/>
            </a:endParaRPr>
          </a:p>
          <a:p>
            <a:pPr algn="just">
              <a:buFont typeface="Arial"/>
              <a:buChar char="•"/>
            </a:pPr>
            <a:r>
              <a:rPr lang="en-US" sz="1600" dirty="0">
                <a:latin typeface="Times"/>
                <a:ea typeface="+mn-lt"/>
                <a:cs typeface="+mn-lt"/>
              </a:rPr>
              <a:t>Prediction is one of the objectives of the time series analysis by identifying the model from previous data and assuming the current information will also occur in the future.</a:t>
            </a:r>
            <a:endParaRPr lang="en-US" sz="1600" dirty="0">
              <a:latin typeface="Times"/>
              <a:ea typeface="+mn-lt"/>
              <a:cs typeface="Times"/>
            </a:endParaRPr>
          </a:p>
          <a:p>
            <a:pPr algn="just">
              <a:buFont typeface="Arial"/>
              <a:buChar char="•"/>
            </a:pPr>
            <a:r>
              <a:rPr lang="en-US" sz="1600" dirty="0">
                <a:latin typeface="Times"/>
                <a:ea typeface="+mn-lt"/>
                <a:cs typeface="+mn-lt"/>
              </a:rPr>
              <a:t>The system cannot function without accurate forecasts. This is because electricity cannot be stored in large quantities. </a:t>
            </a:r>
          </a:p>
          <a:p>
            <a:pPr algn="just">
              <a:buFont typeface="Arial"/>
              <a:buChar char="•"/>
            </a:pPr>
            <a:r>
              <a:rPr lang="en-US" sz="1600" dirty="0">
                <a:latin typeface="Times"/>
                <a:ea typeface="+mn-lt"/>
                <a:cs typeface="+mn-lt"/>
              </a:rPr>
              <a:t>The demand must be covered on an ongoing basis with production, with the limitations resulting from the flexibility of the production units and the requirements of the reliability and safety of the system operation. </a:t>
            </a:r>
            <a:endParaRPr lang="en-US">
              <a:latin typeface="Aptos" panose="020B0004020202020204"/>
              <a:ea typeface="+mn-lt"/>
              <a:cs typeface="+mn-lt"/>
            </a:endParaRPr>
          </a:p>
          <a:p>
            <a:pPr algn="just">
              <a:buFont typeface="Arial"/>
              <a:buChar char="•"/>
            </a:pPr>
            <a:r>
              <a:rPr lang="en-US" sz="1600" dirty="0">
                <a:latin typeface="Times"/>
                <a:ea typeface="+mn-lt"/>
                <a:cs typeface="+mn-lt"/>
              </a:rPr>
              <a:t>The accuracy of forecasts translates into the costs of production, transmission, and the degree of reliability of electricity supply to consumers. </a:t>
            </a:r>
            <a:endParaRPr lang="en-US">
              <a:latin typeface="Aptos" panose="020B0004020202020204"/>
              <a:ea typeface="+mn-lt"/>
              <a:cs typeface="+mn-lt"/>
            </a:endParaRPr>
          </a:p>
          <a:p>
            <a:pPr algn="just">
              <a:buFont typeface="Arial"/>
              <a:buChar char="•"/>
            </a:pPr>
            <a:r>
              <a:rPr lang="en-US" sz="1600" dirty="0">
                <a:latin typeface="Times"/>
                <a:ea typeface="+mn-lt"/>
                <a:cs typeface="+mn-lt"/>
              </a:rPr>
              <a:t>Inflated forecasts lead to the maintenance of too many generating units in order to meet the safety requirements to ensure an adequate margin of reserve capacity. Underestimated forecasts have the opposite effect—too few generating units are planned, which are not able to cover the actual demand. </a:t>
            </a:r>
            <a:endParaRPr lang="en-US"/>
          </a:p>
          <a:p>
            <a:pPr algn="just">
              <a:buFont typeface="Arial"/>
              <a:buChar char="•"/>
            </a:pPr>
            <a:r>
              <a:rPr lang="en-US" sz="1600" dirty="0">
                <a:latin typeface="Times"/>
                <a:ea typeface="+mn-lt"/>
                <a:cs typeface="+mn-lt"/>
              </a:rPr>
              <a:t>Electricity demand forecasting is an essential tool for energy management, maintenance scheduling and investment decisions in the energy markets.</a:t>
            </a:r>
            <a:endParaRPr lang="en-US" sz="1600" dirty="0">
              <a:latin typeface="Times"/>
              <a:ea typeface="+mn-lt"/>
              <a:cs typeface="Times"/>
            </a:endParaRPr>
          </a:p>
          <a:p>
            <a:pPr algn="just">
              <a:buFont typeface="Arial"/>
              <a:buChar char="•"/>
            </a:pPr>
            <a:r>
              <a:rPr lang="en-US" sz="1600" dirty="0">
                <a:latin typeface="Times"/>
                <a:ea typeface="+mn-lt"/>
                <a:cs typeface="+mn-lt"/>
              </a:rPr>
              <a:t>Electricity demand for a region depends on economic variables – oil prices, stock prices, exchange rates; demographic circumstances – holidays, population and most importantly climatic conditions – temperatures, humidity etc. </a:t>
            </a:r>
            <a:endParaRPr lang="en-US" sz="1600" dirty="0">
              <a:latin typeface="Times"/>
              <a:ea typeface="+mn-lt"/>
              <a:cs typeface="Times"/>
            </a:endParaRPr>
          </a:p>
          <a:p>
            <a:pPr algn="just">
              <a:buFont typeface="Arial"/>
              <a:buChar char="•"/>
            </a:pPr>
            <a:r>
              <a:rPr lang="en-US" sz="1600" dirty="0">
                <a:latin typeface="Times"/>
                <a:ea typeface="+mn-lt"/>
                <a:cs typeface="+mn-lt"/>
              </a:rPr>
              <a:t>In this project we want to measure how daily temperatures affect electricity demand for a region. </a:t>
            </a:r>
            <a:endParaRPr lang="en-US" sz="1600">
              <a:latin typeface="Times"/>
              <a:ea typeface="+mn-lt"/>
              <a:cs typeface="Times"/>
            </a:endParaRPr>
          </a:p>
          <a:p>
            <a:pPr algn="just">
              <a:buFont typeface="Arial"/>
              <a:buChar char="•"/>
            </a:pPr>
            <a:r>
              <a:rPr lang="en-US" sz="1600" dirty="0">
                <a:latin typeface="Times"/>
                <a:ea typeface="+mn-lt"/>
                <a:cs typeface="+mn-lt"/>
              </a:rPr>
              <a:t>We will also investigate how accurately temperature can be used to forecast the demand in mid-term (8 weeks/2 months). </a:t>
            </a:r>
            <a:endParaRPr lang="en-US" sz="1600">
              <a:latin typeface="Times"/>
              <a:cs typeface="Times"/>
            </a:endParaRPr>
          </a:p>
          <a:p>
            <a:pPr algn="just">
              <a:buFont typeface="Arial"/>
              <a:buChar char="•"/>
            </a:pPr>
            <a:endParaRPr lang="en-US" sz="1600" dirty="0">
              <a:latin typeface="Times"/>
              <a:cs typeface="Times"/>
            </a:endParaRPr>
          </a:p>
        </p:txBody>
      </p:sp>
    </p:spTree>
    <p:extLst>
      <p:ext uri="{BB962C8B-B14F-4D97-AF65-F5344CB8AC3E}">
        <p14:creationId xmlns:p14="http://schemas.microsoft.com/office/powerpoint/2010/main" val="85502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22622-5BDB-E40A-EF6E-89D047976403}"/>
              </a:ext>
            </a:extLst>
          </p:cNvPr>
          <p:cNvSpPr>
            <a:spLocks noGrp="1"/>
          </p:cNvSpPr>
          <p:nvPr>
            <p:ph idx="1"/>
          </p:nvPr>
        </p:nvSpPr>
        <p:spPr>
          <a:xfrm>
            <a:off x="838200" y="470959"/>
            <a:ext cx="10515600" cy="5706004"/>
          </a:xfrm>
        </p:spPr>
        <p:txBody>
          <a:bodyPr vert="horz" lIns="91440" tIns="45720" rIns="91440" bIns="45720" rtlCol="0" anchor="t">
            <a:noAutofit/>
          </a:bodyPr>
          <a:lstStyle/>
          <a:p>
            <a:pPr marL="0" indent="0" algn="just">
              <a:buNone/>
            </a:pPr>
            <a:r>
              <a:rPr lang="en-US" sz="2000" b="1" dirty="0">
                <a:solidFill>
                  <a:srgbClr val="C00000"/>
                </a:solidFill>
                <a:latin typeface="Times"/>
                <a:cs typeface="Times"/>
              </a:rPr>
              <a:t>Objective</a:t>
            </a:r>
            <a:endParaRPr lang="en-US"/>
          </a:p>
          <a:p>
            <a:pPr algn="just">
              <a:buFont typeface="Arial"/>
              <a:buChar char="•"/>
            </a:pPr>
            <a:r>
              <a:rPr lang="en-US" sz="1600" dirty="0">
                <a:latin typeface="Times"/>
                <a:ea typeface="+mn-lt"/>
                <a:cs typeface="+mn-lt"/>
              </a:rPr>
              <a:t>Electricity demand forecasting is an essential tool for energy management, maintenance scheduling and investment decisions in the energy markets.</a:t>
            </a:r>
            <a:endParaRPr lang="en-US" sz="1600">
              <a:latin typeface="Times"/>
              <a:cs typeface="Times"/>
            </a:endParaRPr>
          </a:p>
          <a:p>
            <a:pPr algn="just">
              <a:buFont typeface="Arial"/>
              <a:buChar char="•"/>
            </a:pPr>
            <a:r>
              <a:rPr lang="en-US" sz="1600" dirty="0">
                <a:latin typeface="Times"/>
                <a:ea typeface="+mn-lt"/>
                <a:cs typeface="+mn-lt"/>
              </a:rPr>
              <a:t>Electricity demand for a region depends on economic variables – oil prices, stock prices, exchange rates; demographic circumstances – holidays, population and most importantly climatic conditions – temperatures, humidity etc.</a:t>
            </a:r>
            <a:endParaRPr lang="en-US" sz="1600">
              <a:latin typeface="Times"/>
              <a:cs typeface="Times"/>
            </a:endParaRPr>
          </a:p>
          <a:p>
            <a:pPr algn="just">
              <a:buFont typeface="Arial"/>
              <a:buChar char="•"/>
            </a:pPr>
            <a:r>
              <a:rPr lang="en-US" sz="1600" dirty="0">
                <a:latin typeface="Times"/>
                <a:ea typeface="+mn-lt"/>
                <a:cs typeface="+mn-lt"/>
              </a:rPr>
              <a:t>In this project we want to measure how daily temperatures affect electricity demand for a region. We will also investigate how accurately temperature can be used to forecast the demand in mid-term (8 weeks/2 months).</a:t>
            </a:r>
            <a:endParaRPr lang="en-US" sz="1600">
              <a:latin typeface="Times"/>
              <a:cs typeface="Times"/>
            </a:endParaRPr>
          </a:p>
          <a:p>
            <a:pPr algn="just">
              <a:buFont typeface="Arial"/>
              <a:buChar char="•"/>
            </a:pPr>
            <a:endParaRPr lang="en-US" sz="1800" dirty="0">
              <a:latin typeface="Times"/>
              <a:cs typeface="Times"/>
            </a:endParaRPr>
          </a:p>
          <a:p>
            <a:pPr marL="0" indent="0" algn="just">
              <a:buNone/>
            </a:pPr>
            <a:r>
              <a:rPr lang="en-US" sz="2000" b="1" dirty="0">
                <a:solidFill>
                  <a:srgbClr val="C00000"/>
                </a:solidFill>
                <a:latin typeface="Times"/>
                <a:cs typeface="Times"/>
              </a:rPr>
              <a:t>Data</a:t>
            </a:r>
          </a:p>
          <a:p>
            <a:pPr algn="just">
              <a:buFont typeface="Arial"/>
              <a:buChar char="•"/>
            </a:pPr>
            <a:r>
              <a:rPr lang="en-US" sz="1600" dirty="0">
                <a:latin typeface="Times"/>
                <a:ea typeface="+mn-lt"/>
                <a:cs typeface="+mn-lt"/>
              </a:rPr>
              <a:t>The data is for operational electricity demand for Victoria, Australia. Operational demand is the demand met by local scheduled generating units, semi-scheduled generating units, and non-scheduled intermittent generating units of aggregate capacity larger than 30 MW, and by generation imports to the region. </a:t>
            </a:r>
            <a:endParaRPr lang="en-US" sz="1600" dirty="0">
              <a:latin typeface="Times"/>
              <a:cs typeface="Times"/>
            </a:endParaRPr>
          </a:p>
          <a:p>
            <a:pPr algn="just">
              <a:buFont typeface="Arial"/>
              <a:buChar char="•"/>
            </a:pPr>
            <a:r>
              <a:rPr lang="en-US" sz="1600" dirty="0">
                <a:latin typeface="Times"/>
                <a:ea typeface="+mn-lt"/>
                <a:cs typeface="+mn-lt"/>
              </a:rPr>
              <a:t>The dataset covers 365 days between 1 January 2020 and 31 December 2020.</a:t>
            </a:r>
            <a:endParaRPr lang="en-US" sz="1600" dirty="0">
              <a:latin typeface="Times"/>
              <a:cs typeface="Times"/>
            </a:endParaRPr>
          </a:p>
          <a:p>
            <a:pPr algn="just">
              <a:buFont typeface="Arial"/>
              <a:buChar char="•"/>
            </a:pPr>
            <a:r>
              <a:rPr lang="en-US" sz="1600" dirty="0">
                <a:latin typeface="Times"/>
                <a:ea typeface="+mn-lt"/>
                <a:cs typeface="+mn-lt"/>
              </a:rPr>
              <a:t>There are 2 measures – </a:t>
            </a:r>
            <a:endParaRPr lang="en-US" sz="1600" dirty="0">
              <a:latin typeface="Times"/>
              <a:cs typeface="Times"/>
            </a:endParaRPr>
          </a:p>
          <a:p>
            <a:pPr lvl="1" algn="just">
              <a:buFont typeface="Courier New"/>
              <a:buChar char="o"/>
            </a:pPr>
            <a:r>
              <a:rPr lang="en-US" sz="1600" dirty="0">
                <a:latin typeface="Times"/>
                <a:cs typeface="Times"/>
              </a:rPr>
              <a:t>Demand – Total electricity demand in GW for Victoria, Australia, every day during 2020.</a:t>
            </a:r>
          </a:p>
          <a:p>
            <a:pPr lvl="1" algn="just">
              <a:buFont typeface="Courier New"/>
              <a:buChar char="o"/>
            </a:pPr>
            <a:r>
              <a:rPr lang="en-US" sz="1600" dirty="0">
                <a:latin typeface="Times"/>
                <a:cs typeface="Times"/>
              </a:rPr>
              <a:t>Temperature – Maximum daily temperatures during the day for Victoria, Australia</a:t>
            </a:r>
          </a:p>
          <a:p>
            <a:pPr algn="just">
              <a:buFont typeface="Arial"/>
              <a:buChar char="•"/>
            </a:pPr>
            <a:r>
              <a:rPr lang="en-US" sz="1600" dirty="0">
                <a:latin typeface="Times"/>
                <a:ea typeface="+mn-lt"/>
                <a:cs typeface="+mn-lt"/>
              </a:rPr>
              <a:t>The data has 365 timepoints for each day in the year 2020.</a:t>
            </a:r>
            <a:endParaRPr lang="en-US" sz="1600" dirty="0">
              <a:latin typeface="Times"/>
              <a:cs typeface="Times"/>
            </a:endParaRPr>
          </a:p>
          <a:p>
            <a:pPr algn="just">
              <a:buFont typeface="Arial"/>
              <a:buChar char="•"/>
            </a:pPr>
            <a:r>
              <a:rPr lang="en-US" sz="1600" b="1" dirty="0">
                <a:latin typeface="Times"/>
                <a:ea typeface="+mn-lt"/>
                <a:cs typeface="+mn-lt"/>
              </a:rPr>
              <a:t>‘Demand’ </a:t>
            </a:r>
            <a:r>
              <a:rPr lang="en-US" sz="1600" dirty="0">
                <a:latin typeface="Times"/>
                <a:ea typeface="+mn-lt"/>
                <a:cs typeface="+mn-lt"/>
              </a:rPr>
              <a:t>is the </a:t>
            </a:r>
            <a:r>
              <a:rPr lang="en-US" sz="1600" u="sng" dirty="0">
                <a:latin typeface="Times"/>
                <a:ea typeface="+mn-lt"/>
                <a:cs typeface="+mn-lt"/>
              </a:rPr>
              <a:t>criterion of interest</a:t>
            </a:r>
            <a:r>
              <a:rPr lang="en-US" sz="1600" dirty="0">
                <a:latin typeface="Times"/>
                <a:ea typeface="+mn-lt"/>
                <a:cs typeface="+mn-lt"/>
              </a:rPr>
              <a:t> and </a:t>
            </a:r>
            <a:r>
              <a:rPr lang="en-US" sz="1600" b="1" dirty="0">
                <a:latin typeface="Times"/>
                <a:ea typeface="+mn-lt"/>
                <a:cs typeface="+mn-lt"/>
              </a:rPr>
              <a:t>‘Temperature’ </a:t>
            </a:r>
            <a:r>
              <a:rPr lang="en-US" sz="1600" dirty="0">
                <a:latin typeface="Times"/>
                <a:ea typeface="+mn-lt"/>
                <a:cs typeface="+mn-lt"/>
              </a:rPr>
              <a:t>is the </a:t>
            </a:r>
            <a:r>
              <a:rPr lang="en-US" sz="1600" u="sng" dirty="0">
                <a:latin typeface="Times"/>
                <a:ea typeface="+mn-lt"/>
                <a:cs typeface="+mn-lt"/>
              </a:rPr>
              <a:t>predictor variable</a:t>
            </a:r>
            <a:r>
              <a:rPr lang="en-US" sz="1600" dirty="0">
                <a:latin typeface="Times"/>
                <a:ea typeface="+mn-lt"/>
                <a:cs typeface="+mn-lt"/>
              </a:rPr>
              <a:t>.</a:t>
            </a:r>
            <a:endParaRPr lang="en-US" sz="1600" dirty="0">
              <a:latin typeface="Times"/>
              <a:cs typeface="Times"/>
            </a:endParaRPr>
          </a:p>
          <a:p>
            <a:pPr marL="0" indent="0" algn="just">
              <a:buNone/>
            </a:pPr>
            <a:endParaRPr lang="en-US" sz="1600" dirty="0">
              <a:latin typeface="Times"/>
              <a:cs typeface="Times"/>
            </a:endParaRPr>
          </a:p>
        </p:txBody>
      </p:sp>
    </p:spTree>
    <p:extLst>
      <p:ext uri="{BB962C8B-B14F-4D97-AF65-F5344CB8AC3E}">
        <p14:creationId xmlns:p14="http://schemas.microsoft.com/office/powerpoint/2010/main" val="181757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22622-5BDB-E40A-EF6E-89D047976403}"/>
              </a:ext>
            </a:extLst>
          </p:cNvPr>
          <p:cNvSpPr>
            <a:spLocks noGrp="1"/>
          </p:cNvSpPr>
          <p:nvPr>
            <p:ph idx="1"/>
          </p:nvPr>
        </p:nvSpPr>
        <p:spPr>
          <a:xfrm>
            <a:off x="81929" y="104282"/>
            <a:ext cx="12005224" cy="6657071"/>
          </a:xfrm>
        </p:spPr>
        <p:txBody>
          <a:bodyPr vert="horz" lIns="91440" tIns="45720" rIns="91440" bIns="45720" rtlCol="0" anchor="t">
            <a:noAutofit/>
          </a:bodyPr>
          <a:lstStyle/>
          <a:p>
            <a:pPr marL="0" indent="0" algn="just">
              <a:buNone/>
            </a:pPr>
            <a:r>
              <a:rPr lang="en-US" sz="2000" b="1" dirty="0">
                <a:solidFill>
                  <a:srgbClr val="C00000"/>
                </a:solidFill>
                <a:latin typeface="Times"/>
                <a:cs typeface="Times"/>
              </a:rPr>
              <a:t>Data Analysis – Time Domain and Frequency Domain</a:t>
            </a:r>
            <a:endParaRPr lang="en-US" dirty="0"/>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solidFill>
                <a:srgbClr val="000000"/>
              </a:solidFill>
              <a:latin typeface="Times"/>
              <a:cs typeface="Times"/>
            </a:endParaRPr>
          </a:p>
          <a:p>
            <a:pPr marL="0" indent="0" algn="just">
              <a:buNone/>
            </a:pPr>
            <a:endParaRPr lang="en-US" sz="2000" b="1" dirty="0">
              <a:solidFill>
                <a:srgbClr val="C00000"/>
              </a:solidFill>
              <a:latin typeface="Times"/>
              <a:cs typeface="Times"/>
            </a:endParaRPr>
          </a:p>
          <a:p>
            <a:pPr marL="0" indent="0" algn="just">
              <a:buNone/>
            </a:pPr>
            <a:endParaRPr lang="en-US" sz="1600" dirty="0">
              <a:latin typeface="Times"/>
              <a:cs typeface="Times"/>
            </a:endParaRPr>
          </a:p>
        </p:txBody>
      </p:sp>
      <p:pic>
        <p:nvPicPr>
          <p:cNvPr id="2" name="Picture 1">
            <a:extLst>
              <a:ext uri="{FF2B5EF4-FFF2-40B4-BE49-F238E27FC236}">
                <a16:creationId xmlns:a16="http://schemas.microsoft.com/office/drawing/2014/main" id="{EFE9F115-2240-DC37-6F86-E0DC05883944}"/>
              </a:ext>
            </a:extLst>
          </p:cNvPr>
          <p:cNvPicPr>
            <a:picLocks noChangeAspect="1"/>
          </p:cNvPicPr>
          <p:nvPr/>
        </p:nvPicPr>
        <p:blipFill>
          <a:blip r:embed="rId2"/>
          <a:stretch>
            <a:fillRect/>
          </a:stretch>
        </p:blipFill>
        <p:spPr>
          <a:xfrm>
            <a:off x="57294" y="428571"/>
            <a:ext cx="3855833" cy="2149520"/>
          </a:xfrm>
          <a:prstGeom prst="rect">
            <a:avLst/>
          </a:prstGeom>
        </p:spPr>
      </p:pic>
      <p:pic>
        <p:nvPicPr>
          <p:cNvPr id="4" name="Picture 3" descr="A graph showing the temperature&#10;&#10;Description automatically generated">
            <a:extLst>
              <a:ext uri="{FF2B5EF4-FFF2-40B4-BE49-F238E27FC236}">
                <a16:creationId xmlns:a16="http://schemas.microsoft.com/office/drawing/2014/main" id="{174A14E1-FAA0-8853-C049-51AC71AFFA4F}"/>
              </a:ext>
            </a:extLst>
          </p:cNvPr>
          <p:cNvPicPr>
            <a:picLocks noChangeAspect="1"/>
          </p:cNvPicPr>
          <p:nvPr/>
        </p:nvPicPr>
        <p:blipFill>
          <a:blip r:embed="rId3"/>
          <a:stretch>
            <a:fillRect/>
          </a:stretch>
        </p:blipFill>
        <p:spPr>
          <a:xfrm>
            <a:off x="3911237" y="429705"/>
            <a:ext cx="3674123" cy="2150465"/>
          </a:xfrm>
          <a:prstGeom prst="rect">
            <a:avLst/>
          </a:prstGeom>
        </p:spPr>
      </p:pic>
      <p:pic>
        <p:nvPicPr>
          <p:cNvPr id="5" name="Picture 4" descr="A graph of a graph&#10;&#10;Description automatically generated">
            <a:extLst>
              <a:ext uri="{FF2B5EF4-FFF2-40B4-BE49-F238E27FC236}">
                <a16:creationId xmlns:a16="http://schemas.microsoft.com/office/drawing/2014/main" id="{EA431B33-D8EA-1D5F-9335-7C9545FEFFEE}"/>
              </a:ext>
            </a:extLst>
          </p:cNvPr>
          <p:cNvPicPr>
            <a:picLocks noChangeAspect="1"/>
          </p:cNvPicPr>
          <p:nvPr/>
        </p:nvPicPr>
        <p:blipFill>
          <a:blip r:embed="rId4"/>
          <a:stretch>
            <a:fillRect/>
          </a:stretch>
        </p:blipFill>
        <p:spPr>
          <a:xfrm>
            <a:off x="80213" y="3247629"/>
            <a:ext cx="3815726" cy="2241960"/>
          </a:xfrm>
          <a:prstGeom prst="rect">
            <a:avLst/>
          </a:prstGeom>
        </p:spPr>
      </p:pic>
      <p:pic>
        <p:nvPicPr>
          <p:cNvPr id="6" name="Picture 5" descr="A graph of a graph showing the temperature&#10;&#10;Description automatically generated">
            <a:extLst>
              <a:ext uri="{FF2B5EF4-FFF2-40B4-BE49-F238E27FC236}">
                <a16:creationId xmlns:a16="http://schemas.microsoft.com/office/drawing/2014/main" id="{08A335BA-EE42-8121-1A64-D928F8B67F3D}"/>
              </a:ext>
            </a:extLst>
          </p:cNvPr>
          <p:cNvPicPr>
            <a:picLocks noChangeAspect="1"/>
          </p:cNvPicPr>
          <p:nvPr/>
        </p:nvPicPr>
        <p:blipFill>
          <a:blip r:embed="rId5"/>
          <a:stretch>
            <a:fillRect/>
          </a:stretch>
        </p:blipFill>
        <p:spPr>
          <a:xfrm>
            <a:off x="3891643" y="3237603"/>
            <a:ext cx="3689685" cy="2247393"/>
          </a:xfrm>
          <a:prstGeom prst="rect">
            <a:avLst/>
          </a:prstGeom>
        </p:spPr>
      </p:pic>
      <p:sp>
        <p:nvSpPr>
          <p:cNvPr id="7" name="TextBox 6">
            <a:extLst>
              <a:ext uri="{FF2B5EF4-FFF2-40B4-BE49-F238E27FC236}">
                <a16:creationId xmlns:a16="http://schemas.microsoft.com/office/drawing/2014/main" id="{37ADE93B-BC5E-0B90-6DDF-B01E113B75B6}"/>
              </a:ext>
            </a:extLst>
          </p:cNvPr>
          <p:cNvSpPr txBox="1"/>
          <p:nvPr/>
        </p:nvSpPr>
        <p:spPr>
          <a:xfrm>
            <a:off x="644527" y="2576879"/>
            <a:ext cx="647494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C00000"/>
                </a:solidFill>
                <a:latin typeface="Times"/>
                <a:cs typeface="Times"/>
              </a:rPr>
              <a:t>                       Fig. 1 – Daily Demand and Max Temperatures for 365 days in 2020</a:t>
            </a:r>
            <a:endParaRPr lang="en-US" sz="1400">
              <a:latin typeface="Times"/>
              <a:cs typeface="Times"/>
            </a:endParaRPr>
          </a:p>
          <a:p>
            <a:pPr algn="l"/>
            <a:endParaRPr lang="en-US" dirty="0"/>
          </a:p>
        </p:txBody>
      </p:sp>
      <p:sp>
        <p:nvSpPr>
          <p:cNvPr id="8" name="TextBox 7">
            <a:extLst>
              <a:ext uri="{FF2B5EF4-FFF2-40B4-BE49-F238E27FC236}">
                <a16:creationId xmlns:a16="http://schemas.microsoft.com/office/drawing/2014/main" id="{E7627FCA-F698-DE39-B86B-75B6DF6FD7E4}"/>
              </a:ext>
            </a:extLst>
          </p:cNvPr>
          <p:cNvSpPr txBox="1"/>
          <p:nvPr/>
        </p:nvSpPr>
        <p:spPr>
          <a:xfrm>
            <a:off x="2335102" y="5482835"/>
            <a:ext cx="30995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C00000"/>
                </a:solidFill>
                <a:latin typeface="Times"/>
                <a:ea typeface="+mn-lt"/>
                <a:cs typeface="+mn-lt"/>
              </a:rPr>
              <a:t>Fig. 2 - Periodogram for each measure</a:t>
            </a:r>
            <a:endParaRPr lang="en-US" sz="1400">
              <a:solidFill>
                <a:srgbClr val="C00000"/>
              </a:solidFill>
              <a:latin typeface="Times"/>
              <a:cs typeface="Times"/>
            </a:endParaRPr>
          </a:p>
          <a:p>
            <a:pPr algn="l"/>
            <a:endParaRPr lang="en-US" dirty="0"/>
          </a:p>
        </p:txBody>
      </p:sp>
      <p:sp>
        <p:nvSpPr>
          <p:cNvPr id="9" name="TextBox 8">
            <a:extLst>
              <a:ext uri="{FF2B5EF4-FFF2-40B4-BE49-F238E27FC236}">
                <a16:creationId xmlns:a16="http://schemas.microsoft.com/office/drawing/2014/main" id="{A3DD66A8-1CCC-ED00-D945-8DF6DD9B2F73}"/>
              </a:ext>
            </a:extLst>
          </p:cNvPr>
          <p:cNvSpPr txBox="1"/>
          <p:nvPr/>
        </p:nvSpPr>
        <p:spPr>
          <a:xfrm>
            <a:off x="7700310" y="842344"/>
            <a:ext cx="4378984" cy="1323439"/>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Times"/>
              </a:rPr>
              <a:t>Both series in figure 1 have a quadratic trend with cyclic components. We can therefore de-trend both series using regression and then investigate the noise (residuals) using auto-correlation and spectral analysis. </a:t>
            </a:r>
            <a:endParaRPr lang="en-US"/>
          </a:p>
        </p:txBody>
      </p:sp>
      <p:sp>
        <p:nvSpPr>
          <p:cNvPr id="10" name="TextBox 9">
            <a:extLst>
              <a:ext uri="{FF2B5EF4-FFF2-40B4-BE49-F238E27FC236}">
                <a16:creationId xmlns:a16="http://schemas.microsoft.com/office/drawing/2014/main" id="{926FEBBB-AE7D-144B-905A-BA187835C405}"/>
              </a:ext>
            </a:extLst>
          </p:cNvPr>
          <p:cNvSpPr txBox="1"/>
          <p:nvPr/>
        </p:nvSpPr>
        <p:spPr>
          <a:xfrm>
            <a:off x="7699829" y="3215652"/>
            <a:ext cx="4378984" cy="2308324"/>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Times"/>
              </a:rPr>
              <a:t>From figure 2, we can see that both ‘Demand’ and ‘Temperature’ have systematic cycles. </a:t>
            </a:r>
            <a:endParaRPr lang="en-US" dirty="0">
              <a:latin typeface="Aptos" panose="020B0004020202020204"/>
              <a:ea typeface="+mn-lt"/>
              <a:cs typeface="Times"/>
            </a:endParaRPr>
          </a:p>
          <a:p>
            <a:pPr algn="just"/>
            <a:r>
              <a:rPr lang="en-US" sz="1600" dirty="0">
                <a:latin typeface="Times"/>
                <a:ea typeface="+mn-lt"/>
                <a:cs typeface="Times"/>
              </a:rPr>
              <a:t>For Demand, we have spikes at </a:t>
            </a:r>
            <a:r>
              <a:rPr lang="en-US" sz="1600" i="1" dirty="0">
                <a:latin typeface="Times"/>
                <a:ea typeface="+mn-lt"/>
                <a:cs typeface="Times"/>
              </a:rPr>
              <a:t>f</a:t>
            </a:r>
            <a:r>
              <a:rPr lang="en-US" sz="1600" i="1" baseline="-25000" dirty="0">
                <a:latin typeface="Times"/>
                <a:ea typeface="+mn-lt"/>
                <a:cs typeface="Times"/>
              </a:rPr>
              <a:t>1</a:t>
            </a:r>
            <a:r>
              <a:rPr lang="en-US" sz="1600" dirty="0">
                <a:latin typeface="Times"/>
                <a:ea typeface="+mn-lt"/>
                <a:cs typeface="Times"/>
              </a:rPr>
              <a:t> = .1428571 and </a:t>
            </a:r>
            <a:r>
              <a:rPr lang="en-US" sz="1600" i="1" dirty="0">
                <a:latin typeface="Times"/>
                <a:ea typeface="+mn-lt"/>
                <a:cs typeface="Times"/>
              </a:rPr>
              <a:t>f</a:t>
            </a:r>
            <a:r>
              <a:rPr lang="en-US" sz="1600" i="1" baseline="-25000" dirty="0">
                <a:latin typeface="Times"/>
                <a:ea typeface="+mn-lt"/>
                <a:cs typeface="Times"/>
              </a:rPr>
              <a:t>2</a:t>
            </a:r>
            <a:r>
              <a:rPr lang="en-US" sz="1600" dirty="0">
                <a:latin typeface="Times"/>
                <a:ea typeface="+mn-lt"/>
                <a:cs typeface="Times"/>
              </a:rPr>
              <a:t> = .2857143 denoting some periodicity every 7 days and 3.5 days, respectively. </a:t>
            </a:r>
            <a:endParaRPr lang="en-US" dirty="0">
              <a:latin typeface="Aptos" panose="020B0004020202020204"/>
              <a:ea typeface="+mn-lt"/>
              <a:cs typeface="Times"/>
            </a:endParaRPr>
          </a:p>
          <a:p>
            <a:pPr algn="just"/>
            <a:r>
              <a:rPr lang="en-US" sz="1600" dirty="0">
                <a:latin typeface="Times"/>
                <a:ea typeface="+mn-lt"/>
                <a:cs typeface="Times"/>
              </a:rPr>
              <a:t>For Temperature, we have a small spike at </a:t>
            </a:r>
            <a:r>
              <a:rPr lang="en-US" sz="1600" i="1" dirty="0">
                <a:latin typeface="Times"/>
                <a:ea typeface="+mn-lt"/>
                <a:cs typeface="Times"/>
              </a:rPr>
              <a:t>f</a:t>
            </a:r>
            <a:r>
              <a:rPr lang="en-US" sz="1600" i="1" baseline="-25000" dirty="0">
                <a:latin typeface="Times"/>
                <a:ea typeface="+mn-lt"/>
                <a:cs typeface="Times"/>
              </a:rPr>
              <a:t>3</a:t>
            </a:r>
            <a:r>
              <a:rPr lang="en-US" sz="1600" dirty="0">
                <a:latin typeface="Times"/>
                <a:ea typeface="+mn-lt"/>
                <a:cs typeface="Times"/>
              </a:rPr>
              <a:t> = .1706667 denoting some periodicity every 6 days.</a:t>
            </a:r>
            <a:endParaRPr lang="en-US" dirty="0">
              <a:latin typeface="Aptos" panose="020B0004020202020204"/>
              <a:ea typeface="+mn-lt"/>
              <a:cs typeface="Times"/>
            </a:endParaRPr>
          </a:p>
          <a:p>
            <a:pPr algn="just"/>
            <a:r>
              <a:rPr lang="en-US" sz="1600" dirty="0">
                <a:latin typeface="Times"/>
                <a:ea typeface="+mn-lt"/>
                <a:cs typeface="Times"/>
              </a:rPr>
              <a:t>So, we will try to remove these using regression by fitting sinusoids at these frequencies.</a:t>
            </a:r>
            <a:endParaRPr lang="en-US"/>
          </a:p>
        </p:txBody>
      </p:sp>
    </p:spTree>
    <p:extLst>
      <p:ext uri="{BB962C8B-B14F-4D97-AF65-F5344CB8AC3E}">
        <p14:creationId xmlns:p14="http://schemas.microsoft.com/office/powerpoint/2010/main" val="330355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22622-5BDB-E40A-EF6E-89D047976403}"/>
              </a:ext>
            </a:extLst>
          </p:cNvPr>
          <p:cNvSpPr>
            <a:spLocks noGrp="1"/>
          </p:cNvSpPr>
          <p:nvPr>
            <p:ph idx="1"/>
          </p:nvPr>
        </p:nvSpPr>
        <p:spPr>
          <a:xfrm>
            <a:off x="81929" y="104282"/>
            <a:ext cx="12005224" cy="6657071"/>
          </a:xfrm>
        </p:spPr>
        <p:txBody>
          <a:bodyPr vert="horz" lIns="91440" tIns="45720" rIns="91440" bIns="45720" rtlCol="0" anchor="t">
            <a:noAutofit/>
          </a:bodyPr>
          <a:lstStyle/>
          <a:p>
            <a:pPr marL="0" indent="0" algn="just">
              <a:buNone/>
            </a:pPr>
            <a:r>
              <a:rPr lang="en-US" sz="2000" b="1" dirty="0">
                <a:solidFill>
                  <a:srgbClr val="C00000"/>
                </a:solidFill>
                <a:latin typeface="Times"/>
                <a:cs typeface="Times"/>
              </a:rPr>
              <a:t>Data Analysis – Auto-correlation and Spectral Density</a:t>
            </a:r>
            <a:endParaRPr lang="en-US" dirty="0"/>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solidFill>
                <a:srgbClr val="000000"/>
              </a:solidFill>
              <a:latin typeface="Times"/>
              <a:cs typeface="Times"/>
            </a:endParaRPr>
          </a:p>
          <a:p>
            <a:pPr marL="0" indent="0" algn="just">
              <a:buNone/>
            </a:pPr>
            <a:endParaRPr lang="en-US" sz="2000" b="1" dirty="0">
              <a:solidFill>
                <a:srgbClr val="C00000"/>
              </a:solidFill>
              <a:latin typeface="Times"/>
              <a:cs typeface="Times"/>
            </a:endParaRPr>
          </a:p>
          <a:p>
            <a:pPr marL="0" indent="0" algn="just">
              <a:buNone/>
            </a:pPr>
            <a:endParaRPr lang="en-US" sz="1600" dirty="0">
              <a:latin typeface="Times"/>
              <a:cs typeface="Times"/>
            </a:endParaRPr>
          </a:p>
        </p:txBody>
      </p:sp>
      <p:sp>
        <p:nvSpPr>
          <p:cNvPr id="7" name="TextBox 6">
            <a:extLst>
              <a:ext uri="{FF2B5EF4-FFF2-40B4-BE49-F238E27FC236}">
                <a16:creationId xmlns:a16="http://schemas.microsoft.com/office/drawing/2014/main" id="{37ADE93B-BC5E-0B90-6DDF-B01E113B75B6}"/>
              </a:ext>
            </a:extLst>
          </p:cNvPr>
          <p:cNvSpPr txBox="1"/>
          <p:nvPr/>
        </p:nvSpPr>
        <p:spPr>
          <a:xfrm>
            <a:off x="428357" y="2560666"/>
            <a:ext cx="693970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C00000"/>
                </a:solidFill>
                <a:latin typeface="Times"/>
                <a:cs typeface="Times"/>
              </a:rPr>
              <a:t>Fig. 3 – Auto-correlation of residuals for each measure after de-trending using regression</a:t>
            </a:r>
            <a:endParaRPr lang="en-US" sz="1400" dirty="0">
              <a:latin typeface="Times"/>
              <a:cs typeface="Times"/>
            </a:endParaRPr>
          </a:p>
          <a:p>
            <a:pPr algn="l"/>
            <a:endParaRPr lang="en-US" dirty="0"/>
          </a:p>
        </p:txBody>
      </p:sp>
      <p:sp>
        <p:nvSpPr>
          <p:cNvPr id="8" name="TextBox 7">
            <a:extLst>
              <a:ext uri="{FF2B5EF4-FFF2-40B4-BE49-F238E27FC236}">
                <a16:creationId xmlns:a16="http://schemas.microsoft.com/office/drawing/2014/main" id="{E7627FCA-F698-DE39-B86B-75B6DF6FD7E4}"/>
              </a:ext>
            </a:extLst>
          </p:cNvPr>
          <p:cNvSpPr txBox="1"/>
          <p:nvPr/>
        </p:nvSpPr>
        <p:spPr>
          <a:xfrm>
            <a:off x="1740634" y="5477431"/>
            <a:ext cx="43100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C00000"/>
                </a:solidFill>
                <a:latin typeface="Times"/>
                <a:ea typeface="+mn-lt"/>
                <a:cs typeface="+mn-lt"/>
              </a:rPr>
              <a:t>Fig. 4 – Spectral Density of residuals for each measure</a:t>
            </a:r>
            <a:endParaRPr lang="en-US" sz="1400" dirty="0">
              <a:solidFill>
                <a:srgbClr val="C00000"/>
              </a:solidFill>
              <a:latin typeface="Times"/>
              <a:cs typeface="Times"/>
            </a:endParaRPr>
          </a:p>
          <a:p>
            <a:pPr algn="l"/>
            <a:endParaRPr lang="en-US" dirty="0"/>
          </a:p>
        </p:txBody>
      </p:sp>
      <p:sp>
        <p:nvSpPr>
          <p:cNvPr id="9" name="TextBox 8">
            <a:extLst>
              <a:ext uri="{FF2B5EF4-FFF2-40B4-BE49-F238E27FC236}">
                <a16:creationId xmlns:a16="http://schemas.microsoft.com/office/drawing/2014/main" id="{A3DD66A8-1CCC-ED00-D945-8DF6DD9B2F73}"/>
              </a:ext>
            </a:extLst>
          </p:cNvPr>
          <p:cNvSpPr txBox="1"/>
          <p:nvPr/>
        </p:nvSpPr>
        <p:spPr>
          <a:xfrm>
            <a:off x="7711118" y="588344"/>
            <a:ext cx="4378984" cy="2062103"/>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mn-lt"/>
              </a:rPr>
              <a:t>To make both series stationary, we used order 6 and 4 polynomials to de-trend demand and temperature, respectively. Further, we used sinusoids to remove the systematic cycles.</a:t>
            </a:r>
            <a:endParaRPr lang="en-US" dirty="0">
              <a:latin typeface="Times"/>
              <a:ea typeface="+mn-lt"/>
              <a:cs typeface="Times"/>
            </a:endParaRPr>
          </a:p>
          <a:p>
            <a:pPr algn="just"/>
            <a:r>
              <a:rPr lang="en-US" sz="1600" dirty="0">
                <a:latin typeface="Times"/>
                <a:ea typeface="+mn-lt"/>
                <a:cs typeface="+mn-lt"/>
              </a:rPr>
              <a:t>Upon looking at the auto-correlation plot for Demand, it looks like it is an AR process.</a:t>
            </a:r>
            <a:endParaRPr lang="en-US" dirty="0">
              <a:latin typeface="Times"/>
              <a:ea typeface="+mn-lt"/>
              <a:cs typeface="Times"/>
            </a:endParaRPr>
          </a:p>
          <a:p>
            <a:pPr algn="just"/>
            <a:r>
              <a:rPr lang="en-US" sz="1600" dirty="0">
                <a:latin typeface="Times"/>
                <a:ea typeface="+mn-lt"/>
                <a:cs typeface="Times"/>
              </a:rPr>
              <a:t>Upon looking at the auto-correlation plot for Temperature, it looks like it is an MA process.</a:t>
            </a:r>
            <a:endParaRPr lang="en-US" dirty="0">
              <a:latin typeface="Times"/>
              <a:cs typeface="Times"/>
            </a:endParaRPr>
          </a:p>
        </p:txBody>
      </p:sp>
      <p:sp>
        <p:nvSpPr>
          <p:cNvPr id="10" name="TextBox 9">
            <a:extLst>
              <a:ext uri="{FF2B5EF4-FFF2-40B4-BE49-F238E27FC236}">
                <a16:creationId xmlns:a16="http://schemas.microsoft.com/office/drawing/2014/main" id="{926FEBBB-AE7D-144B-905A-BA187835C405}"/>
              </a:ext>
            </a:extLst>
          </p:cNvPr>
          <p:cNvSpPr txBox="1"/>
          <p:nvPr/>
        </p:nvSpPr>
        <p:spPr>
          <a:xfrm>
            <a:off x="7710638" y="3653396"/>
            <a:ext cx="4378984" cy="1569660"/>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mn-lt"/>
              </a:rPr>
              <a:t>Although spectral density for Demand has a cosine shape, we saw above that it is an AR process. Since it is a combination / mixture of both, we can say that Demand is probably an ARMA process.</a:t>
            </a:r>
          </a:p>
          <a:p>
            <a:pPr algn="just"/>
            <a:r>
              <a:rPr lang="en-US" sz="1600" dirty="0">
                <a:latin typeface="Times"/>
                <a:ea typeface="+mn-lt"/>
                <a:cs typeface="Times"/>
              </a:rPr>
              <a:t>The spectral density for Temperature has a cosine shape, which means it is an MA processes.</a:t>
            </a:r>
            <a:endParaRPr lang="en-US" dirty="0"/>
          </a:p>
        </p:txBody>
      </p:sp>
      <p:pic>
        <p:nvPicPr>
          <p:cNvPr id="12" name="Picture 11" descr="A graph with lines and numbers&#10;&#10;Description automatically generated">
            <a:extLst>
              <a:ext uri="{FF2B5EF4-FFF2-40B4-BE49-F238E27FC236}">
                <a16:creationId xmlns:a16="http://schemas.microsoft.com/office/drawing/2014/main" id="{5E53312A-69FE-B487-DBC6-9B6ACBE222BE}"/>
              </a:ext>
            </a:extLst>
          </p:cNvPr>
          <p:cNvPicPr>
            <a:picLocks noChangeAspect="1"/>
          </p:cNvPicPr>
          <p:nvPr/>
        </p:nvPicPr>
        <p:blipFill>
          <a:blip r:embed="rId2"/>
          <a:stretch>
            <a:fillRect/>
          </a:stretch>
        </p:blipFill>
        <p:spPr>
          <a:xfrm>
            <a:off x="81064" y="430665"/>
            <a:ext cx="3799191" cy="2132630"/>
          </a:xfrm>
          <a:prstGeom prst="rect">
            <a:avLst/>
          </a:prstGeom>
        </p:spPr>
      </p:pic>
      <p:pic>
        <p:nvPicPr>
          <p:cNvPr id="13" name="Picture 12" descr="A graph of a temperature&#10;&#10;Description automatically generated">
            <a:extLst>
              <a:ext uri="{FF2B5EF4-FFF2-40B4-BE49-F238E27FC236}">
                <a16:creationId xmlns:a16="http://schemas.microsoft.com/office/drawing/2014/main" id="{1DA2B054-FC55-AE78-AD03-B2B63AD226D7}"/>
              </a:ext>
            </a:extLst>
          </p:cNvPr>
          <p:cNvPicPr>
            <a:picLocks noChangeAspect="1"/>
          </p:cNvPicPr>
          <p:nvPr/>
        </p:nvPicPr>
        <p:blipFill>
          <a:blip r:embed="rId3"/>
          <a:stretch>
            <a:fillRect/>
          </a:stretch>
        </p:blipFill>
        <p:spPr>
          <a:xfrm>
            <a:off x="3885659" y="419854"/>
            <a:ext cx="3696511" cy="2143440"/>
          </a:xfrm>
          <a:prstGeom prst="rect">
            <a:avLst/>
          </a:prstGeom>
        </p:spPr>
      </p:pic>
      <p:pic>
        <p:nvPicPr>
          <p:cNvPr id="14" name="Picture 13" descr="A graph of a graph&#10;&#10;Description automatically generated">
            <a:extLst>
              <a:ext uri="{FF2B5EF4-FFF2-40B4-BE49-F238E27FC236}">
                <a16:creationId xmlns:a16="http://schemas.microsoft.com/office/drawing/2014/main" id="{589BE851-B098-D131-9FEB-EC304E85A05B}"/>
              </a:ext>
            </a:extLst>
          </p:cNvPr>
          <p:cNvPicPr>
            <a:picLocks noChangeAspect="1"/>
          </p:cNvPicPr>
          <p:nvPr/>
        </p:nvPicPr>
        <p:blipFill>
          <a:blip r:embed="rId4"/>
          <a:stretch>
            <a:fillRect/>
          </a:stretch>
        </p:blipFill>
        <p:spPr>
          <a:xfrm>
            <a:off x="86468" y="3145412"/>
            <a:ext cx="3777576" cy="2334367"/>
          </a:xfrm>
          <a:prstGeom prst="rect">
            <a:avLst/>
          </a:prstGeom>
        </p:spPr>
      </p:pic>
      <p:pic>
        <p:nvPicPr>
          <p:cNvPr id="15" name="Picture 14" descr="A graph of a graph&#10;&#10;Description automatically generated">
            <a:extLst>
              <a:ext uri="{FF2B5EF4-FFF2-40B4-BE49-F238E27FC236}">
                <a16:creationId xmlns:a16="http://schemas.microsoft.com/office/drawing/2014/main" id="{3FA97F5D-3D1A-FE8E-E474-F2D60FDC9CBD}"/>
              </a:ext>
            </a:extLst>
          </p:cNvPr>
          <p:cNvPicPr>
            <a:picLocks noChangeAspect="1"/>
          </p:cNvPicPr>
          <p:nvPr/>
        </p:nvPicPr>
        <p:blipFill>
          <a:blip r:embed="rId5"/>
          <a:stretch>
            <a:fillRect/>
          </a:stretch>
        </p:blipFill>
        <p:spPr>
          <a:xfrm>
            <a:off x="3885658" y="3147105"/>
            <a:ext cx="3691108" cy="2330982"/>
          </a:xfrm>
          <a:prstGeom prst="rect">
            <a:avLst/>
          </a:prstGeom>
        </p:spPr>
      </p:pic>
    </p:spTree>
    <p:extLst>
      <p:ext uri="{BB962C8B-B14F-4D97-AF65-F5344CB8AC3E}">
        <p14:creationId xmlns:p14="http://schemas.microsoft.com/office/powerpoint/2010/main" val="361109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22622-5BDB-E40A-EF6E-89D047976403}"/>
              </a:ext>
            </a:extLst>
          </p:cNvPr>
          <p:cNvSpPr>
            <a:spLocks noGrp="1"/>
          </p:cNvSpPr>
          <p:nvPr>
            <p:ph idx="1"/>
          </p:nvPr>
        </p:nvSpPr>
        <p:spPr>
          <a:xfrm>
            <a:off x="81929" y="104282"/>
            <a:ext cx="12005224" cy="6657071"/>
          </a:xfrm>
        </p:spPr>
        <p:txBody>
          <a:bodyPr vert="horz" lIns="91440" tIns="45720" rIns="91440" bIns="45720" rtlCol="0" anchor="t">
            <a:noAutofit/>
          </a:bodyPr>
          <a:lstStyle/>
          <a:p>
            <a:pPr marL="0" indent="0" algn="just">
              <a:buNone/>
            </a:pPr>
            <a:r>
              <a:rPr lang="en-US" sz="2000" b="1" dirty="0">
                <a:solidFill>
                  <a:srgbClr val="C00000"/>
                </a:solidFill>
                <a:latin typeface="Times"/>
                <a:cs typeface="Times"/>
              </a:rPr>
              <a:t>Data Analysis – Cross-correlation and Coherence</a:t>
            </a:r>
            <a:endParaRPr lang="en-US" dirty="0"/>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solidFill>
                <a:srgbClr val="000000"/>
              </a:solidFill>
              <a:latin typeface="Times"/>
              <a:cs typeface="Times"/>
            </a:endParaRPr>
          </a:p>
          <a:p>
            <a:pPr marL="0" indent="0" algn="just">
              <a:buNone/>
            </a:pPr>
            <a:endParaRPr lang="en-US" sz="2000" b="1" dirty="0">
              <a:solidFill>
                <a:srgbClr val="C00000"/>
              </a:solidFill>
              <a:latin typeface="Times"/>
              <a:cs typeface="Times"/>
            </a:endParaRPr>
          </a:p>
          <a:p>
            <a:pPr marL="0" indent="0" algn="just">
              <a:buNone/>
            </a:pPr>
            <a:endParaRPr lang="en-US" sz="1600" dirty="0">
              <a:latin typeface="Times"/>
              <a:cs typeface="Times"/>
            </a:endParaRPr>
          </a:p>
        </p:txBody>
      </p:sp>
      <p:sp>
        <p:nvSpPr>
          <p:cNvPr id="7" name="TextBox 6">
            <a:extLst>
              <a:ext uri="{FF2B5EF4-FFF2-40B4-BE49-F238E27FC236}">
                <a16:creationId xmlns:a16="http://schemas.microsoft.com/office/drawing/2014/main" id="{37ADE93B-BC5E-0B90-6DDF-B01E113B75B6}"/>
              </a:ext>
            </a:extLst>
          </p:cNvPr>
          <p:cNvSpPr txBox="1"/>
          <p:nvPr/>
        </p:nvSpPr>
        <p:spPr>
          <a:xfrm>
            <a:off x="412144" y="4452155"/>
            <a:ext cx="69397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C00000"/>
                </a:solidFill>
                <a:latin typeface="Times"/>
                <a:cs typeface="Times"/>
              </a:rPr>
              <a:t>Fig. 5 – </a:t>
            </a:r>
            <a:r>
              <a:rPr lang="en-US" sz="1400" b="1" dirty="0">
                <a:solidFill>
                  <a:srgbClr val="C00000"/>
                </a:solidFill>
                <a:latin typeface="Times"/>
                <a:ea typeface="+mn-lt"/>
                <a:cs typeface="+mn-lt"/>
              </a:rPr>
              <a:t>Cross-correlation and cross-spectral analysis for each measure after de-trending using regression</a:t>
            </a:r>
            <a:endParaRPr lang="en-US" sz="1400" dirty="0">
              <a:solidFill>
                <a:srgbClr val="000000"/>
              </a:solidFill>
              <a:latin typeface="Times"/>
              <a:ea typeface="+mn-lt"/>
              <a:cs typeface="+mn-lt"/>
            </a:endParaRPr>
          </a:p>
        </p:txBody>
      </p:sp>
      <p:sp>
        <p:nvSpPr>
          <p:cNvPr id="9" name="TextBox 8">
            <a:extLst>
              <a:ext uri="{FF2B5EF4-FFF2-40B4-BE49-F238E27FC236}">
                <a16:creationId xmlns:a16="http://schemas.microsoft.com/office/drawing/2014/main" id="{A3DD66A8-1CCC-ED00-D945-8DF6DD9B2F73}"/>
              </a:ext>
            </a:extLst>
          </p:cNvPr>
          <p:cNvSpPr txBox="1"/>
          <p:nvPr/>
        </p:nvSpPr>
        <p:spPr>
          <a:xfrm>
            <a:off x="7711117" y="691723"/>
            <a:ext cx="4247888" cy="2308324"/>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mn-lt"/>
              </a:rPr>
              <a:t>From the cross-correlation plot, we can say that both series are leading each other at lag of 1. The plot shows that for most lags, the correlations are within the confidence bounds (indicated by the blue dashed lines)  suggesting that there are no significant correlations at those lags. The peak of the cross-correlation plot is at a positive lag, suggesting that the demand is anticipating the temperature. </a:t>
            </a:r>
            <a:endParaRPr lang="en-US" dirty="0">
              <a:latin typeface="Aptos" panose="020B0004020202020204"/>
            </a:endParaRPr>
          </a:p>
        </p:txBody>
      </p:sp>
      <p:pic>
        <p:nvPicPr>
          <p:cNvPr id="2" name="Picture 1" descr="A graph with a line&#10;&#10;Description automatically generated">
            <a:extLst>
              <a:ext uri="{FF2B5EF4-FFF2-40B4-BE49-F238E27FC236}">
                <a16:creationId xmlns:a16="http://schemas.microsoft.com/office/drawing/2014/main" id="{1FAF59A4-5F4F-C533-B0DA-4C931FC85924}"/>
              </a:ext>
            </a:extLst>
          </p:cNvPr>
          <p:cNvPicPr>
            <a:picLocks noChangeAspect="1"/>
          </p:cNvPicPr>
          <p:nvPr/>
        </p:nvPicPr>
        <p:blipFill>
          <a:blip r:embed="rId2"/>
          <a:stretch>
            <a:fillRect/>
          </a:stretch>
        </p:blipFill>
        <p:spPr>
          <a:xfrm>
            <a:off x="86467" y="2074891"/>
            <a:ext cx="3793789" cy="2243452"/>
          </a:xfrm>
          <a:prstGeom prst="rect">
            <a:avLst/>
          </a:prstGeom>
        </p:spPr>
      </p:pic>
      <p:pic>
        <p:nvPicPr>
          <p:cNvPr id="4" name="Picture 3" descr="A graph of a function&#10;&#10;Description automatically generated">
            <a:extLst>
              <a:ext uri="{FF2B5EF4-FFF2-40B4-BE49-F238E27FC236}">
                <a16:creationId xmlns:a16="http://schemas.microsoft.com/office/drawing/2014/main" id="{29118A61-93C0-74B1-26AD-09C615031C5E}"/>
              </a:ext>
            </a:extLst>
          </p:cNvPr>
          <p:cNvPicPr>
            <a:picLocks noChangeAspect="1"/>
          </p:cNvPicPr>
          <p:nvPr/>
        </p:nvPicPr>
        <p:blipFill>
          <a:blip r:embed="rId3"/>
          <a:stretch>
            <a:fillRect/>
          </a:stretch>
        </p:blipFill>
        <p:spPr>
          <a:xfrm>
            <a:off x="3881606" y="2070838"/>
            <a:ext cx="3826213" cy="2239250"/>
          </a:xfrm>
          <a:prstGeom prst="rect">
            <a:avLst/>
          </a:prstGeom>
        </p:spPr>
      </p:pic>
      <p:sp>
        <p:nvSpPr>
          <p:cNvPr id="6" name="TextBox 5">
            <a:extLst>
              <a:ext uri="{FF2B5EF4-FFF2-40B4-BE49-F238E27FC236}">
                <a16:creationId xmlns:a16="http://schemas.microsoft.com/office/drawing/2014/main" id="{5CB2EBD1-987F-134B-538F-20E68CD2A811}"/>
              </a:ext>
            </a:extLst>
          </p:cNvPr>
          <p:cNvSpPr txBox="1"/>
          <p:nvPr/>
        </p:nvSpPr>
        <p:spPr>
          <a:xfrm>
            <a:off x="7711116" y="3280361"/>
            <a:ext cx="4247888" cy="3046988"/>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Times"/>
              </a:rPr>
              <a:t>Moreover, from the spectral density coherence plot, there are peaks, suggesting the presence of multiple periodic components in the data. The values in the coherence plot fluctuate more than in the squared coherence plot and reach higher peaks. This is the typical appearance of a coherence function. There appear to be peaks around 0.05, 0.2, 0.33 and just before 0.5 frequencies, which suggests that there is some degree of correlation between the two signals at these frequencies, although the correlation is not that high. </a:t>
            </a:r>
            <a:endParaRPr lang="en-US"/>
          </a:p>
        </p:txBody>
      </p:sp>
    </p:spTree>
    <p:extLst>
      <p:ext uri="{BB962C8B-B14F-4D97-AF65-F5344CB8AC3E}">
        <p14:creationId xmlns:p14="http://schemas.microsoft.com/office/powerpoint/2010/main" val="163454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22622-5BDB-E40A-EF6E-89D047976403}"/>
              </a:ext>
            </a:extLst>
          </p:cNvPr>
          <p:cNvSpPr>
            <a:spLocks noGrp="1"/>
          </p:cNvSpPr>
          <p:nvPr>
            <p:ph idx="1"/>
          </p:nvPr>
        </p:nvSpPr>
        <p:spPr>
          <a:xfrm>
            <a:off x="81929" y="104282"/>
            <a:ext cx="12005224" cy="6657071"/>
          </a:xfrm>
        </p:spPr>
        <p:txBody>
          <a:bodyPr vert="horz" lIns="91440" tIns="45720" rIns="91440" bIns="45720" rtlCol="0" anchor="t">
            <a:noAutofit/>
          </a:bodyPr>
          <a:lstStyle/>
          <a:p>
            <a:pPr algn="just">
              <a:buNone/>
            </a:pPr>
            <a:r>
              <a:rPr lang="en-US" sz="2000" b="1" dirty="0">
                <a:solidFill>
                  <a:srgbClr val="C00000"/>
                </a:solidFill>
                <a:latin typeface="Times"/>
                <a:ea typeface="+mn-lt"/>
                <a:cs typeface="+mn-lt"/>
              </a:rPr>
              <a:t>Model Estimation and Comparison – Linear Difference Equation with white noise</a:t>
            </a:r>
            <a:endParaRPr lang="en-US" dirty="0">
              <a:solidFill>
                <a:srgbClr val="C00000"/>
              </a:solidFill>
              <a:latin typeface="Times"/>
              <a:cs typeface="Times"/>
            </a:endParaRPr>
          </a:p>
          <a:p>
            <a:pPr algn="just">
              <a:buFont typeface="Arial"/>
              <a:buChar char="•"/>
            </a:pPr>
            <a:endParaRPr lang="en-US" sz="1600" dirty="0">
              <a:solidFill>
                <a:srgbClr val="000000"/>
              </a:solidFill>
              <a:latin typeface="Times"/>
              <a:cs typeface="Times"/>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Times"/>
            </a:endParaRPr>
          </a:p>
          <a:p>
            <a:pPr marL="0" indent="0" algn="just">
              <a:buNone/>
            </a:pPr>
            <a:endParaRPr lang="en-US" sz="2000" b="1" dirty="0">
              <a:solidFill>
                <a:srgbClr val="C00000"/>
              </a:solidFill>
              <a:latin typeface="Times"/>
              <a:cs typeface="Times"/>
            </a:endParaRPr>
          </a:p>
          <a:p>
            <a:pPr marL="0" indent="0" algn="just">
              <a:buNone/>
            </a:pPr>
            <a:endParaRPr lang="en-US" sz="1600" dirty="0">
              <a:solidFill>
                <a:srgbClr val="000000"/>
              </a:solidFill>
              <a:latin typeface="Times"/>
              <a:cs typeface="Times"/>
            </a:endParaRPr>
          </a:p>
        </p:txBody>
      </p:sp>
      <p:sp>
        <p:nvSpPr>
          <p:cNvPr id="9" name="TextBox 8">
            <a:extLst>
              <a:ext uri="{FF2B5EF4-FFF2-40B4-BE49-F238E27FC236}">
                <a16:creationId xmlns:a16="http://schemas.microsoft.com/office/drawing/2014/main" id="{A3DD66A8-1CCC-ED00-D945-8DF6DD9B2F73}"/>
              </a:ext>
            </a:extLst>
          </p:cNvPr>
          <p:cNvSpPr txBox="1"/>
          <p:nvPr/>
        </p:nvSpPr>
        <p:spPr>
          <a:xfrm>
            <a:off x="7711118" y="491068"/>
            <a:ext cx="4378984" cy="2062103"/>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mn-lt"/>
              </a:rPr>
              <a:t>Here we have 3 competing difference equation models. The simple model is nested within the complex model and the third model is not nested. </a:t>
            </a:r>
            <a:r>
              <a:rPr lang="en-US" sz="1600" i="1" dirty="0">
                <a:latin typeface="Times"/>
                <a:ea typeface="+mn-lt"/>
                <a:cs typeface="+mn-lt"/>
              </a:rPr>
              <a:t>y(t)</a:t>
            </a:r>
            <a:r>
              <a:rPr lang="en-US" sz="1600" dirty="0">
                <a:latin typeface="Times"/>
                <a:ea typeface="+mn-lt"/>
                <a:cs typeface="+mn-lt"/>
              </a:rPr>
              <a:t> is the criterion, i.e., 'Demand' and </a:t>
            </a:r>
            <a:r>
              <a:rPr lang="en-US" sz="1600" i="1" dirty="0">
                <a:latin typeface="Times"/>
                <a:ea typeface="+mn-lt"/>
                <a:cs typeface="+mn-lt"/>
              </a:rPr>
              <a:t>x(t)</a:t>
            </a:r>
            <a:r>
              <a:rPr lang="en-US" sz="1600" dirty="0">
                <a:latin typeface="Times"/>
                <a:ea typeface="+mn-lt"/>
                <a:cs typeface="+mn-lt"/>
              </a:rPr>
              <a:t> is the predictor, i.e., 'Temperature'. </a:t>
            </a:r>
            <a:endParaRPr lang="en-US" dirty="0">
              <a:latin typeface="Times"/>
              <a:ea typeface="+mn-lt"/>
              <a:cs typeface="Times"/>
            </a:endParaRPr>
          </a:p>
          <a:p>
            <a:pPr algn="just"/>
            <a:r>
              <a:rPr lang="en-US" sz="1600" i="1" dirty="0">
                <a:latin typeface="Times"/>
                <a:ea typeface="+mn-lt"/>
                <a:cs typeface="+mn-lt"/>
              </a:rPr>
              <a:t>w(t)</a:t>
            </a:r>
            <a:r>
              <a:rPr lang="en-US" sz="1600" dirty="0">
                <a:latin typeface="Times"/>
                <a:ea typeface="+mn-lt"/>
                <a:cs typeface="+mn-lt"/>
              </a:rPr>
              <a:t> is white noise. </a:t>
            </a:r>
            <a:endParaRPr lang="en-US">
              <a:latin typeface="Times"/>
              <a:ea typeface="+mn-lt"/>
              <a:cs typeface="Times"/>
            </a:endParaRPr>
          </a:p>
          <a:p>
            <a:pPr algn="just"/>
            <a:r>
              <a:rPr lang="en-US" sz="1600" i="1" dirty="0">
                <a:latin typeface="Times"/>
                <a:ea typeface="+mn-lt"/>
                <a:cs typeface="+mn-lt"/>
              </a:rPr>
              <a:t>f</a:t>
            </a:r>
            <a:r>
              <a:rPr lang="en-US" sz="1600" i="1" baseline="-25000" dirty="0">
                <a:latin typeface="Times"/>
                <a:ea typeface="+mn-lt"/>
                <a:cs typeface="+mn-lt"/>
              </a:rPr>
              <a:t>1</a:t>
            </a:r>
            <a:r>
              <a:rPr lang="en-US" sz="1600" dirty="0">
                <a:latin typeface="Times"/>
                <a:ea typeface="+mn-lt"/>
                <a:cs typeface="+mn-lt"/>
              </a:rPr>
              <a:t>, </a:t>
            </a:r>
            <a:r>
              <a:rPr lang="en-US" sz="1600" i="1" dirty="0">
                <a:latin typeface="Times"/>
                <a:ea typeface="+mn-lt"/>
                <a:cs typeface="+mn-lt"/>
              </a:rPr>
              <a:t>f</a:t>
            </a:r>
            <a:r>
              <a:rPr lang="en-US" sz="1600" i="1" baseline="-25000" dirty="0">
                <a:latin typeface="Times"/>
                <a:ea typeface="+mn-lt"/>
                <a:cs typeface="+mn-lt"/>
              </a:rPr>
              <a:t>2</a:t>
            </a:r>
            <a:r>
              <a:rPr lang="en-US" sz="1600" baseline="-25000" dirty="0">
                <a:latin typeface="Times"/>
                <a:ea typeface="+mn-lt"/>
                <a:cs typeface="+mn-lt"/>
              </a:rPr>
              <a:t>  </a:t>
            </a:r>
            <a:r>
              <a:rPr lang="en-US" sz="1600" dirty="0">
                <a:latin typeface="Times"/>
                <a:ea typeface="+mn-lt"/>
                <a:cs typeface="+mn-lt"/>
              </a:rPr>
              <a:t>are frequencies where </a:t>
            </a:r>
            <a:r>
              <a:rPr lang="en-US" sz="1600" i="1" dirty="0">
                <a:latin typeface="Times"/>
                <a:ea typeface="+mn-lt"/>
                <a:cs typeface="+mn-lt"/>
              </a:rPr>
              <a:t>y(t)</a:t>
            </a:r>
            <a:r>
              <a:rPr lang="en-US" sz="1600" dirty="0">
                <a:latin typeface="Times"/>
                <a:ea typeface="+mn-lt"/>
                <a:cs typeface="+mn-lt"/>
              </a:rPr>
              <a:t> shows systematic cycles in the periodogram.</a:t>
            </a:r>
            <a:endParaRPr lang="en-US">
              <a:latin typeface="Times"/>
              <a:cs typeface="Times"/>
            </a:endParaRPr>
          </a:p>
        </p:txBody>
      </p:sp>
      <p:pic>
        <p:nvPicPr>
          <p:cNvPr id="5" name="Picture 4" descr="A math equations on a white background&#10;&#10;Description automatically generated">
            <a:extLst>
              <a:ext uri="{FF2B5EF4-FFF2-40B4-BE49-F238E27FC236}">
                <a16:creationId xmlns:a16="http://schemas.microsoft.com/office/drawing/2014/main" id="{CCBBE35C-2711-82CF-AFC3-DD63FACD19DB}"/>
              </a:ext>
            </a:extLst>
          </p:cNvPr>
          <p:cNvPicPr>
            <a:picLocks noChangeAspect="1"/>
          </p:cNvPicPr>
          <p:nvPr/>
        </p:nvPicPr>
        <p:blipFill>
          <a:blip r:embed="rId2"/>
          <a:stretch>
            <a:fillRect/>
          </a:stretch>
        </p:blipFill>
        <p:spPr>
          <a:xfrm>
            <a:off x="81063" y="492483"/>
            <a:ext cx="7468681" cy="2187330"/>
          </a:xfrm>
          <a:prstGeom prst="rect">
            <a:avLst/>
          </a:prstGeom>
        </p:spPr>
      </p:pic>
      <p:pic>
        <p:nvPicPr>
          <p:cNvPr id="12" name="Picture 11" descr="A screenshot of a math problem&#10;&#10;Description automatically generated">
            <a:extLst>
              <a:ext uri="{FF2B5EF4-FFF2-40B4-BE49-F238E27FC236}">
                <a16:creationId xmlns:a16="http://schemas.microsoft.com/office/drawing/2014/main" id="{2E25ABD4-151B-0785-DFAB-2771F835237D}"/>
              </a:ext>
            </a:extLst>
          </p:cNvPr>
          <p:cNvPicPr>
            <a:picLocks noChangeAspect="1"/>
          </p:cNvPicPr>
          <p:nvPr/>
        </p:nvPicPr>
        <p:blipFill>
          <a:blip r:embed="rId3"/>
          <a:stretch>
            <a:fillRect/>
          </a:stretch>
        </p:blipFill>
        <p:spPr>
          <a:xfrm>
            <a:off x="5209702" y="2680347"/>
            <a:ext cx="4301788" cy="1605394"/>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787F96BE-1F06-4831-1A5A-7873C004A788}"/>
              </a:ext>
            </a:extLst>
          </p:cNvPr>
          <p:cNvPicPr>
            <a:picLocks noChangeAspect="1"/>
          </p:cNvPicPr>
          <p:nvPr/>
        </p:nvPicPr>
        <p:blipFill>
          <a:blip r:embed="rId4"/>
          <a:stretch>
            <a:fillRect/>
          </a:stretch>
        </p:blipFill>
        <p:spPr>
          <a:xfrm>
            <a:off x="1351" y="2681697"/>
            <a:ext cx="5283843" cy="411480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C0085CC5-587A-E912-19DC-F163F68716FD}"/>
              </a:ext>
            </a:extLst>
          </p:cNvPr>
          <p:cNvPicPr>
            <a:picLocks noChangeAspect="1"/>
          </p:cNvPicPr>
          <p:nvPr/>
        </p:nvPicPr>
        <p:blipFill>
          <a:blip r:embed="rId5"/>
          <a:stretch>
            <a:fillRect/>
          </a:stretch>
        </p:blipFill>
        <p:spPr>
          <a:xfrm>
            <a:off x="9894110" y="2679496"/>
            <a:ext cx="1515355" cy="1142326"/>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1F930A12-378C-249C-9E0A-9C805A658645}"/>
              </a:ext>
            </a:extLst>
          </p:cNvPr>
          <p:cNvPicPr>
            <a:picLocks noChangeAspect="1"/>
          </p:cNvPicPr>
          <p:nvPr/>
        </p:nvPicPr>
        <p:blipFill>
          <a:blip r:embed="rId6"/>
          <a:stretch>
            <a:fillRect/>
          </a:stretch>
        </p:blipFill>
        <p:spPr>
          <a:xfrm>
            <a:off x="9900864" y="4112975"/>
            <a:ext cx="1509950" cy="1255813"/>
          </a:xfrm>
          <a:prstGeom prst="rect">
            <a:avLst/>
          </a:prstGeom>
        </p:spPr>
      </p:pic>
      <p:sp>
        <p:nvSpPr>
          <p:cNvPr id="16" name="TextBox 15">
            <a:extLst>
              <a:ext uri="{FF2B5EF4-FFF2-40B4-BE49-F238E27FC236}">
                <a16:creationId xmlns:a16="http://schemas.microsoft.com/office/drawing/2014/main" id="{D5E22446-973B-42EA-8124-AD0B442F7A47}"/>
              </a:ext>
            </a:extLst>
          </p:cNvPr>
          <p:cNvSpPr txBox="1"/>
          <p:nvPr/>
        </p:nvSpPr>
        <p:spPr>
          <a:xfrm>
            <a:off x="5333594" y="4483417"/>
            <a:ext cx="4544598" cy="2308324"/>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mn-lt"/>
              </a:rPr>
              <a:t>By looking at the F-test, we see that we get a p-value &lt; 0.01 significance level, which means we can reject the Null Hypothesis (</a:t>
            </a:r>
            <a:r>
              <a:rPr lang="en-US" sz="1600" i="1" dirty="0">
                <a:latin typeface="Times"/>
                <a:ea typeface="+mn-lt"/>
                <a:cs typeface="+mn-lt"/>
              </a:rPr>
              <a:t>H</a:t>
            </a:r>
            <a:r>
              <a:rPr lang="en-US" sz="1600" i="1" baseline="-25000" dirty="0">
                <a:latin typeface="Times"/>
                <a:ea typeface="+mn-lt"/>
                <a:cs typeface="+mn-lt"/>
              </a:rPr>
              <a:t>0</a:t>
            </a:r>
            <a:r>
              <a:rPr lang="en-US" sz="1600" dirty="0">
                <a:latin typeface="Times"/>
                <a:ea typeface="+mn-lt"/>
                <a:cs typeface="+mn-lt"/>
              </a:rPr>
              <a:t>) and accept the Alternate Hypothesis (</a:t>
            </a:r>
            <a:r>
              <a:rPr lang="en-US" sz="1600" i="1" dirty="0">
                <a:latin typeface="Times"/>
                <a:ea typeface="+mn-lt"/>
                <a:cs typeface="+mn-lt"/>
              </a:rPr>
              <a:t>H</a:t>
            </a:r>
            <a:r>
              <a:rPr lang="en-US" sz="1600" i="1" baseline="-25000" dirty="0">
                <a:latin typeface="Times"/>
                <a:ea typeface="+mn-lt"/>
                <a:cs typeface="+mn-lt"/>
              </a:rPr>
              <a:t>1</a:t>
            </a:r>
            <a:r>
              <a:rPr lang="en-US" sz="1600" dirty="0">
                <a:latin typeface="Times"/>
                <a:ea typeface="+mn-lt"/>
                <a:cs typeface="+mn-lt"/>
              </a:rPr>
              <a:t>), i.e., both models (simple vs. complex) are not same. </a:t>
            </a:r>
            <a:endParaRPr lang="en-US" dirty="0">
              <a:latin typeface="Times"/>
              <a:ea typeface="+mn-lt"/>
              <a:cs typeface="+mn-lt"/>
            </a:endParaRPr>
          </a:p>
          <a:p>
            <a:pPr algn="just"/>
            <a:r>
              <a:rPr lang="en-US" sz="1600" dirty="0">
                <a:latin typeface="Times"/>
                <a:ea typeface="+mn-lt"/>
                <a:cs typeface="+mn-lt"/>
              </a:rPr>
              <a:t>By looking at the AIC and BIC metric, we can see that the </a:t>
            </a:r>
            <a:r>
              <a:rPr lang="en-US" sz="1600" b="1" dirty="0">
                <a:latin typeface="Times"/>
                <a:ea typeface="+mn-lt"/>
                <a:cs typeface="+mn-lt"/>
              </a:rPr>
              <a:t>Complex Model </a:t>
            </a:r>
            <a:r>
              <a:rPr lang="en-US" sz="1600" dirty="0">
                <a:latin typeface="Times"/>
                <a:ea typeface="+mn-lt"/>
                <a:cs typeface="+mn-lt"/>
              </a:rPr>
              <a:t>with an adjusted </a:t>
            </a:r>
            <a:r>
              <a:rPr lang="en-US" sz="1600" i="1" dirty="0">
                <a:latin typeface="Times"/>
                <a:ea typeface="+mn-lt"/>
                <a:cs typeface="+mn-lt"/>
              </a:rPr>
              <a:t>R</a:t>
            </a:r>
            <a:r>
              <a:rPr lang="en-US" sz="1600" i="1" baseline="30000" dirty="0">
                <a:latin typeface="Times"/>
                <a:ea typeface="+mn-lt"/>
                <a:cs typeface="+mn-lt"/>
              </a:rPr>
              <a:t>2</a:t>
            </a:r>
            <a:r>
              <a:rPr lang="en-US" sz="1600" i="1" dirty="0">
                <a:latin typeface="Times"/>
                <a:ea typeface="+mn-lt"/>
                <a:cs typeface="+mn-lt"/>
              </a:rPr>
              <a:t> = </a:t>
            </a:r>
            <a:r>
              <a:rPr lang="en-US" sz="1600" dirty="0">
                <a:latin typeface="Times"/>
                <a:ea typeface="+mn-lt"/>
                <a:cs typeface="+mn-lt"/>
              </a:rPr>
              <a:t>0.7835 is best as it has the lowest AIC and BIC scores.</a:t>
            </a:r>
            <a:endParaRPr lang="en-US" dirty="0">
              <a:latin typeface="Times"/>
              <a:ea typeface="+mn-lt"/>
              <a:cs typeface="+mn-lt"/>
            </a:endParaRPr>
          </a:p>
        </p:txBody>
      </p:sp>
    </p:spTree>
    <p:extLst>
      <p:ext uri="{BB962C8B-B14F-4D97-AF65-F5344CB8AC3E}">
        <p14:creationId xmlns:p14="http://schemas.microsoft.com/office/powerpoint/2010/main" val="241598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22622-5BDB-E40A-EF6E-89D047976403}"/>
              </a:ext>
            </a:extLst>
          </p:cNvPr>
          <p:cNvSpPr>
            <a:spLocks noGrp="1"/>
          </p:cNvSpPr>
          <p:nvPr>
            <p:ph idx="1"/>
          </p:nvPr>
        </p:nvSpPr>
        <p:spPr>
          <a:xfrm>
            <a:off x="81929" y="104282"/>
            <a:ext cx="12005224" cy="6657071"/>
          </a:xfrm>
        </p:spPr>
        <p:txBody>
          <a:bodyPr vert="horz" lIns="91440" tIns="45720" rIns="91440" bIns="45720" rtlCol="0" anchor="t">
            <a:noAutofit/>
          </a:bodyPr>
          <a:lstStyle/>
          <a:p>
            <a:pPr algn="just">
              <a:buNone/>
            </a:pPr>
            <a:r>
              <a:rPr lang="en-US" sz="2000" b="1" dirty="0">
                <a:solidFill>
                  <a:srgbClr val="C00000"/>
                </a:solidFill>
                <a:latin typeface="Times"/>
                <a:ea typeface="+mn-lt"/>
                <a:cs typeface="+mn-lt"/>
              </a:rPr>
              <a:t>Model Estimation and Comparison – ARMAX</a:t>
            </a:r>
            <a:endParaRPr lang="en-US" dirty="0">
              <a:latin typeface="Times"/>
              <a:cs typeface="Times"/>
            </a:endParaRPr>
          </a:p>
          <a:p>
            <a:pPr algn="just">
              <a:buFont typeface="Arial"/>
              <a:buChar char="•"/>
            </a:pPr>
            <a:endParaRPr lang="en-US" sz="1600" dirty="0">
              <a:solidFill>
                <a:srgbClr val="000000"/>
              </a:solidFill>
              <a:latin typeface="Times"/>
              <a:cs typeface="Times"/>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Times"/>
            </a:endParaRPr>
          </a:p>
          <a:p>
            <a:pPr marL="0" indent="0" algn="just">
              <a:buNone/>
            </a:pPr>
            <a:endParaRPr lang="en-US" sz="2000" b="1" dirty="0">
              <a:solidFill>
                <a:srgbClr val="C00000"/>
              </a:solidFill>
              <a:latin typeface="Times"/>
              <a:cs typeface="Times"/>
            </a:endParaRPr>
          </a:p>
          <a:p>
            <a:pPr marL="0" indent="0" algn="just">
              <a:buNone/>
            </a:pPr>
            <a:endParaRPr lang="en-US" sz="1600" dirty="0">
              <a:solidFill>
                <a:srgbClr val="000000"/>
              </a:solidFill>
              <a:latin typeface="Times"/>
              <a:cs typeface="Times"/>
            </a:endParaRPr>
          </a:p>
        </p:txBody>
      </p:sp>
      <p:sp>
        <p:nvSpPr>
          <p:cNvPr id="7" name="TextBox 6">
            <a:extLst>
              <a:ext uri="{FF2B5EF4-FFF2-40B4-BE49-F238E27FC236}">
                <a16:creationId xmlns:a16="http://schemas.microsoft.com/office/drawing/2014/main" id="{37ADE93B-BC5E-0B90-6DDF-B01E113B75B6}"/>
              </a:ext>
            </a:extLst>
          </p:cNvPr>
          <p:cNvSpPr txBox="1"/>
          <p:nvPr/>
        </p:nvSpPr>
        <p:spPr>
          <a:xfrm>
            <a:off x="7270144" y="3430751"/>
            <a:ext cx="40754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C00000"/>
                </a:solidFill>
                <a:latin typeface="Times"/>
                <a:cs typeface="Times"/>
              </a:rPr>
              <a:t>Fig. 5 – </a:t>
            </a:r>
            <a:r>
              <a:rPr lang="en-US" sz="1400" b="1" dirty="0">
                <a:solidFill>
                  <a:srgbClr val="C00000"/>
                </a:solidFill>
                <a:latin typeface="Times"/>
                <a:ea typeface="+mn-lt"/>
                <a:cs typeface="+mn-lt"/>
              </a:rPr>
              <a:t>Spectral Analysis on the residuals from </a:t>
            </a:r>
            <a:endParaRPr lang="en-US" sz="1400" dirty="0">
              <a:solidFill>
                <a:srgbClr val="000000"/>
              </a:solidFill>
              <a:latin typeface="Times"/>
              <a:ea typeface="+mn-lt"/>
              <a:cs typeface="+mn-lt"/>
            </a:endParaRPr>
          </a:p>
        </p:txBody>
      </p:sp>
      <p:sp>
        <p:nvSpPr>
          <p:cNvPr id="9" name="TextBox 8">
            <a:extLst>
              <a:ext uri="{FF2B5EF4-FFF2-40B4-BE49-F238E27FC236}">
                <a16:creationId xmlns:a16="http://schemas.microsoft.com/office/drawing/2014/main" id="{A3DD66A8-1CCC-ED00-D945-8DF6DD9B2F73}"/>
              </a:ext>
            </a:extLst>
          </p:cNvPr>
          <p:cNvSpPr txBox="1"/>
          <p:nvPr/>
        </p:nvSpPr>
        <p:spPr>
          <a:xfrm>
            <a:off x="80310" y="3895748"/>
            <a:ext cx="6697409" cy="1323439"/>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mn-lt"/>
              </a:rPr>
              <a:t>Here we have 5 competing ARMAX models of varying complexity in terms of autoregressive and moving average components. </a:t>
            </a:r>
            <a:endParaRPr lang="en-US" dirty="0">
              <a:latin typeface="Times"/>
              <a:ea typeface="+mn-lt"/>
              <a:cs typeface="Times"/>
            </a:endParaRPr>
          </a:p>
          <a:p>
            <a:pPr algn="just"/>
            <a:r>
              <a:rPr lang="en-US" sz="1600" i="1" dirty="0">
                <a:latin typeface="Times"/>
                <a:ea typeface="+mn-lt"/>
                <a:cs typeface="+mn-lt"/>
              </a:rPr>
              <a:t>y(t)</a:t>
            </a:r>
            <a:r>
              <a:rPr lang="en-US" sz="1600" dirty="0">
                <a:latin typeface="Times"/>
                <a:ea typeface="+mn-lt"/>
                <a:cs typeface="+mn-lt"/>
              </a:rPr>
              <a:t> is the criterion, i.e., Demand and </a:t>
            </a:r>
            <a:r>
              <a:rPr lang="en-US" sz="1600" i="1" dirty="0">
                <a:latin typeface="Times"/>
                <a:ea typeface="+mn-lt"/>
                <a:cs typeface="+mn-lt"/>
              </a:rPr>
              <a:t>x(t)</a:t>
            </a:r>
            <a:r>
              <a:rPr lang="en-US" sz="1600" dirty="0">
                <a:latin typeface="Times"/>
                <a:ea typeface="+mn-lt"/>
                <a:cs typeface="+mn-lt"/>
              </a:rPr>
              <a:t> is the predictor, i.e., Temperature. </a:t>
            </a:r>
            <a:endParaRPr lang="en-US" dirty="0">
              <a:latin typeface="Times"/>
              <a:ea typeface="+mn-lt"/>
              <a:cs typeface="Times"/>
            </a:endParaRPr>
          </a:p>
          <a:p>
            <a:pPr algn="just"/>
            <a:r>
              <a:rPr lang="en-US" sz="1600" i="1" dirty="0">
                <a:latin typeface="Times"/>
                <a:ea typeface="+mn-lt"/>
                <a:cs typeface="+mn-lt"/>
              </a:rPr>
              <a:t>w(t)</a:t>
            </a:r>
            <a:r>
              <a:rPr lang="en-US" sz="1600" dirty="0">
                <a:latin typeface="Times"/>
                <a:ea typeface="+mn-lt"/>
                <a:cs typeface="+mn-lt"/>
              </a:rPr>
              <a:t> is white noise. </a:t>
            </a:r>
            <a:endParaRPr lang="en-US" dirty="0">
              <a:latin typeface="Times"/>
              <a:ea typeface="+mn-lt"/>
              <a:cs typeface="Times"/>
            </a:endParaRPr>
          </a:p>
          <a:p>
            <a:pPr algn="just"/>
            <a:r>
              <a:rPr lang="en-US" sz="1600" i="1" dirty="0">
                <a:latin typeface="Times"/>
                <a:ea typeface="+mn-lt"/>
                <a:cs typeface="+mn-lt"/>
              </a:rPr>
              <a:t>f</a:t>
            </a:r>
            <a:r>
              <a:rPr lang="en-US" sz="1600" i="1" baseline="-25000" dirty="0">
                <a:latin typeface="Times"/>
                <a:ea typeface="+mn-lt"/>
                <a:cs typeface="+mn-lt"/>
              </a:rPr>
              <a:t>1</a:t>
            </a:r>
            <a:r>
              <a:rPr lang="en-US" sz="1600" i="1" dirty="0">
                <a:latin typeface="Times"/>
                <a:ea typeface="+mn-lt"/>
                <a:cs typeface="+mn-lt"/>
              </a:rPr>
              <a:t>, f</a:t>
            </a:r>
            <a:r>
              <a:rPr lang="en-US" sz="1600" i="1" baseline="-25000" dirty="0">
                <a:latin typeface="Times"/>
                <a:ea typeface="+mn-lt"/>
                <a:cs typeface="+mn-lt"/>
              </a:rPr>
              <a:t>2 </a:t>
            </a:r>
            <a:r>
              <a:rPr lang="en-US" sz="1600" dirty="0">
                <a:latin typeface="Times"/>
                <a:ea typeface="+mn-lt"/>
                <a:cs typeface="+mn-lt"/>
              </a:rPr>
              <a:t>are frequencies where </a:t>
            </a:r>
            <a:r>
              <a:rPr lang="en-US" sz="1600" i="1" dirty="0">
                <a:latin typeface="Times"/>
                <a:ea typeface="+mn-lt"/>
                <a:cs typeface="+mn-lt"/>
              </a:rPr>
              <a:t>y(t)</a:t>
            </a:r>
            <a:r>
              <a:rPr lang="en-US" sz="1600" dirty="0">
                <a:latin typeface="Times"/>
                <a:ea typeface="+mn-lt"/>
                <a:cs typeface="+mn-lt"/>
              </a:rPr>
              <a:t> shows systematic cycles in the periodogram.</a:t>
            </a:r>
            <a:endParaRPr lang="en-US" dirty="0">
              <a:latin typeface="Times"/>
              <a:cs typeface="Times"/>
            </a:endParaRPr>
          </a:p>
        </p:txBody>
      </p:sp>
      <p:pic>
        <p:nvPicPr>
          <p:cNvPr id="5" name="Picture 4" descr="A table of mathematical equations&#10;&#10;Description automatically generated">
            <a:extLst>
              <a:ext uri="{FF2B5EF4-FFF2-40B4-BE49-F238E27FC236}">
                <a16:creationId xmlns:a16="http://schemas.microsoft.com/office/drawing/2014/main" id="{0DF5F80E-DF8D-BD53-CF83-028A292C7E8F}"/>
              </a:ext>
            </a:extLst>
          </p:cNvPr>
          <p:cNvPicPr>
            <a:picLocks noChangeAspect="1"/>
          </p:cNvPicPr>
          <p:nvPr/>
        </p:nvPicPr>
        <p:blipFill>
          <a:blip r:embed="rId2"/>
          <a:stretch>
            <a:fillRect/>
          </a:stretch>
        </p:blipFill>
        <p:spPr>
          <a:xfrm>
            <a:off x="82685" y="438420"/>
            <a:ext cx="6687226" cy="3370905"/>
          </a:xfrm>
          <a:prstGeom prst="rect">
            <a:avLst/>
          </a:prstGeom>
        </p:spPr>
      </p:pic>
      <p:pic>
        <p:nvPicPr>
          <p:cNvPr id="6" name="Picture 5" descr="A graph of a graph showing a number of bands&#10;&#10;Description automatically generated">
            <a:extLst>
              <a:ext uri="{FF2B5EF4-FFF2-40B4-BE49-F238E27FC236}">
                <a16:creationId xmlns:a16="http://schemas.microsoft.com/office/drawing/2014/main" id="{D827E890-8579-D111-EBF5-0E819521AAFC}"/>
              </a:ext>
            </a:extLst>
          </p:cNvPr>
          <p:cNvPicPr>
            <a:picLocks noChangeAspect="1"/>
          </p:cNvPicPr>
          <p:nvPr/>
        </p:nvPicPr>
        <p:blipFill>
          <a:blip r:embed="rId3"/>
          <a:stretch>
            <a:fillRect/>
          </a:stretch>
        </p:blipFill>
        <p:spPr>
          <a:xfrm>
            <a:off x="7111999" y="436335"/>
            <a:ext cx="4388256" cy="2840054"/>
          </a:xfrm>
          <a:prstGeom prst="rect">
            <a:avLst/>
          </a:prstGeom>
        </p:spPr>
      </p:pic>
      <p:sp>
        <p:nvSpPr>
          <p:cNvPr id="8" name="TextBox 7">
            <a:extLst>
              <a:ext uri="{FF2B5EF4-FFF2-40B4-BE49-F238E27FC236}">
                <a16:creationId xmlns:a16="http://schemas.microsoft.com/office/drawing/2014/main" id="{64BEAF3A-EFF1-F064-63F7-9AF1E85D8058}"/>
              </a:ext>
            </a:extLst>
          </p:cNvPr>
          <p:cNvSpPr txBox="1"/>
          <p:nvPr/>
        </p:nvSpPr>
        <p:spPr>
          <a:xfrm>
            <a:off x="7111245" y="3895747"/>
            <a:ext cx="4978856" cy="1077218"/>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mn-lt"/>
              </a:rPr>
              <a:t>When we look at the periodogram of the residuals from the previous best model i.e., </a:t>
            </a:r>
            <a:r>
              <a:rPr lang="en-US" sz="1600" b="1" dirty="0">
                <a:latin typeface="Times"/>
                <a:ea typeface="+mn-lt"/>
                <a:cs typeface="+mn-lt"/>
              </a:rPr>
              <a:t>Complex Model</a:t>
            </a:r>
            <a:r>
              <a:rPr lang="en-US" sz="1600" dirty="0">
                <a:latin typeface="Times"/>
                <a:ea typeface="+mn-lt"/>
                <a:cs typeface="+mn-lt"/>
              </a:rPr>
              <a:t>, we saw there was a spike around </a:t>
            </a:r>
            <a:r>
              <a:rPr lang="en-US" sz="1600" i="1" dirty="0">
                <a:latin typeface="Times"/>
                <a:ea typeface="+mn-lt"/>
                <a:cs typeface="+mn-lt"/>
              </a:rPr>
              <a:t>f</a:t>
            </a:r>
            <a:r>
              <a:rPr lang="en-US" sz="1600" i="1" baseline="-25000" dirty="0">
                <a:latin typeface="Times"/>
                <a:ea typeface="+mn-lt"/>
                <a:cs typeface="+mn-lt"/>
              </a:rPr>
              <a:t>3</a:t>
            </a:r>
            <a:r>
              <a:rPr lang="en-US" sz="1600" dirty="0">
                <a:latin typeface="Times"/>
                <a:ea typeface="+mn-lt"/>
                <a:cs typeface="+mn-lt"/>
              </a:rPr>
              <a:t> = .429333333 , so we added sinusoids at </a:t>
            </a:r>
            <a:r>
              <a:rPr lang="en-US" sz="1600" i="1" dirty="0">
                <a:latin typeface="Times"/>
                <a:ea typeface="+mn-lt"/>
                <a:cs typeface="+mn-lt"/>
              </a:rPr>
              <a:t>f</a:t>
            </a:r>
            <a:r>
              <a:rPr lang="en-US" sz="1600" i="1" baseline="-25000" dirty="0">
                <a:latin typeface="Times"/>
                <a:ea typeface="+mn-lt"/>
                <a:cs typeface="+mn-lt"/>
              </a:rPr>
              <a:t>3</a:t>
            </a:r>
            <a:r>
              <a:rPr lang="en-US" sz="1600" dirty="0">
                <a:latin typeface="Times"/>
                <a:ea typeface="+mn-lt"/>
                <a:cs typeface="+mn-lt"/>
              </a:rPr>
              <a:t> to take care of this in our ARMAX models.</a:t>
            </a:r>
            <a:endParaRPr lang="en-US" dirty="0">
              <a:latin typeface="Times"/>
              <a:cs typeface="Times"/>
            </a:endParaRPr>
          </a:p>
        </p:txBody>
      </p:sp>
      <p:sp>
        <p:nvSpPr>
          <p:cNvPr id="11" name="TextBox 10">
            <a:extLst>
              <a:ext uri="{FF2B5EF4-FFF2-40B4-BE49-F238E27FC236}">
                <a16:creationId xmlns:a16="http://schemas.microsoft.com/office/drawing/2014/main" id="{78D720D8-558C-420F-5E4B-3A3F21FA11A0}"/>
              </a:ext>
            </a:extLst>
          </p:cNvPr>
          <p:cNvSpPr txBox="1"/>
          <p:nvPr/>
        </p:nvSpPr>
        <p:spPr>
          <a:xfrm>
            <a:off x="7111244" y="5333278"/>
            <a:ext cx="4978856" cy="1077218"/>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mn-lt"/>
              </a:rPr>
              <a:t>Since the models are not nested, we can use AIC and BIC to compare and choose the best model. We can see </a:t>
            </a:r>
            <a:r>
              <a:rPr lang="en-US" sz="1600" b="1" dirty="0">
                <a:latin typeface="Times"/>
                <a:ea typeface="+mn-lt"/>
                <a:cs typeface="+mn-lt"/>
              </a:rPr>
              <a:t>Model 4 </a:t>
            </a:r>
            <a:r>
              <a:rPr lang="en-US" sz="1600" dirty="0">
                <a:latin typeface="Times"/>
                <a:ea typeface="+mn-lt"/>
                <a:cs typeface="+mn-lt"/>
              </a:rPr>
              <a:t>has the lowest AIC and BIC scores, and therefore is our </a:t>
            </a:r>
            <a:r>
              <a:rPr lang="en-US" sz="1600" b="1" dirty="0">
                <a:latin typeface="Times"/>
                <a:ea typeface="+mn-lt"/>
                <a:cs typeface="+mn-lt"/>
              </a:rPr>
              <a:t>champion model</a:t>
            </a:r>
            <a:r>
              <a:rPr lang="en-US" sz="1600" dirty="0">
                <a:latin typeface="Times"/>
                <a:ea typeface="+mn-lt"/>
                <a:cs typeface="+mn-lt"/>
              </a:rPr>
              <a:t>.</a:t>
            </a:r>
            <a:endParaRPr lang="en-US" dirty="0">
              <a:latin typeface="Times"/>
              <a:ea typeface="+mn-lt"/>
              <a:cs typeface="+mn-lt"/>
            </a:endParaRPr>
          </a:p>
        </p:txBody>
      </p:sp>
      <p:pic>
        <p:nvPicPr>
          <p:cNvPr id="12" name="Picture 11" descr="A screenshot of a computer code&#10;&#10;Description automatically generated">
            <a:extLst>
              <a:ext uri="{FF2B5EF4-FFF2-40B4-BE49-F238E27FC236}">
                <a16:creationId xmlns:a16="http://schemas.microsoft.com/office/drawing/2014/main" id="{17676694-529A-0806-A0BE-C29F1B3E862B}"/>
              </a:ext>
            </a:extLst>
          </p:cNvPr>
          <p:cNvPicPr>
            <a:picLocks noChangeAspect="1"/>
          </p:cNvPicPr>
          <p:nvPr/>
        </p:nvPicPr>
        <p:blipFill>
          <a:blip r:embed="rId4"/>
          <a:stretch>
            <a:fillRect/>
          </a:stretch>
        </p:blipFill>
        <p:spPr>
          <a:xfrm>
            <a:off x="3428519" y="5251854"/>
            <a:ext cx="1951897" cy="1531566"/>
          </a:xfrm>
          <a:prstGeom prst="rect">
            <a:avLst/>
          </a:prstGeom>
        </p:spPr>
      </p:pic>
      <p:pic>
        <p:nvPicPr>
          <p:cNvPr id="13" name="Picture 12" descr="A white background with black numbers&#10;&#10;Description automatically generated">
            <a:extLst>
              <a:ext uri="{FF2B5EF4-FFF2-40B4-BE49-F238E27FC236}">
                <a16:creationId xmlns:a16="http://schemas.microsoft.com/office/drawing/2014/main" id="{3604C78A-CDA1-763C-05D1-6828B2807A6E}"/>
              </a:ext>
            </a:extLst>
          </p:cNvPr>
          <p:cNvPicPr>
            <a:picLocks noChangeAspect="1"/>
          </p:cNvPicPr>
          <p:nvPr/>
        </p:nvPicPr>
        <p:blipFill>
          <a:blip r:embed="rId5"/>
          <a:stretch>
            <a:fillRect/>
          </a:stretch>
        </p:blipFill>
        <p:spPr>
          <a:xfrm>
            <a:off x="808806" y="5864409"/>
            <a:ext cx="1838495" cy="908505"/>
          </a:xfrm>
          <a:prstGeom prst="rect">
            <a:avLst/>
          </a:prstGeom>
        </p:spPr>
      </p:pic>
      <p:pic>
        <p:nvPicPr>
          <p:cNvPr id="14" name="Picture 13" descr="A white rectangle with black text&#10;&#10;Description automatically generated">
            <a:extLst>
              <a:ext uri="{FF2B5EF4-FFF2-40B4-BE49-F238E27FC236}">
                <a16:creationId xmlns:a16="http://schemas.microsoft.com/office/drawing/2014/main" id="{7F3397CF-E4E8-2835-9829-4FC7CD34FE9B}"/>
              </a:ext>
            </a:extLst>
          </p:cNvPr>
          <p:cNvPicPr>
            <a:picLocks noChangeAspect="1"/>
          </p:cNvPicPr>
          <p:nvPr/>
        </p:nvPicPr>
        <p:blipFill>
          <a:blip r:embed="rId6"/>
          <a:stretch>
            <a:fillRect/>
          </a:stretch>
        </p:blipFill>
        <p:spPr>
          <a:xfrm>
            <a:off x="810158" y="5279487"/>
            <a:ext cx="2242767" cy="584622"/>
          </a:xfrm>
          <a:prstGeom prst="rect">
            <a:avLst/>
          </a:prstGeom>
        </p:spPr>
      </p:pic>
    </p:spTree>
    <p:extLst>
      <p:ext uri="{BB962C8B-B14F-4D97-AF65-F5344CB8AC3E}">
        <p14:creationId xmlns:p14="http://schemas.microsoft.com/office/powerpoint/2010/main" val="280322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22622-5BDB-E40A-EF6E-89D047976403}"/>
              </a:ext>
            </a:extLst>
          </p:cNvPr>
          <p:cNvSpPr>
            <a:spLocks noGrp="1"/>
          </p:cNvSpPr>
          <p:nvPr>
            <p:ph idx="1"/>
          </p:nvPr>
        </p:nvSpPr>
        <p:spPr>
          <a:xfrm>
            <a:off x="81929" y="104282"/>
            <a:ext cx="12005224" cy="6657071"/>
          </a:xfrm>
        </p:spPr>
        <p:txBody>
          <a:bodyPr vert="horz" lIns="91440" tIns="45720" rIns="91440" bIns="45720" rtlCol="0" anchor="t">
            <a:noAutofit/>
          </a:bodyPr>
          <a:lstStyle/>
          <a:p>
            <a:pPr marL="0" indent="0" algn="just">
              <a:buNone/>
            </a:pPr>
            <a:r>
              <a:rPr lang="en-US" sz="2000" b="1" dirty="0">
                <a:solidFill>
                  <a:srgbClr val="C00000"/>
                </a:solidFill>
                <a:latin typeface="Times"/>
                <a:cs typeface="Times"/>
              </a:rPr>
              <a:t>Residual Analysis – Champion Model</a:t>
            </a:r>
            <a:endParaRPr lang="en-US" dirty="0"/>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latin typeface="Times"/>
              <a:ea typeface="+mn-lt"/>
              <a:cs typeface="+mn-lt"/>
            </a:endParaRPr>
          </a:p>
          <a:p>
            <a:pPr algn="just">
              <a:buFont typeface="Arial"/>
              <a:buChar char="•"/>
            </a:pPr>
            <a:endParaRPr lang="en-US" sz="1600" dirty="0">
              <a:solidFill>
                <a:srgbClr val="000000"/>
              </a:solidFill>
              <a:latin typeface="Times"/>
              <a:cs typeface="Times"/>
            </a:endParaRPr>
          </a:p>
          <a:p>
            <a:pPr marL="0" indent="0" algn="just">
              <a:buNone/>
            </a:pPr>
            <a:endParaRPr lang="en-US" sz="2000" b="1" dirty="0">
              <a:solidFill>
                <a:srgbClr val="C00000"/>
              </a:solidFill>
              <a:latin typeface="Times"/>
              <a:cs typeface="Times"/>
            </a:endParaRPr>
          </a:p>
          <a:p>
            <a:pPr marL="0" indent="0" algn="just">
              <a:buNone/>
            </a:pPr>
            <a:endParaRPr lang="en-US" sz="1600" dirty="0">
              <a:latin typeface="Times"/>
              <a:cs typeface="Times"/>
            </a:endParaRPr>
          </a:p>
        </p:txBody>
      </p:sp>
      <p:sp>
        <p:nvSpPr>
          <p:cNvPr id="7" name="TextBox 6">
            <a:extLst>
              <a:ext uri="{FF2B5EF4-FFF2-40B4-BE49-F238E27FC236}">
                <a16:creationId xmlns:a16="http://schemas.microsoft.com/office/drawing/2014/main" id="{37ADE93B-BC5E-0B90-6DDF-B01E113B75B6}"/>
              </a:ext>
            </a:extLst>
          </p:cNvPr>
          <p:cNvSpPr txBox="1"/>
          <p:nvPr/>
        </p:nvSpPr>
        <p:spPr>
          <a:xfrm>
            <a:off x="628314" y="2576879"/>
            <a:ext cx="65181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C00000"/>
                </a:solidFill>
                <a:latin typeface="Times"/>
                <a:cs typeface="Times"/>
              </a:rPr>
              <a:t>Fig. 7 – Variance and Auto-correlation of residuals after fitting the champion model</a:t>
            </a:r>
            <a:endParaRPr lang="en-US" sz="1400" dirty="0">
              <a:latin typeface="Times"/>
              <a:cs typeface="Times"/>
            </a:endParaRPr>
          </a:p>
          <a:p>
            <a:pPr algn="l"/>
            <a:endParaRPr lang="en-US" dirty="0"/>
          </a:p>
        </p:txBody>
      </p:sp>
      <p:sp>
        <p:nvSpPr>
          <p:cNvPr id="8" name="TextBox 7">
            <a:extLst>
              <a:ext uri="{FF2B5EF4-FFF2-40B4-BE49-F238E27FC236}">
                <a16:creationId xmlns:a16="http://schemas.microsoft.com/office/drawing/2014/main" id="{E7627FCA-F698-DE39-B86B-75B6DF6FD7E4}"/>
              </a:ext>
            </a:extLst>
          </p:cNvPr>
          <p:cNvSpPr txBox="1"/>
          <p:nvPr/>
        </p:nvSpPr>
        <p:spPr>
          <a:xfrm>
            <a:off x="1113740" y="5228835"/>
            <a:ext cx="557467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C00000"/>
                </a:solidFill>
                <a:latin typeface="Times"/>
                <a:ea typeface="+mn-lt"/>
                <a:cs typeface="+mn-lt"/>
              </a:rPr>
              <a:t>Fig. 8 – Result of Box-Pierce test and Spectral Analysis on the residuals</a:t>
            </a:r>
            <a:endParaRPr lang="en-US" sz="1400" b="1" dirty="0">
              <a:solidFill>
                <a:srgbClr val="C00000"/>
              </a:solidFill>
              <a:latin typeface="Times"/>
              <a:cs typeface="Times"/>
            </a:endParaRPr>
          </a:p>
          <a:p>
            <a:pPr algn="l"/>
            <a:endParaRPr lang="en-US" dirty="0"/>
          </a:p>
        </p:txBody>
      </p:sp>
      <p:sp>
        <p:nvSpPr>
          <p:cNvPr id="9" name="TextBox 8">
            <a:extLst>
              <a:ext uri="{FF2B5EF4-FFF2-40B4-BE49-F238E27FC236}">
                <a16:creationId xmlns:a16="http://schemas.microsoft.com/office/drawing/2014/main" id="{A3DD66A8-1CCC-ED00-D945-8DF6DD9B2F73}"/>
              </a:ext>
            </a:extLst>
          </p:cNvPr>
          <p:cNvSpPr txBox="1"/>
          <p:nvPr/>
        </p:nvSpPr>
        <p:spPr>
          <a:xfrm>
            <a:off x="7700310" y="842344"/>
            <a:ext cx="4378984" cy="1077218"/>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mn-lt"/>
              </a:rPr>
              <a:t>We observe the residuals are centered around zero and variance looks constant. The auto-correlation plot also does not show correlation at different lag components.</a:t>
            </a:r>
            <a:endParaRPr lang="en-US" dirty="0">
              <a:latin typeface="Times"/>
              <a:cs typeface="Times"/>
            </a:endParaRPr>
          </a:p>
        </p:txBody>
      </p:sp>
      <p:sp>
        <p:nvSpPr>
          <p:cNvPr id="10" name="TextBox 9">
            <a:extLst>
              <a:ext uri="{FF2B5EF4-FFF2-40B4-BE49-F238E27FC236}">
                <a16:creationId xmlns:a16="http://schemas.microsoft.com/office/drawing/2014/main" id="{926FEBBB-AE7D-144B-905A-BA187835C405}"/>
              </a:ext>
            </a:extLst>
          </p:cNvPr>
          <p:cNvSpPr txBox="1"/>
          <p:nvPr/>
        </p:nvSpPr>
        <p:spPr>
          <a:xfrm>
            <a:off x="7699829" y="3215652"/>
            <a:ext cx="4378984" cy="1569660"/>
          </a:xfrm>
          <a:prstGeom prst="rect">
            <a:avLst/>
          </a:prstGeom>
          <a:noFill/>
          <a:ln>
            <a:solidFill>
              <a:srgbClr val="C0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a:ea typeface="+mn-lt"/>
                <a:cs typeface="+mn-lt"/>
              </a:rPr>
              <a:t>From Box-Pierce test, we can say that there is no significant evidence of auto-correlation up to lag 10 components. The periodogram looks flat with no significant peaks suggesting no auto-covariance at different frequencies. </a:t>
            </a:r>
            <a:r>
              <a:rPr lang="en-US" sz="1600" b="1" dirty="0">
                <a:latin typeface="Times"/>
                <a:ea typeface="+mn-lt"/>
                <a:cs typeface="+mn-lt"/>
              </a:rPr>
              <a:t>Thus, the residuals are white noise.</a:t>
            </a:r>
            <a:endParaRPr lang="en-US" b="1" dirty="0">
              <a:latin typeface="Times"/>
              <a:ea typeface="+mn-lt"/>
              <a:cs typeface="+mn-lt"/>
            </a:endParaRPr>
          </a:p>
        </p:txBody>
      </p:sp>
      <p:pic>
        <p:nvPicPr>
          <p:cNvPr id="11" name="Picture 10">
            <a:extLst>
              <a:ext uri="{FF2B5EF4-FFF2-40B4-BE49-F238E27FC236}">
                <a16:creationId xmlns:a16="http://schemas.microsoft.com/office/drawing/2014/main" id="{B42DFE42-69B5-2DD4-1F06-3C4F5442CDA9}"/>
              </a:ext>
            </a:extLst>
          </p:cNvPr>
          <p:cNvPicPr>
            <a:picLocks noChangeAspect="1"/>
          </p:cNvPicPr>
          <p:nvPr/>
        </p:nvPicPr>
        <p:blipFill>
          <a:blip r:embed="rId2"/>
          <a:stretch>
            <a:fillRect/>
          </a:stretch>
        </p:blipFill>
        <p:spPr>
          <a:xfrm>
            <a:off x="81063" y="434584"/>
            <a:ext cx="3820810" cy="2135597"/>
          </a:xfrm>
          <a:prstGeom prst="rect">
            <a:avLst/>
          </a:prstGeom>
        </p:spPr>
      </p:pic>
      <p:pic>
        <p:nvPicPr>
          <p:cNvPr id="12" name="Picture 11" descr="A graph with a line&#10;&#10;Description automatically generated">
            <a:extLst>
              <a:ext uri="{FF2B5EF4-FFF2-40B4-BE49-F238E27FC236}">
                <a16:creationId xmlns:a16="http://schemas.microsoft.com/office/drawing/2014/main" id="{8572CA83-12F7-C383-C4CD-82B680E57CF3}"/>
              </a:ext>
            </a:extLst>
          </p:cNvPr>
          <p:cNvPicPr>
            <a:picLocks noChangeAspect="1"/>
          </p:cNvPicPr>
          <p:nvPr/>
        </p:nvPicPr>
        <p:blipFill>
          <a:blip r:embed="rId3"/>
          <a:stretch>
            <a:fillRect/>
          </a:stretch>
        </p:blipFill>
        <p:spPr>
          <a:xfrm>
            <a:off x="3896467" y="434185"/>
            <a:ext cx="3793788" cy="2158013"/>
          </a:xfrm>
          <a:prstGeom prst="rect">
            <a:avLst/>
          </a:prstGeom>
        </p:spPr>
      </p:pic>
      <p:pic>
        <p:nvPicPr>
          <p:cNvPr id="13" name="Picture 12" descr="A white box with black text and numbers&#10;&#10;Description automatically generated">
            <a:extLst>
              <a:ext uri="{FF2B5EF4-FFF2-40B4-BE49-F238E27FC236}">
                <a16:creationId xmlns:a16="http://schemas.microsoft.com/office/drawing/2014/main" id="{22126BE9-CBED-5973-8E2D-C9C5D4A323FB}"/>
              </a:ext>
            </a:extLst>
          </p:cNvPr>
          <p:cNvPicPr>
            <a:picLocks noChangeAspect="1"/>
          </p:cNvPicPr>
          <p:nvPr/>
        </p:nvPicPr>
        <p:blipFill>
          <a:blip r:embed="rId4"/>
          <a:stretch>
            <a:fillRect/>
          </a:stretch>
        </p:blipFill>
        <p:spPr>
          <a:xfrm>
            <a:off x="86467" y="3306272"/>
            <a:ext cx="3815406" cy="1428989"/>
          </a:xfrm>
          <a:prstGeom prst="rect">
            <a:avLst/>
          </a:prstGeom>
        </p:spPr>
      </p:pic>
      <p:pic>
        <p:nvPicPr>
          <p:cNvPr id="14" name="Picture 13" descr="A graph of a graph showing a number of frequency&#10;&#10;Description automatically generated">
            <a:extLst>
              <a:ext uri="{FF2B5EF4-FFF2-40B4-BE49-F238E27FC236}">
                <a16:creationId xmlns:a16="http://schemas.microsoft.com/office/drawing/2014/main" id="{AE0F129F-AD15-FB0D-2872-0E960CFF79EC}"/>
              </a:ext>
            </a:extLst>
          </p:cNvPr>
          <p:cNvPicPr>
            <a:picLocks noChangeAspect="1"/>
          </p:cNvPicPr>
          <p:nvPr/>
        </p:nvPicPr>
        <p:blipFill>
          <a:blip r:embed="rId5"/>
          <a:stretch>
            <a:fillRect/>
          </a:stretch>
        </p:blipFill>
        <p:spPr>
          <a:xfrm>
            <a:off x="3901871" y="2870740"/>
            <a:ext cx="3701916" cy="2300053"/>
          </a:xfrm>
          <a:prstGeom prst="rect">
            <a:avLst/>
          </a:prstGeom>
        </p:spPr>
      </p:pic>
    </p:spTree>
    <p:extLst>
      <p:ext uri="{BB962C8B-B14F-4D97-AF65-F5344CB8AC3E}">
        <p14:creationId xmlns:p14="http://schemas.microsoft.com/office/powerpoint/2010/main" val="77368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Electricity Demand Forecasting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714</cp:revision>
  <dcterms:created xsi:type="dcterms:W3CDTF">2024-04-23T14:57:36Z</dcterms:created>
  <dcterms:modified xsi:type="dcterms:W3CDTF">2024-04-23T22:44:21Z</dcterms:modified>
</cp:coreProperties>
</file>