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7" r:id="rId4"/>
  </p:sldMasterIdLst>
  <p:notesMasterIdLst>
    <p:notesMasterId r:id="rId16"/>
  </p:notesMasterIdLst>
  <p:handoutMasterIdLst>
    <p:handoutMasterId r:id="rId17"/>
  </p:handoutMasterIdLst>
  <p:sldIdLst>
    <p:sldId id="258" r:id="rId5"/>
    <p:sldId id="261" r:id="rId6"/>
    <p:sldId id="293" r:id="rId7"/>
    <p:sldId id="294" r:id="rId8"/>
    <p:sldId id="297" r:id="rId9"/>
    <p:sldId id="295" r:id="rId10"/>
    <p:sldId id="298" r:id="rId11"/>
    <p:sldId id="263" r:id="rId12"/>
    <p:sldId id="299" r:id="rId13"/>
    <p:sldId id="300" r:id="rId14"/>
    <p:sldId id="29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C14B1FD-BAB1-4388-BE17-DF19CA7E2ADC}">
          <p14:sldIdLst>
            <p14:sldId id="258"/>
            <p14:sldId id="261"/>
            <p14:sldId id="293"/>
            <p14:sldId id="294"/>
            <p14:sldId id="297"/>
            <p14:sldId id="295"/>
            <p14:sldId id="298"/>
            <p14:sldId id="263"/>
            <p14:sldId id="299"/>
            <p14:sldId id="300"/>
          </p14:sldIdLst>
        </p14:section>
        <p14:section name="Untitled Section" id="{70F4EE64-ED3E-4974-8FAC-7463F5C04386}">
          <p14:sldIdLst>
            <p14:sldId id="29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39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50" d="100"/>
          <a:sy n="50" d="100"/>
        </p:scale>
        <p:origin x="3403" y="3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23AA0E9-8CD0-4A6E-A65E-A06028B83FE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E2408B-C9AB-4665-AC99-B057BD0A43D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48E1AF-6343-46AA-8AEF-4C12F4118850}" type="datetimeFigureOut">
              <a:rPr lang="en-US" smtClean="0"/>
              <a:t>4/5/2022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D1B215-531B-4869-BD98-BD3B1390B1C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B53F21-4D67-455D-8074-E9E6EC26FAC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2858E0-3D38-47B7-97D4-4FE08D90D3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4433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9D2517-63AA-420A-887D-BE60360A8F4D}" type="datetimeFigureOut">
              <a:rPr lang="en-US" noProof="0" smtClean="0"/>
              <a:t>4/5/2022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4ECAD9-32EE-4091-BDA5-6BD15ACC5E58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06618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ECAD9-32EE-4091-BDA5-6BD15ACC5E58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159811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ECAD9-32EE-4091-BDA5-6BD15ACC5E58}" type="slidenum">
              <a:rPr lang="en-US" noProof="0" smtClean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553338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ECAD9-32EE-4091-BDA5-6BD15ACC5E58}" type="slidenum">
              <a:rPr lang="en-US" noProof="0" smtClean="0"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456430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ECAD9-32EE-4091-BDA5-6BD15ACC5E58}" type="slidenum">
              <a:rPr lang="en-US" noProof="0" smtClean="0"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040845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ECAD9-32EE-4091-BDA5-6BD15ACC5E58}" type="slidenum">
              <a:rPr lang="en-US" noProof="0" smtClean="0"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729287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9">
            <a:extLst>
              <a:ext uri="{FF2B5EF4-FFF2-40B4-BE49-F238E27FC236}">
                <a16:creationId xmlns:a16="http://schemas.microsoft.com/office/drawing/2014/main" id="{D1D313A2-A4D4-40DF-A0C2-C29F6416852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EFB0D-6DB6-450D-981E-DB5B064ABC8F}" type="datetime1">
              <a:rPr lang="en-US" noProof="0" smtClean="0"/>
              <a:t>4/5/2022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2850" y="4508500"/>
            <a:ext cx="5118100" cy="1279652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2850" y="2057400"/>
            <a:ext cx="5118100" cy="1929066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5400" b="1" spc="-5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72700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élogramme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58642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2200" y="786383"/>
            <a:ext cx="3068833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800"/>
            <a:ext cx="5713841" cy="4868609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2200" y="3043050"/>
            <a:ext cx="3068832" cy="2638359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DC51BA7-A5A7-4A7F-A707-DBBDEA7705F3}"/>
              </a:ext>
            </a:extLst>
          </p:cNvPr>
          <p:cNvSpPr/>
          <p:nvPr userDrawn="1"/>
        </p:nvSpPr>
        <p:spPr>
          <a:xfrm>
            <a:off x="0" y="1397000"/>
            <a:ext cx="1036320" cy="13294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23174BA-29D0-4C1A-95C9-5A86FD25E47A}"/>
              </a:ext>
            </a:extLst>
          </p:cNvPr>
          <p:cNvSpPr/>
          <p:nvPr userDrawn="1"/>
        </p:nvSpPr>
        <p:spPr>
          <a:xfrm>
            <a:off x="5458983" y="624142"/>
            <a:ext cx="5713840" cy="125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B9C849-F1D8-4230-9F2F-9250D675BB2A}" type="datetime1">
              <a:rPr lang="en-US" noProof="0" smtClean="0"/>
              <a:t>4/5/2022</a:t>
            </a:fld>
            <a:endParaRPr lang="en-US" noProof="0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15" name="Connecteur droit 19">
            <a:extLst>
              <a:ext uri="{FF2B5EF4-FFF2-40B4-BE49-F238E27FC236}">
                <a16:creationId xmlns:a16="http://schemas.microsoft.com/office/drawing/2014/main" id="{D84C14C5-D99C-45CD-8001-AC745F4FB49B}"/>
              </a:ext>
            </a:extLst>
          </p:cNvPr>
          <p:cNvCxnSpPr>
            <a:cxnSpLocks/>
          </p:cNvCxnSpPr>
          <p:nvPr userDrawn="1"/>
        </p:nvCxnSpPr>
        <p:spPr>
          <a:xfrm flipH="1">
            <a:off x="1092200" y="6446838"/>
            <a:ext cx="1643438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9">
            <a:extLst>
              <a:ext uri="{FF2B5EF4-FFF2-40B4-BE49-F238E27FC236}">
                <a16:creationId xmlns:a16="http://schemas.microsoft.com/office/drawing/2014/main" id="{019842DD-D0AB-4E35-9AB2-7DBB6E266120}"/>
              </a:ext>
            </a:extLst>
          </p:cNvPr>
          <p:cNvCxnSpPr>
            <a:cxnSpLocks/>
          </p:cNvCxnSpPr>
          <p:nvPr userDrawn="1"/>
        </p:nvCxnSpPr>
        <p:spPr>
          <a:xfrm flipH="1">
            <a:off x="8420100" y="6429376"/>
            <a:ext cx="1000462" cy="0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9">
            <a:extLst>
              <a:ext uri="{FF2B5EF4-FFF2-40B4-BE49-F238E27FC236}">
                <a16:creationId xmlns:a16="http://schemas.microsoft.com/office/drawing/2014/main" id="{832851A7-B301-4616-9843-9A0D06646DFD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765675" y="6446838"/>
            <a:ext cx="407258" cy="6350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9208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B7022-84E8-42F0-8AEA-ADED76AFD446}" type="datetime1">
              <a:rPr lang="en-US" smtClean="0"/>
              <a:t>4/5/2022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0827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élogramme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58642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497808"/>
            <a:ext cx="5713841" cy="4868609"/>
          </a:xfrm>
        </p:spPr>
        <p:txBody>
          <a:bodyPr anchor="ctr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DC51BA7-A5A7-4A7F-A707-DBBDEA7705F3}"/>
              </a:ext>
            </a:extLst>
          </p:cNvPr>
          <p:cNvSpPr/>
          <p:nvPr userDrawn="1"/>
        </p:nvSpPr>
        <p:spPr>
          <a:xfrm>
            <a:off x="0" y="2003424"/>
            <a:ext cx="1036320" cy="185737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23174BA-29D0-4C1A-95C9-5A86FD25E47A}"/>
              </a:ext>
            </a:extLst>
          </p:cNvPr>
          <p:cNvSpPr/>
          <p:nvPr userDrawn="1"/>
        </p:nvSpPr>
        <p:spPr>
          <a:xfrm>
            <a:off x="5458983" y="377398"/>
            <a:ext cx="5713840" cy="125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8D4C0741-442A-4788-81DA-4F081D559C5A}" type="datetime1">
              <a:rPr lang="en-US" noProof="0" smtClean="0"/>
              <a:t>4/5/2022</a:t>
            </a:fld>
            <a:endParaRPr lang="en-US" noProof="0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BC7DA98-7B92-4F45-80F8-1AEF72A601CF}"/>
              </a:ext>
            </a:extLst>
          </p:cNvPr>
          <p:cNvSpPr/>
          <p:nvPr userDrawn="1"/>
        </p:nvSpPr>
        <p:spPr>
          <a:xfrm>
            <a:off x="1078230" y="2003423"/>
            <a:ext cx="3576082" cy="185737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2200" y="1885125"/>
            <a:ext cx="3314700" cy="2093975"/>
          </a:xfrm>
        </p:spPr>
        <p:txBody>
          <a:bodyPr anchor="ctr">
            <a:normAutofit/>
          </a:bodyPr>
          <a:lstStyle>
            <a:lvl1pPr>
              <a:lnSpc>
                <a:spcPct val="90000"/>
              </a:lnSpc>
              <a:defRPr sz="4400" b="1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F96815B-4256-4CE0-9FCF-3A2967CF5792}"/>
              </a:ext>
            </a:extLst>
          </p:cNvPr>
          <p:cNvSpPr/>
          <p:nvPr userDrawn="1"/>
        </p:nvSpPr>
        <p:spPr>
          <a:xfrm>
            <a:off x="1092200" y="993775"/>
            <a:ext cx="1036320" cy="936626"/>
          </a:xfrm>
          <a:prstGeom prst="rect">
            <a:avLst/>
          </a:prstGeom>
          <a:solidFill>
            <a:schemeClr val="tx2">
              <a:lumMod val="20000"/>
              <a:lumOff val="80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812829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9">
            <a:extLst>
              <a:ext uri="{FF2B5EF4-FFF2-40B4-BE49-F238E27FC236}">
                <a16:creationId xmlns:a16="http://schemas.microsoft.com/office/drawing/2014/main" id="{4F173117-1383-4956-B947-1EA7A51D0D4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654296" cy="58642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0" name="Parallélogramme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497808"/>
            <a:ext cx="5713841" cy="4868609"/>
          </a:xfrm>
        </p:spPr>
        <p:txBody>
          <a:bodyPr anchor="ctr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70BDB9F-6784-464D-8ED7-29E60E2B21A9}" type="datetime1">
              <a:rPr lang="en-US" noProof="0" smtClean="0"/>
              <a:t>4/5/2022</a:t>
            </a:fld>
            <a:endParaRPr lang="en-US" noProof="0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2200" y="1885125"/>
            <a:ext cx="3068833" cy="2093975"/>
          </a:xfrm>
        </p:spPr>
        <p:txBody>
          <a:bodyPr anchor="ctr">
            <a:normAutofit/>
          </a:bodyPr>
          <a:lstStyle>
            <a:lvl1pPr>
              <a:lnSpc>
                <a:spcPct val="90000"/>
              </a:lnSpc>
              <a:defRPr sz="4400" b="1" i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543055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élogramme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22" y="548355"/>
            <a:ext cx="6054846" cy="634336"/>
          </a:xfrm>
        </p:spPr>
        <p:txBody>
          <a:bodyPr anchor="ctr">
            <a:noAutofit/>
          </a:bodyPr>
          <a:lstStyle>
            <a:lvl1pPr>
              <a:lnSpc>
                <a:spcPct val="90000"/>
              </a:lnSpc>
              <a:defRPr sz="3600" b="1" i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0833" y="1611313"/>
            <a:ext cx="6072099" cy="3755104"/>
          </a:xfrm>
        </p:spPr>
        <p:txBody>
          <a:bodyPr anchor="t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A3ABBD-A00D-4624-9D57-736F5DDBFABC}" type="datetime1">
              <a:rPr lang="en-US" noProof="0" smtClean="0"/>
              <a:t>4/5/2022</a:t>
            </a:fld>
            <a:endParaRPr lang="en-US" noProof="0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8" name="Picture Placeholder 9">
            <a:extLst>
              <a:ext uri="{FF2B5EF4-FFF2-40B4-BE49-F238E27FC236}">
                <a16:creationId xmlns:a16="http://schemas.microsoft.com/office/drawing/2014/main" id="{4F173117-1383-4956-B947-1EA7A51D0D4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654296" cy="58642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10465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9">
            <a:extLst>
              <a:ext uri="{FF2B5EF4-FFF2-40B4-BE49-F238E27FC236}">
                <a16:creationId xmlns:a16="http://schemas.microsoft.com/office/drawing/2014/main" id="{4F173117-1383-4956-B947-1EA7A51D0D4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541486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0" name="Parallélogramme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68577" y="880375"/>
            <a:ext cx="6054846" cy="634336"/>
          </a:xfrm>
        </p:spPr>
        <p:txBody>
          <a:bodyPr anchor="ctr">
            <a:noAutofit/>
          </a:bodyPr>
          <a:lstStyle>
            <a:lvl1pPr algn="ctr">
              <a:lnSpc>
                <a:spcPct val="90000"/>
              </a:lnSpc>
              <a:defRPr sz="3600" b="1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6BF20AA-C418-460A-B9CF-8F3DD94C436D}" type="datetime1">
              <a:rPr lang="en-US" noProof="0" smtClean="0"/>
              <a:t>4/5/2022</a:t>
            </a:fld>
            <a:endParaRPr lang="en-US" noProof="0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F446475-024F-4C71-99D3-501468ACAD11}"/>
              </a:ext>
            </a:extLst>
          </p:cNvPr>
          <p:cNvSpPr/>
          <p:nvPr userDrawn="1"/>
        </p:nvSpPr>
        <p:spPr>
          <a:xfrm>
            <a:off x="5577840" y="0"/>
            <a:ext cx="1036320" cy="685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676028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élogramme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8F6D61-9E88-4632-A0A8-CB2E0CC5DEAF}"/>
              </a:ext>
            </a:extLst>
          </p:cNvPr>
          <p:cNvSpPr/>
          <p:nvPr userDrawn="1"/>
        </p:nvSpPr>
        <p:spPr>
          <a:xfrm>
            <a:off x="4654312" y="507333"/>
            <a:ext cx="7537688" cy="48495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58642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2200" y="1885125"/>
            <a:ext cx="3068833" cy="2093975"/>
          </a:xfrm>
        </p:spPr>
        <p:txBody>
          <a:bodyPr anchor="ctr">
            <a:normAutofit/>
          </a:bodyPr>
          <a:lstStyle>
            <a:lvl1pPr>
              <a:lnSpc>
                <a:spcPct val="90000"/>
              </a:lnSpc>
              <a:defRPr sz="4400" b="1" i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3373" y="943430"/>
            <a:ext cx="4699452" cy="3977366"/>
          </a:xfrm>
        </p:spPr>
        <p:txBody>
          <a:bodyPr anchor="ctr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63F5CE0-F8B8-4EAA-822E-6451047E7D5F}" type="datetime1">
              <a:rPr lang="en-US" noProof="0" smtClean="0"/>
              <a:t>4/5/2022</a:t>
            </a:fld>
            <a:endParaRPr lang="en-US" noProof="0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F73BF96-A07C-4AAA-A37F-65151BD22A70}"/>
              </a:ext>
            </a:extLst>
          </p:cNvPr>
          <p:cNvSpPr/>
          <p:nvPr userDrawn="1"/>
        </p:nvSpPr>
        <p:spPr>
          <a:xfrm>
            <a:off x="4370251" y="2322780"/>
            <a:ext cx="1348378" cy="121866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127715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élogramme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8F6D61-9E88-4632-A0A8-CB2E0CC5DEAF}"/>
              </a:ext>
            </a:extLst>
          </p:cNvPr>
          <p:cNvSpPr/>
          <p:nvPr userDrawn="1"/>
        </p:nvSpPr>
        <p:spPr>
          <a:xfrm>
            <a:off x="4654312" y="507333"/>
            <a:ext cx="7537688" cy="48495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 userDrawn="1"/>
        </p:nvSpPr>
        <p:spPr>
          <a:xfrm>
            <a:off x="16" y="0"/>
            <a:ext cx="4654296" cy="58642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2200" y="1885125"/>
            <a:ext cx="3068833" cy="2093975"/>
          </a:xfrm>
        </p:spPr>
        <p:txBody>
          <a:bodyPr anchor="ctr">
            <a:normAutofit/>
          </a:bodyPr>
          <a:lstStyle>
            <a:lvl1pPr>
              <a:lnSpc>
                <a:spcPct val="90000"/>
              </a:lnSpc>
              <a:defRPr sz="4400" b="1" i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18529" y="943430"/>
            <a:ext cx="4654296" cy="3977366"/>
          </a:xfrm>
        </p:spPr>
        <p:txBody>
          <a:bodyPr anchor="ctr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1F8AE65-7CE3-49A8-B2CC-A5A64E5730FA}" type="datetime1">
              <a:rPr lang="en-US" noProof="0" smtClean="0"/>
              <a:t>4/5/2022</a:t>
            </a:fld>
            <a:endParaRPr lang="en-US" noProof="0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127F28F-6C7B-471B-9839-EF88426C1976}"/>
              </a:ext>
            </a:extLst>
          </p:cNvPr>
          <p:cNvSpPr/>
          <p:nvPr userDrawn="1"/>
        </p:nvSpPr>
        <p:spPr>
          <a:xfrm>
            <a:off x="4370251" y="2322780"/>
            <a:ext cx="1348378" cy="121866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986162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/>
          </a:solidFill>
        </p:spPr>
        <p:txBody>
          <a:bodyPr lIns="457200" tIns="457200"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 algn="ctr">
              <a:defRPr sz="4400" b="1">
                <a:solidFill>
                  <a:srgbClr val="FFFFFF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046700-360D-4474-9946-7580E8968658}" type="datetime1">
              <a:rPr lang="en-US" noProof="0" smtClean="0"/>
              <a:t>4/5/2022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4A4DE4A-F8EF-47D5-8C37-A9021C2BB6A3}"/>
              </a:ext>
            </a:extLst>
          </p:cNvPr>
          <p:cNvSpPr/>
          <p:nvPr userDrawn="1"/>
        </p:nvSpPr>
        <p:spPr>
          <a:xfrm>
            <a:off x="3536950" y="4535901"/>
            <a:ext cx="5118100" cy="1256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986956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667F3-A942-43B7-9681-6435F4941075}" type="datetime1">
              <a:rPr lang="en-US" smtClean="0"/>
              <a:t>4/5/2022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040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arallélogramme 14">
            <a:extLst>
              <a:ext uri="{FF2B5EF4-FFF2-40B4-BE49-F238E27FC236}">
                <a16:creationId xmlns:a16="http://schemas.microsoft.com/office/drawing/2014/main" id="{F5AA8A10-E19C-430B-9D5D-8D12F92BFEC5}"/>
              </a:ext>
            </a:extLst>
          </p:cNvPr>
          <p:cNvSpPr/>
          <p:nvPr userDrawn="1"/>
        </p:nvSpPr>
        <p:spPr>
          <a:xfrm>
            <a:off x="7972121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C93D4F-3003-4D58-9AFB-356A0F800F42}"/>
              </a:ext>
            </a:extLst>
          </p:cNvPr>
          <p:cNvSpPr/>
          <p:nvPr userDrawn="1"/>
        </p:nvSpPr>
        <p:spPr>
          <a:xfrm>
            <a:off x="6394450" y="0"/>
            <a:ext cx="153926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C8650-8C82-4FB0-9266-0148B376A8CE}" type="datetime1">
              <a:rPr lang="en-US" noProof="0" smtClean="0"/>
              <a:t>4/5/2022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6028FDE-6655-4B55-B3B4-5B366034E8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311900" cy="6858000"/>
          </a:xfrm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29400" y="758952"/>
            <a:ext cx="4526280" cy="3227514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6000" b="1" spc="-5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32171" y="4508500"/>
            <a:ext cx="4526280" cy="1279652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D3E1BBA-670B-4CAE-B839-50ADB23DDBC6}"/>
              </a:ext>
            </a:extLst>
          </p:cNvPr>
          <p:cNvSpPr/>
          <p:nvPr userDrawn="1"/>
        </p:nvSpPr>
        <p:spPr>
          <a:xfrm>
            <a:off x="6311900" y="0"/>
            <a:ext cx="15392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39385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1346200"/>
            <a:ext cx="2448033" cy="4530725"/>
          </a:xfrm>
        </p:spPr>
        <p:txBody>
          <a:bodyPr vert="eaVert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92200" y="1346200"/>
            <a:ext cx="7480300" cy="4530723"/>
          </a:xfrm>
        </p:spPr>
        <p:txBody>
          <a:bodyPr vert="eaVert" lIns="45720" tIns="0" rIns="45720" bIns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76BB9-001A-4B59-8C51-603E71AE3226}" type="datetime1">
              <a:rPr lang="en-US" noProof="0" smtClean="0"/>
              <a:t>4/5/2022</a:t>
            </a:fld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Footer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B443CC6-CDCA-4595-ADAE-DCB961FF1A8E}"/>
              </a:ext>
            </a:extLst>
          </p:cNvPr>
          <p:cNvSpPr/>
          <p:nvPr userDrawn="1"/>
        </p:nvSpPr>
        <p:spPr>
          <a:xfrm rot="16200000">
            <a:off x="8871481" y="-146580"/>
            <a:ext cx="1036320" cy="13294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40687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9DE01-3159-42E8-9946-B3F7564EBC72}" type="datetime1">
              <a:rPr lang="en-US" smtClean="0"/>
              <a:t>4/5/2022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278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arallélogramme 14">
            <a:extLst>
              <a:ext uri="{FF2B5EF4-FFF2-40B4-BE49-F238E27FC236}">
                <a16:creationId xmlns:a16="http://schemas.microsoft.com/office/drawing/2014/main" id="{98B82A56-7790-48EC-983D-AB8F703699B2}"/>
              </a:ext>
            </a:extLst>
          </p:cNvPr>
          <p:cNvSpPr/>
          <p:nvPr userDrawn="1"/>
        </p:nvSpPr>
        <p:spPr>
          <a:xfrm>
            <a:off x="7972121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A1FC6A6-F894-471F-8AA4-AE4112290279}" type="datetime1">
              <a:rPr lang="en-US" noProof="0" smtClean="0"/>
              <a:t>4/5/2022</a:t>
            </a:fld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E76B772A-7600-4ECE-B5A2-34827D4C710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311900" cy="6858000"/>
          </a:xfrm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820398-8D1F-4543-ABA0-7A67C38769B3}"/>
              </a:ext>
            </a:extLst>
          </p:cNvPr>
          <p:cNvSpPr/>
          <p:nvPr userDrawn="1"/>
        </p:nvSpPr>
        <p:spPr>
          <a:xfrm>
            <a:off x="2451099" y="3568700"/>
            <a:ext cx="8721725" cy="23082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sz="1400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1599" y="3746500"/>
            <a:ext cx="8331202" cy="1308100"/>
          </a:xfrm>
        </p:spPr>
        <p:txBody>
          <a:bodyPr anchor="b" anchorCtr="0">
            <a:noAutofit/>
          </a:bodyPr>
          <a:lstStyle>
            <a:lvl1pPr>
              <a:lnSpc>
                <a:spcPct val="90000"/>
              </a:lnSpc>
              <a:defRPr sz="48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41600" y="5219700"/>
            <a:ext cx="8331201" cy="58674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5757C57-BBBA-44C6-9A4D-12F5D1E400AA}"/>
              </a:ext>
            </a:extLst>
          </p:cNvPr>
          <p:cNvSpPr/>
          <p:nvPr userDrawn="1"/>
        </p:nvSpPr>
        <p:spPr>
          <a:xfrm>
            <a:off x="3752850" y="3469101"/>
            <a:ext cx="5118100" cy="125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96984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503D98FD-B63D-46E0-B974-EC5BBAC02E27}" type="datetime1">
              <a:rPr lang="en-US" noProof="0" smtClean="0"/>
              <a:t>4/5/2022</a:t>
            </a:fld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E76B772A-7600-4ECE-B5A2-34827D4C710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820398-8D1F-4543-ABA0-7A67C38769B3}"/>
              </a:ext>
            </a:extLst>
          </p:cNvPr>
          <p:cNvSpPr/>
          <p:nvPr userDrawn="1"/>
        </p:nvSpPr>
        <p:spPr>
          <a:xfrm>
            <a:off x="1735138" y="3568700"/>
            <a:ext cx="8721725" cy="23082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sz="1400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0399" y="3746500"/>
            <a:ext cx="8331202" cy="1308100"/>
          </a:xfrm>
        </p:spPr>
        <p:txBody>
          <a:bodyPr anchor="b" anchorCtr="0">
            <a:noAutofit/>
          </a:bodyPr>
          <a:lstStyle>
            <a:lvl1pPr algn="ctr">
              <a:lnSpc>
                <a:spcPct val="90000"/>
              </a:lnSpc>
              <a:defRPr sz="48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30400" y="5219700"/>
            <a:ext cx="8331201" cy="586740"/>
          </a:xfrm>
        </p:spPr>
        <p:txBody>
          <a:bodyPr lIns="91440" rIns="91440" anchor="t" anchorCtr="0">
            <a:normAutofit/>
          </a:bodyPr>
          <a:lstStyle>
            <a:lvl1pPr marL="0" indent="0" algn="ctr">
              <a:buNone/>
              <a:defRPr sz="2400" cap="all" spc="200" baseline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5757C57-BBBA-44C6-9A4D-12F5D1E400AA}"/>
              </a:ext>
            </a:extLst>
          </p:cNvPr>
          <p:cNvSpPr/>
          <p:nvPr userDrawn="1"/>
        </p:nvSpPr>
        <p:spPr>
          <a:xfrm>
            <a:off x="3536950" y="3469101"/>
            <a:ext cx="5118100" cy="125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66489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4ECCD-A9BB-4C40-8999-9FDE0B2AF02D}" type="datetime1">
              <a:rPr lang="en-US" smtClean="0"/>
              <a:t>4/5/2022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Footer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972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Autofit/>
          </a:bodyPr>
          <a:lstStyle>
            <a:lvl1pPr marL="0" indent="0" algn="l">
              <a:buNone/>
              <a:defRPr sz="24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86731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Autofit/>
          </a:bodyPr>
          <a:lstStyle>
            <a:lvl1pPr marL="0" indent="0">
              <a:buNone/>
              <a:defRPr sz="24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395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11315-80A2-4A6F-99BC-2337EDBA509A}" type="datetime1">
              <a:rPr lang="en-US" smtClean="0"/>
              <a:t>4/5/2022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Footer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94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3FCEE-D38D-4315-8661-B8B16CE6B114}" type="datetime1">
              <a:rPr lang="en-US" smtClean="0"/>
              <a:t>4/5/2022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013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élogramme 14">
            <a:extLst>
              <a:ext uri="{FF2B5EF4-FFF2-40B4-BE49-F238E27FC236}">
                <a16:creationId xmlns:a16="http://schemas.microsoft.com/office/drawing/2014/main" id="{AF082EE3-41AA-4817-A1CC-C33DDB8F675F}"/>
              </a:ext>
            </a:extLst>
          </p:cNvPr>
          <p:cNvSpPr/>
          <p:nvPr userDrawn="1"/>
        </p:nvSpPr>
        <p:spPr>
          <a:xfrm>
            <a:off x="46672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7909053-E1DD-4959-BC7A-C98D3D2614DC}" type="datetime1">
              <a:rPr lang="en-US" noProof="0" smtClean="0"/>
              <a:t>4/5/2022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10507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arallélogramme 14">
            <a:extLst>
              <a:ext uri="{FF2B5EF4-FFF2-40B4-BE49-F238E27FC236}">
                <a16:creationId xmlns:a16="http://schemas.microsoft.com/office/drawing/2014/main" id="{D20796F3-5674-4AF5-9623-575731F82E52}"/>
              </a:ext>
            </a:extLst>
          </p:cNvPr>
          <p:cNvSpPr/>
          <p:nvPr userDrawn="1"/>
        </p:nvSpPr>
        <p:spPr>
          <a:xfrm>
            <a:off x="46672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6548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341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10F8E8D-DF54-49BE-BDBC-401B280C4E3C}" type="datetime1">
              <a:rPr lang="en-US" noProof="0" smtClean="0"/>
              <a:t>4/5/2022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48463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75670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25E55C-1C16-46C6-B789-A4B2BCEF8F86}"/>
              </a:ext>
            </a:extLst>
          </p:cNvPr>
          <p:cNvSpPr/>
          <p:nvPr userDrawn="1"/>
        </p:nvSpPr>
        <p:spPr>
          <a:xfrm>
            <a:off x="0" y="1011981"/>
            <a:ext cx="1036320" cy="685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90285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18" r:id="rId2"/>
    <p:sldLayoutId id="2147483707" r:id="rId3"/>
    <p:sldLayoutId id="2147483708" r:id="rId4"/>
    <p:sldLayoutId id="2147483719" r:id="rId5"/>
    <p:sldLayoutId id="2147483709" r:id="rId6"/>
    <p:sldLayoutId id="2147483716" r:id="rId7"/>
    <p:sldLayoutId id="2147483710" r:id="rId8"/>
    <p:sldLayoutId id="2147483711" r:id="rId9"/>
    <p:sldLayoutId id="2147483712" r:id="rId10"/>
    <p:sldLayoutId id="2147483727" r:id="rId11"/>
    <p:sldLayoutId id="2147483720" r:id="rId12"/>
    <p:sldLayoutId id="2147483721" r:id="rId13"/>
    <p:sldLayoutId id="2147483725" r:id="rId14"/>
    <p:sldLayoutId id="2147483726" r:id="rId15"/>
    <p:sldLayoutId id="2147483722" r:id="rId16"/>
    <p:sldLayoutId id="2147483723" r:id="rId17"/>
    <p:sldLayoutId id="2147483715" r:id="rId18"/>
    <p:sldLayoutId id="2147483713" r:id="rId19"/>
    <p:sldLayoutId id="2147483714" r:id="rId20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spc="-50" baseline="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Wingdings" panose="05000000000000000000" pitchFamily="2" charset="2"/>
        <a:buChar char="§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 userDrawn="1">
          <p15:clr>
            <a:srgbClr val="F26B43"/>
          </p15:clr>
        </p15:guide>
        <p15:guide id="2" pos="688" userDrawn="1">
          <p15:clr>
            <a:srgbClr val="F26B43"/>
          </p15:clr>
        </p15:guide>
        <p15:guide id="3" pos="7038" userDrawn="1">
          <p15:clr>
            <a:srgbClr val="F26B43"/>
          </p15:clr>
        </p15:guide>
        <p15:guide id="4" orient="horz" pos="3702" userDrawn="1">
          <p15:clr>
            <a:srgbClr val="F26B43"/>
          </p15:clr>
        </p15:guide>
        <p15:guide id="5" orient="horz" pos="406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iconnect-front-end-prod.herokuapp.com/" TargetMode="Externa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Group of people talking">
            <a:extLst>
              <a:ext uri="{FF2B5EF4-FFF2-40B4-BE49-F238E27FC236}">
                <a16:creationId xmlns:a16="http://schemas.microsoft.com/office/drawing/2014/main" id="{C7D5F6B1-1228-4C2A-AE2C-950C34054CE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6311900" cy="68580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A017FF9C-6A7E-4A79-81BB-438E8EA9676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6682" y="737117"/>
            <a:ext cx="4526280" cy="888703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iConnect</a:t>
            </a: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FFFB5E3C-FE17-44EA-B59B-183125D08F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32171" y="1996751"/>
            <a:ext cx="4526280" cy="3791401"/>
          </a:xfrm>
        </p:spPr>
        <p:txBody>
          <a:bodyPr>
            <a:normAutofit fontScale="85000" lnSpcReduction="10000"/>
          </a:bodyPr>
          <a:lstStyle/>
          <a:p>
            <a:r>
              <a:rPr lang="en-US" dirty="0">
                <a:latin typeface="+mj-lt"/>
              </a:rPr>
              <a:t>Team No: 17</a:t>
            </a:r>
          </a:p>
          <a:p>
            <a:r>
              <a:rPr lang="en-US" dirty="0">
                <a:latin typeface="+mj-lt"/>
              </a:rPr>
              <a:t>Members:</a:t>
            </a:r>
          </a:p>
          <a:p>
            <a:pPr marL="457200" indent="-457200">
              <a:buAutoNum type="arabicPeriod"/>
            </a:pPr>
            <a:r>
              <a:rPr lang="en-US" dirty="0" err="1">
                <a:latin typeface="+mj-lt"/>
              </a:rPr>
              <a:t>Dhairya</a:t>
            </a:r>
            <a:r>
              <a:rPr lang="en-US" dirty="0">
                <a:latin typeface="+mj-lt"/>
              </a:rPr>
              <a:t> doctor (B00864868)</a:t>
            </a:r>
          </a:p>
          <a:p>
            <a:pPr marL="457200" indent="-457200">
              <a:buAutoNum type="arabicPeriod"/>
            </a:pPr>
            <a:r>
              <a:rPr lang="en-US" dirty="0">
                <a:latin typeface="+mj-lt"/>
              </a:rPr>
              <a:t>Shivangi </a:t>
            </a:r>
            <a:r>
              <a:rPr lang="en-US" dirty="0" err="1">
                <a:latin typeface="+mj-lt"/>
              </a:rPr>
              <a:t>bhatt</a:t>
            </a:r>
            <a:r>
              <a:rPr lang="en-US" dirty="0">
                <a:latin typeface="+mj-lt"/>
              </a:rPr>
              <a:t> (b00863408)</a:t>
            </a:r>
          </a:p>
          <a:p>
            <a:pPr marL="457200" indent="-457200">
              <a:buAutoNum type="arabicPeriod"/>
            </a:pPr>
            <a:r>
              <a:rPr lang="en-US" dirty="0">
                <a:latin typeface="+mj-lt"/>
              </a:rPr>
              <a:t>Aayushi Gandhi (b00890697)</a:t>
            </a:r>
          </a:p>
          <a:p>
            <a:pPr marL="457200" indent="-457200">
              <a:buAutoNum type="arabicPeriod"/>
            </a:pPr>
            <a:r>
              <a:rPr lang="en-US" dirty="0">
                <a:latin typeface="+mj-lt"/>
              </a:rPr>
              <a:t>Saurabh das (b00911733)</a:t>
            </a:r>
          </a:p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Client team number: 04</a:t>
            </a:r>
          </a:p>
        </p:txBody>
      </p:sp>
    </p:spTree>
    <p:extLst>
      <p:ext uri="{BB962C8B-B14F-4D97-AF65-F5344CB8AC3E}">
        <p14:creationId xmlns:p14="http://schemas.microsoft.com/office/powerpoint/2010/main" val="4172296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990D0034-F768-41E7-85D4-F38C4DE85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146B020-2B12-4533-AB98-A078339B3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242" y="370485"/>
            <a:ext cx="11102212" cy="70785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800" dirty="0">
                <a:solidFill>
                  <a:schemeClr val="tx1"/>
                </a:solidFill>
              </a:rPr>
              <a:t>Smell Analysis After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A0A5CF6-407C-4691-8122-49DF69D00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0927" y="2633962"/>
            <a:ext cx="283464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3D22D53-586E-4F80-B549-03B4A942D8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70" y="2790855"/>
            <a:ext cx="4872731" cy="3311766"/>
          </a:xfrm>
        </p:spPr>
        <p:txBody>
          <a:bodyPr vert="horz" lIns="0" tIns="45720" rIns="0" bIns="45720" rtlCol="0">
            <a:normAutofit/>
          </a:bodyPr>
          <a:lstStyle/>
          <a:p>
            <a:pPr marL="0" indent="0">
              <a:buNone/>
            </a:pPr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170116D-F9DE-40D9-A023-BD46803CFA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370" y="1303564"/>
            <a:ext cx="8658225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4189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C9C652F-234C-4985-B6CB-475EADF55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Thank You!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D5A862-57E5-4C26-B424-871414224890}"/>
              </a:ext>
            </a:extLst>
          </p:cNvPr>
          <p:cNvSpPr txBox="1"/>
          <p:nvPr/>
        </p:nvSpPr>
        <p:spPr>
          <a:xfrm>
            <a:off x="5561045" y="1194318"/>
            <a:ext cx="56636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Demo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20300E-7D23-4A98-A824-0C16B4A02B9B}"/>
              </a:ext>
            </a:extLst>
          </p:cNvPr>
          <p:cNvSpPr txBox="1"/>
          <p:nvPr/>
        </p:nvSpPr>
        <p:spPr>
          <a:xfrm>
            <a:off x="5561045" y="1738604"/>
            <a:ext cx="56636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hlinkClick r:id="rId2"/>
              </a:rPr>
              <a:t>https://iconnect-front-end-prod.herokuapp.com/</a:t>
            </a: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1228986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11E9392-71EA-4293-909F-1FE7DD38E3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5555" y="446423"/>
            <a:ext cx="4214650" cy="4868609"/>
          </a:xfrm>
        </p:spPr>
        <p:txBody>
          <a:bodyPr/>
          <a:lstStyle/>
          <a:p>
            <a:r>
              <a:rPr lang="en-US" dirty="0"/>
              <a:t>Summary of our Application</a:t>
            </a:r>
          </a:p>
          <a:p>
            <a:r>
              <a:rPr lang="en-US" dirty="0"/>
              <a:t>Project Dashboard Stats</a:t>
            </a:r>
          </a:p>
          <a:p>
            <a:r>
              <a:rPr lang="en-US" dirty="0"/>
              <a:t>Project Status </a:t>
            </a:r>
            <a:r>
              <a:rPr lang="en-US" dirty="0" err="1"/>
              <a:t>w.r.t.</a:t>
            </a:r>
            <a:r>
              <a:rPr lang="en-US" dirty="0"/>
              <a:t> Final Goals</a:t>
            </a:r>
          </a:p>
          <a:p>
            <a:r>
              <a:rPr lang="en-US" dirty="0"/>
              <a:t>Learning from the Project</a:t>
            </a:r>
          </a:p>
          <a:p>
            <a:r>
              <a:rPr lang="en-US" dirty="0"/>
              <a:t>Demo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91097BE-A044-49F5-B5CA-AE183B956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</a:t>
            </a:r>
          </a:p>
        </p:txBody>
      </p:sp>
      <p:grpSp>
        <p:nvGrpSpPr>
          <p:cNvPr id="10" name="Group 9" descr="Info">
            <a:extLst>
              <a:ext uri="{FF2B5EF4-FFF2-40B4-BE49-F238E27FC236}">
                <a16:creationId xmlns:a16="http://schemas.microsoft.com/office/drawing/2014/main" id="{04EACC33-3BBF-4195-8927-841FEBB364AD}"/>
              </a:ext>
            </a:extLst>
          </p:cNvPr>
          <p:cNvGrpSpPr/>
          <p:nvPr/>
        </p:nvGrpSpPr>
        <p:grpSpPr>
          <a:xfrm>
            <a:off x="4637454" y="2530474"/>
            <a:ext cx="803276" cy="803276"/>
            <a:chOff x="4914764" y="3319462"/>
            <a:chExt cx="619125" cy="619125"/>
          </a:xfrm>
          <a:solidFill>
            <a:schemeClr val="bg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00D0FC6-FE6C-422D-87EC-3F2A40F92771}"/>
                </a:ext>
              </a:extLst>
            </p:cNvPr>
            <p:cNvSpPr/>
            <p:nvPr/>
          </p:nvSpPr>
          <p:spPr>
            <a:xfrm>
              <a:off x="4914764" y="3319462"/>
              <a:ext cx="619125" cy="619125"/>
            </a:xfrm>
            <a:custGeom>
              <a:avLst/>
              <a:gdLst>
                <a:gd name="connsiteX0" fmla="*/ 309563 w 619125"/>
                <a:gd name="connsiteY0" fmla="*/ 0 h 619125"/>
                <a:gd name="connsiteX1" fmla="*/ 0 w 619125"/>
                <a:gd name="connsiteY1" fmla="*/ 309563 h 619125"/>
                <a:gd name="connsiteX2" fmla="*/ 309563 w 619125"/>
                <a:gd name="connsiteY2" fmla="*/ 619125 h 619125"/>
                <a:gd name="connsiteX3" fmla="*/ 619125 w 619125"/>
                <a:gd name="connsiteY3" fmla="*/ 309563 h 619125"/>
                <a:gd name="connsiteX4" fmla="*/ 309563 w 619125"/>
                <a:gd name="connsiteY4" fmla="*/ 0 h 619125"/>
                <a:gd name="connsiteX5" fmla="*/ 309563 w 619125"/>
                <a:gd name="connsiteY5" fmla="*/ 581025 h 619125"/>
                <a:gd name="connsiteX6" fmla="*/ 38100 w 619125"/>
                <a:gd name="connsiteY6" fmla="*/ 309563 h 619125"/>
                <a:gd name="connsiteX7" fmla="*/ 309563 w 619125"/>
                <a:gd name="connsiteY7" fmla="*/ 38100 h 619125"/>
                <a:gd name="connsiteX8" fmla="*/ 581025 w 619125"/>
                <a:gd name="connsiteY8" fmla="*/ 309563 h 619125"/>
                <a:gd name="connsiteX9" fmla="*/ 309563 w 619125"/>
                <a:gd name="connsiteY9" fmla="*/ 581025 h 619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19125" h="619125">
                  <a:moveTo>
                    <a:pt x="309563" y="0"/>
                  </a:moveTo>
                  <a:cubicBezTo>
                    <a:pt x="138875" y="0"/>
                    <a:pt x="0" y="138865"/>
                    <a:pt x="0" y="309563"/>
                  </a:cubicBezTo>
                  <a:cubicBezTo>
                    <a:pt x="0" y="480260"/>
                    <a:pt x="138875" y="619125"/>
                    <a:pt x="309563" y="619125"/>
                  </a:cubicBezTo>
                  <a:cubicBezTo>
                    <a:pt x="480250" y="619125"/>
                    <a:pt x="619125" y="480260"/>
                    <a:pt x="619125" y="309563"/>
                  </a:cubicBezTo>
                  <a:cubicBezTo>
                    <a:pt x="619125" y="138865"/>
                    <a:pt x="480250" y="0"/>
                    <a:pt x="309563" y="0"/>
                  </a:cubicBezTo>
                  <a:close/>
                  <a:moveTo>
                    <a:pt x="309563" y="581025"/>
                  </a:moveTo>
                  <a:cubicBezTo>
                    <a:pt x="159877" y="581025"/>
                    <a:pt x="38100" y="459248"/>
                    <a:pt x="38100" y="309563"/>
                  </a:cubicBezTo>
                  <a:cubicBezTo>
                    <a:pt x="38100" y="159877"/>
                    <a:pt x="159877" y="38100"/>
                    <a:pt x="309563" y="38100"/>
                  </a:cubicBezTo>
                  <a:cubicBezTo>
                    <a:pt x="459248" y="38100"/>
                    <a:pt x="581025" y="159877"/>
                    <a:pt x="581025" y="309563"/>
                  </a:cubicBezTo>
                  <a:cubicBezTo>
                    <a:pt x="581025" y="459248"/>
                    <a:pt x="459248" y="581025"/>
                    <a:pt x="309563" y="58102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ADF13BE-BF58-43E3-9534-281EFDABF659}"/>
                </a:ext>
              </a:extLst>
            </p:cNvPr>
            <p:cNvSpPr/>
            <p:nvPr/>
          </p:nvSpPr>
          <p:spPr>
            <a:xfrm>
              <a:off x="5195751" y="3473729"/>
              <a:ext cx="57150" cy="57150"/>
            </a:xfrm>
            <a:custGeom>
              <a:avLst/>
              <a:gdLst>
                <a:gd name="connsiteX0" fmla="*/ 63722 w 57150"/>
                <a:gd name="connsiteY0" fmla="*/ 31861 h 57150"/>
                <a:gd name="connsiteX1" fmla="*/ 31861 w 57150"/>
                <a:gd name="connsiteY1" fmla="*/ 63722 h 57150"/>
                <a:gd name="connsiteX2" fmla="*/ 0 w 57150"/>
                <a:gd name="connsiteY2" fmla="*/ 31861 h 57150"/>
                <a:gd name="connsiteX3" fmla="*/ 31861 w 57150"/>
                <a:gd name="connsiteY3" fmla="*/ 0 h 57150"/>
                <a:gd name="connsiteX4" fmla="*/ 63722 w 57150"/>
                <a:gd name="connsiteY4" fmla="*/ 31861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63722" y="31861"/>
                  </a:moveTo>
                  <a:cubicBezTo>
                    <a:pt x="63722" y="49458"/>
                    <a:pt x="49458" y="63722"/>
                    <a:pt x="31861" y="63722"/>
                  </a:cubicBezTo>
                  <a:cubicBezTo>
                    <a:pt x="14265" y="63722"/>
                    <a:pt x="0" y="49458"/>
                    <a:pt x="0" y="31861"/>
                  </a:cubicBezTo>
                  <a:cubicBezTo>
                    <a:pt x="0" y="14265"/>
                    <a:pt x="14265" y="0"/>
                    <a:pt x="31861" y="0"/>
                  </a:cubicBezTo>
                  <a:cubicBezTo>
                    <a:pt x="49458" y="0"/>
                    <a:pt x="63722" y="14265"/>
                    <a:pt x="63722" y="3186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14EC720-9A79-4D18-8746-AE0BDD325E79}"/>
                </a:ext>
              </a:extLst>
            </p:cNvPr>
            <p:cNvSpPr/>
            <p:nvPr/>
          </p:nvSpPr>
          <p:spPr>
            <a:xfrm>
              <a:off x="5205276" y="3589420"/>
              <a:ext cx="38100" cy="200025"/>
            </a:xfrm>
            <a:custGeom>
              <a:avLst/>
              <a:gdLst>
                <a:gd name="connsiteX0" fmla="*/ 19050 w 38100"/>
                <a:gd name="connsiteY0" fmla="*/ 0 h 200025"/>
                <a:gd name="connsiteX1" fmla="*/ 0 w 38100"/>
                <a:gd name="connsiteY1" fmla="*/ 19050 h 200025"/>
                <a:gd name="connsiteX2" fmla="*/ 0 w 38100"/>
                <a:gd name="connsiteY2" fmla="*/ 180975 h 200025"/>
                <a:gd name="connsiteX3" fmla="*/ 19050 w 38100"/>
                <a:gd name="connsiteY3" fmla="*/ 200025 h 200025"/>
                <a:gd name="connsiteX4" fmla="*/ 38100 w 38100"/>
                <a:gd name="connsiteY4" fmla="*/ 180975 h 200025"/>
                <a:gd name="connsiteX5" fmla="*/ 38100 w 38100"/>
                <a:gd name="connsiteY5" fmla="*/ 19050 h 200025"/>
                <a:gd name="connsiteX6" fmla="*/ 19050 w 38100"/>
                <a:gd name="connsiteY6" fmla="*/ 0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" h="200025">
                  <a:moveTo>
                    <a:pt x="19050" y="0"/>
                  </a:moveTo>
                  <a:cubicBezTo>
                    <a:pt x="8534" y="0"/>
                    <a:pt x="0" y="8534"/>
                    <a:pt x="0" y="19050"/>
                  </a:cubicBezTo>
                  <a:lnTo>
                    <a:pt x="0" y="180975"/>
                  </a:lnTo>
                  <a:cubicBezTo>
                    <a:pt x="0" y="191491"/>
                    <a:pt x="8534" y="200025"/>
                    <a:pt x="19050" y="200025"/>
                  </a:cubicBezTo>
                  <a:cubicBezTo>
                    <a:pt x="29566" y="200025"/>
                    <a:pt x="38100" y="191491"/>
                    <a:pt x="38100" y="180975"/>
                  </a:cubicBezTo>
                  <a:lnTo>
                    <a:pt x="38100" y="19050"/>
                  </a:lnTo>
                  <a:cubicBezTo>
                    <a:pt x="38100" y="8525"/>
                    <a:pt x="29566" y="0"/>
                    <a:pt x="19050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9" name="Rectangle 8" descr="Handshake">
            <a:extLst>
              <a:ext uri="{FF2B5EF4-FFF2-40B4-BE49-F238E27FC236}">
                <a16:creationId xmlns:a16="http://schemas.microsoft.com/office/drawing/2014/main" id="{AD87AC8F-8ED4-4F73-AFD4-D87B13C03F54}"/>
              </a:ext>
            </a:extLst>
          </p:cNvPr>
          <p:cNvSpPr/>
          <p:nvPr/>
        </p:nvSpPr>
        <p:spPr>
          <a:xfrm>
            <a:off x="5846288" y="1635413"/>
            <a:ext cx="499424" cy="499424"/>
          </a:xfrm>
          <a:prstGeom prst="rect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4" name="Rectangle 13" descr="Bar chart">
            <a:extLst>
              <a:ext uri="{FF2B5EF4-FFF2-40B4-BE49-F238E27FC236}">
                <a16:creationId xmlns:a16="http://schemas.microsoft.com/office/drawing/2014/main" id="{83ED47A7-0226-443B-9251-BD51A184EBA6}"/>
              </a:ext>
            </a:extLst>
          </p:cNvPr>
          <p:cNvSpPr/>
          <p:nvPr/>
        </p:nvSpPr>
        <p:spPr>
          <a:xfrm>
            <a:off x="5846288" y="2124713"/>
            <a:ext cx="499424" cy="499424"/>
          </a:xfrm>
          <a:prstGeom prst="rect">
            <a:avLst/>
          </a:prstGeom>
          <a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-332956"/>
              <a:satOff val="-147"/>
              <a:lumOff val="392"/>
              <a:alphaOff val="0"/>
            </a:schemeClr>
          </a:effectRef>
          <a:fontRef idx="minor">
            <a:schemeClr val="lt1"/>
          </a:fontRef>
        </p:style>
      </p:sp>
      <p:sp>
        <p:nvSpPr>
          <p:cNvPr id="15" name="Rectangle 14" descr="Checkmark">
            <a:extLst>
              <a:ext uri="{FF2B5EF4-FFF2-40B4-BE49-F238E27FC236}">
                <a16:creationId xmlns:a16="http://schemas.microsoft.com/office/drawing/2014/main" id="{FDC9951E-273F-4ECE-9074-98A4A650CA7D}"/>
              </a:ext>
            </a:extLst>
          </p:cNvPr>
          <p:cNvSpPr/>
          <p:nvPr/>
        </p:nvSpPr>
        <p:spPr>
          <a:xfrm>
            <a:off x="5971592" y="3688597"/>
            <a:ext cx="373900" cy="394492"/>
          </a:xfrm>
          <a:prstGeom prst="rect">
            <a:avLst/>
          </a:prstGeom>
          <a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-665912"/>
              <a:satOff val="-293"/>
              <a:lumOff val="784"/>
              <a:alphaOff val="0"/>
            </a:schemeClr>
          </a:effectRef>
          <a:fontRef idx="minor">
            <a:schemeClr val="lt1"/>
          </a:fontRef>
        </p:style>
      </p:sp>
      <p:sp>
        <p:nvSpPr>
          <p:cNvPr id="16" name="Rectangle 15" descr="Group">
            <a:extLst>
              <a:ext uri="{FF2B5EF4-FFF2-40B4-BE49-F238E27FC236}">
                <a16:creationId xmlns:a16="http://schemas.microsoft.com/office/drawing/2014/main" id="{CECBD10D-C822-4B7A-A6C4-B6B29F37F108}"/>
              </a:ext>
            </a:extLst>
          </p:cNvPr>
          <p:cNvSpPr/>
          <p:nvPr/>
        </p:nvSpPr>
        <p:spPr>
          <a:xfrm>
            <a:off x="5909050" y="3182141"/>
            <a:ext cx="499424" cy="499424"/>
          </a:xfrm>
          <a:prstGeom prst="rect">
            <a:avLst/>
          </a:prstGeom>
          <a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-998868"/>
              <a:satOff val="-440"/>
              <a:lumOff val="1177"/>
              <a:alphaOff val="0"/>
            </a:schemeClr>
          </a:effectRef>
          <a:fontRef idx="minor">
            <a:schemeClr val="lt1"/>
          </a:fontRef>
        </p:style>
      </p:sp>
      <p:sp>
        <p:nvSpPr>
          <p:cNvPr id="17" name="Rectangle 16" descr="Help">
            <a:extLst>
              <a:ext uri="{FF2B5EF4-FFF2-40B4-BE49-F238E27FC236}">
                <a16:creationId xmlns:a16="http://schemas.microsoft.com/office/drawing/2014/main" id="{84AB8B34-801A-4F2B-8643-F54238CFD410}"/>
              </a:ext>
            </a:extLst>
          </p:cNvPr>
          <p:cNvSpPr/>
          <p:nvPr/>
        </p:nvSpPr>
        <p:spPr>
          <a:xfrm>
            <a:off x="5888920" y="2640824"/>
            <a:ext cx="499424" cy="499424"/>
          </a:xfrm>
          <a:prstGeom prst="rect">
            <a:avLst/>
          </a:prstGeom>
          <a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-1331824"/>
              <a:satOff val="-586"/>
              <a:lumOff val="1569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56707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92FA1-172F-4AEA-9881-7BD5E7162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our Application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4730C-6CA5-4306-B041-F319C0A18A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 community for investors and </a:t>
            </a:r>
            <a:r>
              <a:rPr lang="en-CA" dirty="0" err="1"/>
              <a:t>ideators</a:t>
            </a:r>
            <a:r>
              <a:rPr lang="en-CA" dirty="0"/>
              <a:t> to connect and share ideas.</a:t>
            </a:r>
          </a:p>
          <a:p>
            <a:r>
              <a:rPr lang="en-CA" dirty="0"/>
              <a:t>A platform where </a:t>
            </a:r>
            <a:r>
              <a:rPr lang="en-CA" dirty="0" err="1"/>
              <a:t>ideators</a:t>
            </a:r>
            <a:r>
              <a:rPr lang="en-CA" dirty="0"/>
              <a:t> can share their ideas and look for investments on their ideas by investors.</a:t>
            </a:r>
          </a:p>
          <a:p>
            <a:r>
              <a:rPr lang="en-CA" dirty="0"/>
              <a:t>Whereas, investors can look for different ideas and can raise an investment on an idea they like.  </a:t>
            </a:r>
          </a:p>
        </p:txBody>
      </p:sp>
    </p:spTree>
    <p:extLst>
      <p:ext uri="{BB962C8B-B14F-4D97-AF65-F5344CB8AC3E}">
        <p14:creationId xmlns:p14="http://schemas.microsoft.com/office/powerpoint/2010/main" val="3125249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17938-8A7F-4CDC-85D8-5F0E89F79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142" y="-147979"/>
            <a:ext cx="10058400" cy="1450757"/>
          </a:xfrm>
        </p:spPr>
        <p:txBody>
          <a:bodyPr/>
          <a:lstStyle/>
          <a:p>
            <a:r>
              <a:rPr lang="en-US" dirty="0"/>
              <a:t>Project Dashboard Stats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08AB6-0932-49DD-B79F-E9272787F9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2142" y="1302778"/>
            <a:ext cx="10058400" cy="3760891"/>
          </a:xfrm>
        </p:spPr>
        <p:txBody>
          <a:bodyPr/>
          <a:lstStyle/>
          <a:p>
            <a:r>
              <a:rPr lang="en-CA" dirty="0"/>
              <a:t>Total number of tasks: 23</a:t>
            </a:r>
          </a:p>
          <a:p>
            <a:r>
              <a:rPr lang="en-CA" dirty="0"/>
              <a:t>Tasks completed by individuals with total story points: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779E9AD-C2B6-48DC-A641-18F4A5749E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4452520"/>
              </p:ext>
            </p:extLst>
          </p:nvPr>
        </p:nvGraphicFramePr>
        <p:xfrm>
          <a:off x="434184" y="2314303"/>
          <a:ext cx="11574316" cy="45436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3579">
                  <a:extLst>
                    <a:ext uri="{9D8B030D-6E8A-4147-A177-3AD203B41FA5}">
                      <a16:colId xmlns:a16="http://schemas.microsoft.com/office/drawing/2014/main" val="1267862307"/>
                    </a:ext>
                  </a:extLst>
                </a:gridCol>
                <a:gridCol w="2893579">
                  <a:extLst>
                    <a:ext uri="{9D8B030D-6E8A-4147-A177-3AD203B41FA5}">
                      <a16:colId xmlns:a16="http://schemas.microsoft.com/office/drawing/2014/main" val="1993950350"/>
                    </a:ext>
                  </a:extLst>
                </a:gridCol>
                <a:gridCol w="2893579">
                  <a:extLst>
                    <a:ext uri="{9D8B030D-6E8A-4147-A177-3AD203B41FA5}">
                      <a16:colId xmlns:a16="http://schemas.microsoft.com/office/drawing/2014/main" val="729516482"/>
                    </a:ext>
                  </a:extLst>
                </a:gridCol>
                <a:gridCol w="2893579">
                  <a:extLst>
                    <a:ext uri="{9D8B030D-6E8A-4147-A177-3AD203B41FA5}">
                      <a16:colId xmlns:a16="http://schemas.microsoft.com/office/drawing/2014/main" val="1271176148"/>
                    </a:ext>
                  </a:extLst>
                </a:gridCol>
              </a:tblGrid>
              <a:tr h="349587">
                <a:tc>
                  <a:txBody>
                    <a:bodyPr/>
                    <a:lstStyle/>
                    <a:p>
                      <a:r>
                        <a:rPr lang="en-CA" dirty="0" err="1"/>
                        <a:t>Aayushi</a:t>
                      </a:r>
                      <a:r>
                        <a:rPr lang="en-CA" dirty="0"/>
                        <a:t>  (24)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err="1"/>
                        <a:t>Dhairya</a:t>
                      </a:r>
                      <a:r>
                        <a:rPr lang="en-CA" dirty="0"/>
                        <a:t> (25)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Saurabh (26)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Shivangi (28)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7281739"/>
                  </a:ext>
                </a:extLst>
              </a:tr>
              <a:tr h="611777">
                <a:tc>
                  <a:txBody>
                    <a:bodyPr/>
                    <a:lstStyle/>
                    <a:p>
                      <a:r>
                        <a:rPr lang="en-CA" dirty="0"/>
                        <a:t>Login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Registration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CI-CD Pipeline and setup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err="1"/>
                        <a:t>Oauth</a:t>
                      </a:r>
                      <a:r>
                        <a:rPr lang="en-CA" dirty="0"/>
                        <a:t>, Forget and Reset password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5237606"/>
                  </a:ext>
                </a:extLst>
              </a:tr>
              <a:tr h="349587">
                <a:tc>
                  <a:txBody>
                    <a:bodyPr/>
                    <a:lstStyle/>
                    <a:p>
                      <a:r>
                        <a:rPr lang="en-CA" dirty="0"/>
                        <a:t>Display idea dashboard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Get and Edit user profile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Repayment Plan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Create idea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4616073"/>
                  </a:ext>
                </a:extLst>
              </a:tr>
              <a:tr h="611777">
                <a:tc>
                  <a:txBody>
                    <a:bodyPr/>
                    <a:lstStyle/>
                    <a:p>
                      <a:r>
                        <a:rPr lang="en-CA" dirty="0"/>
                        <a:t>Search idea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/>
                        <a:t>Show all investments for a investor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Premium membership for investors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Delete and update the existing Idea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9873976"/>
                  </a:ext>
                </a:extLst>
              </a:tr>
              <a:tr h="611777">
                <a:tc>
                  <a:txBody>
                    <a:bodyPr/>
                    <a:lstStyle/>
                    <a:p>
                      <a:r>
                        <a:rPr lang="en-CA" dirty="0"/>
                        <a:t>Contact the </a:t>
                      </a:r>
                      <a:r>
                        <a:rPr lang="en-CA" dirty="0" err="1"/>
                        <a:t>ideator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/>
                        <a:t>Show pending investments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Make installable PWA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Get received investments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159256"/>
                  </a:ext>
                </a:extLst>
              </a:tr>
              <a:tr h="611777">
                <a:tc>
                  <a:txBody>
                    <a:bodyPr/>
                    <a:lstStyle/>
                    <a:p>
                      <a:r>
                        <a:rPr lang="en-CA" dirty="0"/>
                        <a:t>View history of investments made on an idea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Accept or reject an investment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Adding QA and test coverage setup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Raise Investment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0708999"/>
                  </a:ext>
                </a:extLst>
              </a:tr>
              <a:tr h="611777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/>
                        <a:t>Integrate payment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Limit investor funding capacity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0155508"/>
                  </a:ext>
                </a:extLst>
              </a:tr>
              <a:tr h="611777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Selecting repayment plan by the investor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09131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2884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3BA09-544A-45E0-A6D2-0D136605A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44980"/>
            <a:ext cx="10058400" cy="1450757"/>
          </a:xfrm>
        </p:spPr>
        <p:txBody>
          <a:bodyPr/>
          <a:lstStyle/>
          <a:p>
            <a:r>
              <a:rPr lang="en-US" dirty="0"/>
              <a:t>Project Status </a:t>
            </a:r>
            <a:r>
              <a:rPr lang="en-US" dirty="0" err="1"/>
              <a:t>w.r.t.</a:t>
            </a:r>
            <a:r>
              <a:rPr lang="en-US" dirty="0"/>
              <a:t> Final Goals</a:t>
            </a:r>
            <a:endParaRPr lang="en-CA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1131BE8-3BA2-452F-BAF4-9677CFCECA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4343341"/>
              </p:ext>
            </p:extLst>
          </p:nvPr>
        </p:nvGraphicFramePr>
        <p:xfrm>
          <a:off x="1537478" y="1998617"/>
          <a:ext cx="8128000" cy="36529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79663875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783264622"/>
                    </a:ext>
                  </a:extLst>
                </a:gridCol>
              </a:tblGrid>
              <a:tr h="376605">
                <a:tc>
                  <a:txBody>
                    <a:bodyPr/>
                    <a:lstStyle/>
                    <a:p>
                      <a:r>
                        <a:rPr lang="en-CA" dirty="0"/>
                        <a:t>Final Goals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Status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135769677"/>
                  </a:ext>
                </a:extLst>
              </a:tr>
              <a:tr h="376605">
                <a:tc>
                  <a:txBody>
                    <a:bodyPr/>
                    <a:lstStyle/>
                    <a:p>
                      <a:r>
                        <a:rPr lang="en-CA" dirty="0"/>
                        <a:t>Post, Get, Edit , Update and Search Ideas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Achieved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8457192"/>
                  </a:ext>
                </a:extLst>
              </a:tr>
              <a:tr h="376605">
                <a:tc>
                  <a:txBody>
                    <a:bodyPr/>
                    <a:lstStyle/>
                    <a:p>
                      <a:r>
                        <a:rPr lang="en-CA" dirty="0"/>
                        <a:t>User Management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Achieved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2272144"/>
                  </a:ext>
                </a:extLst>
              </a:tr>
              <a:tr h="376605">
                <a:tc>
                  <a:txBody>
                    <a:bodyPr/>
                    <a:lstStyle/>
                    <a:p>
                      <a:r>
                        <a:rPr lang="en-CA" dirty="0"/>
                        <a:t>Invest in Ideas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Achieved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086417"/>
                  </a:ext>
                </a:extLst>
              </a:tr>
              <a:tr h="376605">
                <a:tc>
                  <a:txBody>
                    <a:bodyPr/>
                    <a:lstStyle/>
                    <a:p>
                      <a:r>
                        <a:rPr lang="en-CA" dirty="0"/>
                        <a:t>Approve Investments made by Investors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Achieved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0639079"/>
                  </a:ext>
                </a:extLst>
              </a:tr>
              <a:tr h="376605">
                <a:tc>
                  <a:txBody>
                    <a:bodyPr/>
                    <a:lstStyle/>
                    <a:p>
                      <a:r>
                        <a:rPr lang="en-CA" dirty="0"/>
                        <a:t>Funding cap on the investors based on their membership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Achieved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2703044"/>
                  </a:ext>
                </a:extLst>
              </a:tr>
              <a:tr h="3766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/>
                        <a:t>View History of Investments on a Idea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Achieved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9371930"/>
                  </a:ext>
                </a:extLst>
              </a:tr>
              <a:tr h="3766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/>
                        <a:t>Repayment Plan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Achieved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8437120"/>
                  </a:ext>
                </a:extLst>
              </a:tr>
              <a:tr h="376605">
                <a:tc>
                  <a:txBody>
                    <a:bodyPr/>
                    <a:lstStyle/>
                    <a:p>
                      <a:r>
                        <a:rPr lang="en-CA" dirty="0"/>
                        <a:t>Change to Premium Membership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Achieved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5444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0602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3BA09-544A-45E0-A6D2-0D136605A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00964"/>
            <a:ext cx="10058400" cy="1450757"/>
          </a:xfrm>
        </p:spPr>
        <p:txBody>
          <a:bodyPr/>
          <a:lstStyle/>
          <a:p>
            <a:r>
              <a:rPr lang="en-US" dirty="0"/>
              <a:t>Additional goals </a:t>
            </a:r>
            <a:r>
              <a:rPr lang="en-US" dirty="0" err="1"/>
              <a:t>w.r.t.</a:t>
            </a:r>
            <a:r>
              <a:rPr lang="en-US" dirty="0"/>
              <a:t> Final Goals</a:t>
            </a:r>
            <a:endParaRPr lang="en-CA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73F5974-5294-46AB-88B0-4B22FECE0F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5513560"/>
              </p:ext>
            </p:extLst>
          </p:nvPr>
        </p:nvGraphicFramePr>
        <p:xfrm>
          <a:off x="1621453" y="2286000"/>
          <a:ext cx="81280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68967612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476827850"/>
                    </a:ext>
                  </a:extLst>
                </a:gridCol>
              </a:tblGrid>
              <a:tr h="313094">
                <a:tc>
                  <a:txBody>
                    <a:bodyPr/>
                    <a:lstStyle/>
                    <a:p>
                      <a:r>
                        <a:rPr lang="en-CA" dirty="0"/>
                        <a:t>Additional Goals Achieved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7046683"/>
                  </a:ext>
                </a:extLst>
              </a:tr>
              <a:tr h="547914">
                <a:tc>
                  <a:txBody>
                    <a:bodyPr/>
                    <a:lstStyle/>
                    <a:p>
                      <a:r>
                        <a:rPr lang="en-CA" dirty="0"/>
                        <a:t>Payment using Stripe Payment Platform instead of dummy payment portal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Achieved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947159"/>
                  </a:ext>
                </a:extLst>
              </a:tr>
              <a:tr h="5479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Make installable PWA</a:t>
                      </a:r>
                      <a:endParaRPr lang="en-CA" dirty="0"/>
                    </a:p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Achieved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3010009"/>
                  </a:ext>
                </a:extLst>
              </a:tr>
              <a:tr h="5479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/>
                        <a:t>Contact the </a:t>
                      </a:r>
                      <a:r>
                        <a:rPr lang="en-CA" dirty="0" err="1"/>
                        <a:t>Ideator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/>
                        <a:t>Achieved</a:t>
                      </a:r>
                    </a:p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57847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3761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3BA09-544A-45E0-A6D2-0D136605A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00964"/>
            <a:ext cx="10058400" cy="1450757"/>
          </a:xfrm>
        </p:spPr>
        <p:txBody>
          <a:bodyPr/>
          <a:lstStyle/>
          <a:p>
            <a:r>
              <a:rPr lang="en-US" dirty="0"/>
              <a:t>Number of meetings</a:t>
            </a:r>
            <a:endParaRPr lang="en-CA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73F5974-5294-46AB-88B0-4B22FECE0F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8116128"/>
              </p:ext>
            </p:extLst>
          </p:nvPr>
        </p:nvGraphicFramePr>
        <p:xfrm>
          <a:off x="1621453" y="2286000"/>
          <a:ext cx="8128000" cy="2741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68967612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476827850"/>
                    </a:ext>
                  </a:extLst>
                </a:gridCol>
              </a:tblGrid>
              <a:tr h="313094">
                <a:tc>
                  <a:txBody>
                    <a:bodyPr/>
                    <a:lstStyle/>
                    <a:p>
                      <a:r>
                        <a:rPr lang="en-CA" dirty="0"/>
                        <a:t>Meetings with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Total team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7046683"/>
                  </a:ext>
                </a:extLst>
              </a:tr>
              <a:tr h="547914">
                <a:tc>
                  <a:txBody>
                    <a:bodyPr/>
                    <a:lstStyle/>
                    <a:p>
                      <a:r>
                        <a:rPr lang="en-CA" dirty="0"/>
                        <a:t>Our team (with TA)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947159"/>
                  </a:ext>
                </a:extLst>
              </a:tr>
              <a:tr h="547914">
                <a:tc>
                  <a:txBody>
                    <a:bodyPr/>
                    <a:lstStyle/>
                    <a:p>
                      <a:r>
                        <a:rPr lang="en-CA" dirty="0"/>
                        <a:t>Internal meetings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5218735"/>
                  </a:ext>
                </a:extLst>
              </a:tr>
              <a:tr h="5479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Client team </a:t>
                      </a:r>
                      <a:endParaRPr lang="en-CA" dirty="0"/>
                    </a:p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3010009"/>
                  </a:ext>
                </a:extLst>
              </a:tr>
              <a:tr h="5479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/>
                        <a:t>Development team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/>
                        <a:t>9</a:t>
                      </a:r>
                    </a:p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57847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6731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990D0034-F768-41E7-85D4-F38C4DE85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146B020-2B12-4533-AB98-A078339B3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078" y="516836"/>
            <a:ext cx="2948490" cy="19602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Learning from the Project</a:t>
            </a:r>
            <a:endParaRPr lang="en-US" sz="4800" dirty="0">
              <a:solidFill>
                <a:schemeClr val="tx1"/>
              </a:solidFill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A0A5CF6-407C-4691-8122-49DF69D00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0927" y="2633962"/>
            <a:ext cx="283464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3D22D53-586E-4F80-B549-03B4A942D8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70" y="2790855"/>
            <a:ext cx="4872731" cy="3311766"/>
          </a:xfrm>
        </p:spPr>
        <p:txBody>
          <a:bodyPr vert="horz" lIns="0" tIns="45720" rIns="0" bIns="45720" rtlCol="0">
            <a:normAutofit fontScale="92500" lnSpcReduction="10000"/>
          </a:bodyPr>
          <a:lstStyle/>
          <a:p>
            <a:r>
              <a:rPr lang="en-US" dirty="0">
                <a:latin typeface="+mj-lt"/>
              </a:rPr>
              <a:t>Setup common grounds between the team members so that consistency is maintained while coding.</a:t>
            </a:r>
          </a:p>
          <a:p>
            <a:r>
              <a:rPr lang="en-US" dirty="0">
                <a:latin typeface="+mj-lt"/>
              </a:rPr>
              <a:t>Implementing SOLID principles in each commit so that debugging, and refactoring can be done easily.</a:t>
            </a:r>
          </a:p>
          <a:p>
            <a:r>
              <a:rPr lang="en-US" dirty="0">
                <a:latin typeface="+mj-lt"/>
              </a:rPr>
              <a:t>Refactoring the code would make it easy to reuse and quite readable which will help in debugging the issues faster.</a:t>
            </a: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  <p:pic>
        <p:nvPicPr>
          <p:cNvPr id="9" name="Picture Placeholder 8" descr="A picture containing object that represents mission, goal&#10;">
            <a:extLst>
              <a:ext uri="{FF2B5EF4-FFF2-40B4-BE49-F238E27FC236}">
                <a16:creationId xmlns:a16="http://schemas.microsoft.com/office/drawing/2014/main" id="{8CFBDF6E-78AD-4FBA-9B07-1F98608A8B2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" t="30701" r="17910" b="2295"/>
          <a:stretch/>
        </p:blipFill>
        <p:spPr>
          <a:xfrm>
            <a:off x="5519146" y="0"/>
            <a:ext cx="6658807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2248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990D0034-F768-41E7-85D4-F38C4DE85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146B020-2B12-4533-AB98-A078339B3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242" y="370485"/>
            <a:ext cx="11102212" cy="70785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800" dirty="0">
                <a:solidFill>
                  <a:schemeClr val="tx1"/>
                </a:solidFill>
              </a:rPr>
              <a:t>Smell Analysis before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A0A5CF6-407C-4691-8122-49DF69D00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0927" y="2633962"/>
            <a:ext cx="283464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3D22D53-586E-4F80-B549-03B4A942D8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70" y="2790855"/>
            <a:ext cx="4872731" cy="3311766"/>
          </a:xfrm>
        </p:spPr>
        <p:txBody>
          <a:bodyPr vert="horz" lIns="0" tIns="45720" rIns="0" bIns="45720" rtlCol="0">
            <a:normAutofit/>
          </a:bodyPr>
          <a:lstStyle/>
          <a:p>
            <a:pPr marL="0" indent="0">
              <a:buNone/>
            </a:pPr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  <p:pic>
        <p:nvPicPr>
          <p:cNvPr id="12" name="Picture 11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9297EB7-C322-433B-BE49-754E195903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242" y="1419225"/>
            <a:ext cx="8772525" cy="498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8762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assic Company All Hands_Win32_MS v3" id="{1F352A5D-0EBE-49A2-9FF7-DEF81AB6F3C6}" vid="{D35781EA-2188-4D84-8966-791644CE13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4E879E6-8FFE-4154-8F2A-F7518B89B376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7E0A2CB4-6869-426F-8BC4-A32C90CBE26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941CA7C-A0BF-44EF-B2E5-7539C3B9B0B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Classic company all hands presentation</Template>
  <TotalTime>284</TotalTime>
  <Words>430</Words>
  <Application>Microsoft Office PowerPoint</Application>
  <PresentationFormat>Widescreen</PresentationFormat>
  <Paragraphs>104</Paragraphs>
  <Slides>11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Calibri</vt:lpstr>
      <vt:lpstr>Calibri Light</vt:lpstr>
      <vt:lpstr>Wingdings</vt:lpstr>
      <vt:lpstr>RetrospectVTI</vt:lpstr>
      <vt:lpstr>iConnect</vt:lpstr>
      <vt:lpstr>Table of Content</vt:lpstr>
      <vt:lpstr>Summary of our Application</vt:lpstr>
      <vt:lpstr>Project Dashboard Stats</vt:lpstr>
      <vt:lpstr>Project Status w.r.t. Final Goals</vt:lpstr>
      <vt:lpstr>Additional goals w.r.t. Final Goals</vt:lpstr>
      <vt:lpstr>Number of meetings</vt:lpstr>
      <vt:lpstr>Learning from the Project</vt:lpstr>
      <vt:lpstr>Smell Analysis before</vt:lpstr>
      <vt:lpstr>Smell Analysis After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iConnect</dc:title>
  <dc:creator>Aayushi Gandhi</dc:creator>
  <cp:lastModifiedBy>Shivangi Bhatt</cp:lastModifiedBy>
  <cp:revision>12</cp:revision>
  <dcterms:created xsi:type="dcterms:W3CDTF">2022-04-05T19:28:19Z</dcterms:created>
  <dcterms:modified xsi:type="dcterms:W3CDTF">2022-04-06T02:27:05Z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