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56" r:id="rId5"/>
    <p:sldId id="257" r:id="rId6"/>
    <p:sldId id="258" r:id="rId7"/>
    <p:sldId id="261" r:id="rId8"/>
    <p:sldId id="262" r:id="rId9"/>
    <p:sldId id="265" r:id="rId10"/>
    <p:sldId id="266" r:id="rId11"/>
    <p:sldId id="263" r:id="rId12"/>
    <p:sldId id="268" r:id="rId13"/>
    <p:sldId id="269" r:id="rId14"/>
    <p:sldId id="264"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C048D-DA33-4774-A51D-A0A5C0D4FBC6}" v="26" dt="2022-02-21T04:49:37.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8" d="100"/>
          <a:sy n="78" d="100"/>
        </p:scale>
        <p:origin x="2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68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22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016651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8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141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214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24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39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23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01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2/20/2022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133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2/20/2022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7267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bloggers.com/2021/04/how-to-clean-the-datasets-in-r/" TargetMode="External"/><Relationship Id="rId2" Type="http://schemas.openxmlformats.org/officeDocument/2006/relationships/hyperlink" Target="https://www.kaggle.com/fdic/bank-failur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DC6E81F-F278-4E70-A330-9631742A5B6B}"/>
              </a:ext>
            </a:extLst>
          </p:cNvPr>
          <p:cNvSpPr>
            <a:spLocks noGrp="1"/>
          </p:cNvSpPr>
          <p:nvPr>
            <p:ph type="ctrTitle"/>
          </p:nvPr>
        </p:nvSpPr>
        <p:spPr>
          <a:xfrm>
            <a:off x="1452616" y="962902"/>
            <a:ext cx="4176384" cy="2380828"/>
          </a:xfrm>
        </p:spPr>
        <p:txBody>
          <a:bodyPr vert="horz" lIns="109728" tIns="109728" rIns="109728" bIns="91440" rtlCol="0">
            <a:normAutofit/>
          </a:bodyPr>
          <a:lstStyle/>
          <a:p>
            <a:br>
              <a:rPr lang="en-US" sz="3700" b="1" i="0" u="none" strike="noStrike"/>
            </a:br>
            <a:r>
              <a:rPr lang="en-US" sz="3700" b="1" i="0" u="none" strike="noStrike"/>
              <a:t> Module 6 Project - </a:t>
            </a:r>
            <a:r>
              <a:rPr lang="en-CA" sz="3700" b="1" i="0">
                <a:effectLst/>
                <a:latin typeface="Lato Extended"/>
              </a:rPr>
              <a:t> Data Analysis</a:t>
            </a:r>
            <a:endParaRPr lang="en-US" sz="3700" b="1"/>
          </a:p>
        </p:txBody>
      </p:sp>
      <p:sp>
        <p:nvSpPr>
          <p:cNvPr id="3" name="Subtitle 2">
            <a:extLst>
              <a:ext uri="{FF2B5EF4-FFF2-40B4-BE49-F238E27FC236}">
                <a16:creationId xmlns:a16="http://schemas.microsoft.com/office/drawing/2014/main" id="{96C887E6-4D88-42F3-A69F-1C77D9B90F97}"/>
              </a:ext>
            </a:extLst>
          </p:cNvPr>
          <p:cNvSpPr>
            <a:spLocks noGrp="1"/>
          </p:cNvSpPr>
          <p:nvPr>
            <p:ph type="subTitle" idx="1"/>
          </p:nvPr>
        </p:nvSpPr>
        <p:spPr>
          <a:xfrm>
            <a:off x="1452617" y="3531204"/>
            <a:ext cx="4171479" cy="1610643"/>
          </a:xfrm>
        </p:spPr>
        <p:txBody>
          <a:bodyPr vert="horz" lIns="109728" tIns="109728" rIns="109728" bIns="91440" rtlCol="0">
            <a:normAutofit/>
          </a:bodyPr>
          <a:lstStyle/>
          <a:p>
            <a:r>
              <a:rPr lang="en-US" sz="1600" dirty="0"/>
              <a:t>Guided BY: dr. Mohammad 		    Shafiqul Islam</a:t>
            </a:r>
          </a:p>
          <a:p>
            <a:r>
              <a:rPr lang="en-US" sz="1600" dirty="0"/>
              <a:t>Project By: </a:t>
            </a:r>
            <a:r>
              <a:rPr lang="en-US" sz="1600" dirty="0" err="1"/>
              <a:t>Dhairya</a:t>
            </a:r>
            <a:r>
              <a:rPr lang="en-US" sz="1600" dirty="0"/>
              <a:t> Dave</a:t>
            </a:r>
            <a:endParaRPr lang="en-US" sz="1600" b="0" i="0" u="none" strike="noStrike" dirty="0"/>
          </a:p>
          <a:p>
            <a:endParaRPr lang="en-US" sz="1600" dirty="0"/>
          </a:p>
        </p:txBody>
      </p:sp>
      <p:cxnSp>
        <p:nvCxnSpPr>
          <p:cNvPr id="75" name="Straight Connector 7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26" name="Picture 2" descr="Northeastern University – Logos Download">
            <a:extLst>
              <a:ext uri="{FF2B5EF4-FFF2-40B4-BE49-F238E27FC236}">
                <a16:creationId xmlns:a16="http://schemas.microsoft.com/office/drawing/2014/main" id="{4449B3D2-BA47-4120-89FE-170B45AE19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137675"/>
            <a:ext cx="4960442" cy="19965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9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A3E5-8B6E-43E0-BBBD-256F4B87F905}"/>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Analyszing Continue	</a:t>
            </a:r>
          </a:p>
        </p:txBody>
      </p:sp>
      <p:sp>
        <p:nvSpPr>
          <p:cNvPr id="8" name="TextBox 7">
            <a:extLst>
              <a:ext uri="{FF2B5EF4-FFF2-40B4-BE49-F238E27FC236}">
                <a16:creationId xmlns:a16="http://schemas.microsoft.com/office/drawing/2014/main" id="{C3420612-62D3-4DC5-AD3C-3CC96B4B9B07}"/>
              </a:ext>
            </a:extLst>
          </p:cNvPr>
          <p:cNvSpPr txBox="1"/>
          <p:nvPr/>
        </p:nvSpPr>
        <p:spPr>
          <a:xfrm>
            <a:off x="1451579" y="2015732"/>
            <a:ext cx="59898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This graph depicts the failure that happened where more prone in which place.</a:t>
            </a:r>
          </a:p>
          <a:p>
            <a:pPr indent="-228600" defTabSz="914400">
              <a:lnSpc>
                <a:spcPct val="120000"/>
              </a:lnSpc>
              <a:spcAft>
                <a:spcPts val="600"/>
              </a:spcAft>
              <a:buClr>
                <a:schemeClr val="accent1"/>
              </a:buClr>
              <a:buSzPct val="100000"/>
              <a:buFont typeface="Arial" panose="020B0604020202020204" pitchFamily="34" charset="0"/>
              <a:buChar char="•"/>
            </a:pPr>
            <a:r>
              <a:rPr lang="en-US" dirty="0"/>
              <a:t>This depicts that most failure of banks occur at Texas state and at Houston city.  Also shows this varies from place to place.</a:t>
            </a:r>
          </a:p>
        </p:txBody>
      </p:sp>
      <p:pic>
        <p:nvPicPr>
          <p:cNvPr id="7" name="Picture 6" descr="Chart, bar chart, histogram&#10;&#10;Description automatically generated">
            <a:extLst>
              <a:ext uri="{FF2B5EF4-FFF2-40B4-BE49-F238E27FC236}">
                <a16:creationId xmlns:a16="http://schemas.microsoft.com/office/drawing/2014/main" id="{DDC0386F-F89D-4B54-8F1D-9D8E5D499913}"/>
              </a:ext>
            </a:extLst>
          </p:cNvPr>
          <p:cNvPicPr>
            <a:picLocks noChangeAspect="1"/>
          </p:cNvPicPr>
          <p:nvPr/>
        </p:nvPicPr>
        <p:blipFill>
          <a:blip r:embed="rId2"/>
          <a:stretch>
            <a:fillRect/>
          </a:stretch>
        </p:blipFill>
        <p:spPr>
          <a:xfrm>
            <a:off x="8189062" y="252250"/>
            <a:ext cx="3337622" cy="2970485"/>
          </a:xfrm>
          <a:prstGeom prst="rect">
            <a:avLst/>
          </a:prstGeom>
        </p:spPr>
      </p:pic>
      <p:pic>
        <p:nvPicPr>
          <p:cNvPr id="5" name="Content Placeholder 4" descr="Chart, bar chart, histogram&#10;&#10;Description automatically generated">
            <a:extLst>
              <a:ext uri="{FF2B5EF4-FFF2-40B4-BE49-F238E27FC236}">
                <a16:creationId xmlns:a16="http://schemas.microsoft.com/office/drawing/2014/main" id="{39472454-4877-48F7-9DD3-79E899217319}"/>
              </a:ext>
            </a:extLst>
          </p:cNvPr>
          <p:cNvPicPr>
            <a:picLocks noGrp="1" noChangeAspect="1"/>
          </p:cNvPicPr>
          <p:nvPr>
            <p:ph idx="1"/>
          </p:nvPr>
        </p:nvPicPr>
        <p:blipFill>
          <a:blip r:embed="rId3"/>
          <a:stretch>
            <a:fillRect/>
          </a:stretch>
        </p:blipFill>
        <p:spPr>
          <a:xfrm>
            <a:off x="8189063" y="3350131"/>
            <a:ext cx="3337622" cy="2411432"/>
          </a:xfrm>
          <a:prstGeom prst="rect">
            <a:avLst/>
          </a:prstGeom>
        </p:spPr>
      </p:pic>
    </p:spTree>
    <p:extLst>
      <p:ext uri="{BB962C8B-B14F-4D97-AF65-F5344CB8AC3E}">
        <p14:creationId xmlns:p14="http://schemas.microsoft.com/office/powerpoint/2010/main" val="316558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F4C7-53B2-4180-97DD-7418880825C4}"/>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AD0F35B6-2C05-4C73-907A-5A2933B14691}"/>
              </a:ext>
            </a:extLst>
          </p:cNvPr>
          <p:cNvSpPr>
            <a:spLocks noGrp="1"/>
          </p:cNvSpPr>
          <p:nvPr>
            <p:ph idx="1"/>
          </p:nvPr>
        </p:nvSpPr>
        <p:spPr/>
        <p:txBody>
          <a:bodyPr/>
          <a:lstStyle/>
          <a:p>
            <a:r>
              <a:rPr lang="en-CA" dirty="0"/>
              <a:t>I would like to end this on a note that this analysis came to a conclusion that Commercial Banks were affected most in the state and city of Texas and Houston the most whereas the </a:t>
            </a:r>
            <a:r>
              <a:rPr lang="en-US" dirty="0">
                <a:latin typeface="Inter"/>
              </a:rPr>
              <a:t>FIRST REPUBLICBANK-DALLAS, N.A. got affected the highest which made the highest loss in the given period. The Failure rates were highest </a:t>
            </a:r>
            <a:r>
              <a:rPr lang="en-US">
                <a:latin typeface="Inter"/>
              </a:rPr>
              <a:t>in the year 1989.</a:t>
            </a:r>
            <a:endParaRPr lang="en-CA" dirty="0"/>
          </a:p>
        </p:txBody>
      </p:sp>
    </p:spTree>
    <p:extLst>
      <p:ext uri="{BB962C8B-B14F-4D97-AF65-F5344CB8AC3E}">
        <p14:creationId xmlns:p14="http://schemas.microsoft.com/office/powerpoint/2010/main" val="223648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F0A9-56BF-492C-9C90-127C2F79F4FA}"/>
              </a:ext>
            </a:extLst>
          </p:cNvPr>
          <p:cNvSpPr>
            <a:spLocks noGrp="1"/>
          </p:cNvSpPr>
          <p:nvPr>
            <p:ph type="title"/>
          </p:nvPr>
        </p:nvSpPr>
        <p:spPr/>
        <p:txBody>
          <a:bodyPr/>
          <a:lstStyle/>
          <a:p>
            <a:r>
              <a:rPr lang="en-CA" dirty="0" err="1"/>
              <a:t>Refrences</a:t>
            </a:r>
            <a:endParaRPr lang="en-CA" dirty="0"/>
          </a:p>
        </p:txBody>
      </p:sp>
      <p:sp>
        <p:nvSpPr>
          <p:cNvPr id="3" name="Content Placeholder 2">
            <a:extLst>
              <a:ext uri="{FF2B5EF4-FFF2-40B4-BE49-F238E27FC236}">
                <a16:creationId xmlns:a16="http://schemas.microsoft.com/office/drawing/2014/main" id="{7C01D49E-AB8D-4AD2-8B1F-E27B3A1BD2FC}"/>
              </a:ext>
            </a:extLst>
          </p:cNvPr>
          <p:cNvSpPr>
            <a:spLocks noGrp="1"/>
          </p:cNvSpPr>
          <p:nvPr>
            <p:ph idx="1"/>
          </p:nvPr>
        </p:nvSpPr>
        <p:spPr/>
        <p:txBody>
          <a:bodyPr/>
          <a:lstStyle/>
          <a:p>
            <a:r>
              <a:rPr lang="en-US" b="0" i="0" dirty="0">
                <a:solidFill>
                  <a:srgbClr val="2D3B45"/>
                </a:solidFill>
                <a:effectLst/>
                <a:latin typeface="Gill Sans MT (Body)"/>
              </a:rPr>
              <a:t>Kaggle.(2017). </a:t>
            </a:r>
            <a:r>
              <a:rPr lang="en-US" b="0" i="1" dirty="0">
                <a:solidFill>
                  <a:srgbClr val="2D3B45"/>
                </a:solidFill>
                <a:effectLst/>
                <a:latin typeface="Gill Sans MT (Body)"/>
              </a:rPr>
              <a:t>Commercial Bank Failures, 1934-Present Every bank failure in the United States since the Great Depression</a:t>
            </a:r>
            <a:r>
              <a:rPr lang="en-US" b="0" i="1" dirty="0">
                <a:solidFill>
                  <a:srgbClr val="00B0F0"/>
                </a:solidFill>
                <a:effectLst/>
                <a:latin typeface="Gill Sans MT (Body)"/>
              </a:rPr>
              <a:t>.</a:t>
            </a:r>
            <a:r>
              <a:rPr lang="en-US" b="0" i="0" dirty="0">
                <a:solidFill>
                  <a:srgbClr val="00B0F0"/>
                </a:solidFill>
                <a:effectLst/>
                <a:latin typeface="Gill Sans MT (Body)"/>
              </a:rPr>
              <a:t> </a:t>
            </a:r>
            <a:r>
              <a:rPr lang="en-US" b="0" i="0" u="sng" dirty="0">
                <a:solidFill>
                  <a:srgbClr val="00B0F0"/>
                </a:solidFill>
                <a:effectLst/>
                <a:latin typeface="Gill Sans MT (Body)"/>
                <a:hlinkClick r:id="rId2">
                  <a:extLst>
                    <a:ext uri="{A12FA001-AC4F-418D-AE19-62706E023703}">
                      <ahyp:hlinkClr xmlns:ahyp="http://schemas.microsoft.com/office/drawing/2018/hyperlinkcolor" val="tx"/>
                    </a:ext>
                  </a:extLst>
                </a:hlinkClick>
              </a:rPr>
              <a:t>https://www.kaggle.com/fdic/bank-failures (Links to an external site.)</a:t>
            </a:r>
            <a:r>
              <a:rPr lang="en-US" b="0" i="0" dirty="0">
                <a:solidFill>
                  <a:srgbClr val="00B0F0"/>
                </a:solidFill>
                <a:effectLst/>
                <a:latin typeface="Gill Sans MT (Body)"/>
              </a:rPr>
              <a:t> </a:t>
            </a:r>
          </a:p>
          <a:p>
            <a:pPr algn="l"/>
            <a:r>
              <a:rPr lang="en-US" b="0" dirty="0">
                <a:solidFill>
                  <a:srgbClr val="2C3E50"/>
                </a:solidFill>
                <a:effectLst/>
                <a:latin typeface="Gill Sans MT (Body)"/>
                <a:cs typeface="Times New Roman" panose="02020603050405020304" pitchFamily="18" charset="0"/>
              </a:rPr>
              <a:t>] r-bloggers (2018). </a:t>
            </a:r>
            <a:r>
              <a:rPr lang="en-US" b="0" i="1" dirty="0">
                <a:solidFill>
                  <a:srgbClr val="2C3E50"/>
                </a:solidFill>
                <a:effectLst/>
                <a:latin typeface="Gill Sans MT (Body)"/>
                <a:cs typeface="Times New Roman" panose="02020603050405020304" pitchFamily="18" charset="0"/>
              </a:rPr>
              <a:t>R-Bloggers</a:t>
            </a:r>
            <a:r>
              <a:rPr lang="en-US" b="0" i="1" dirty="0">
                <a:solidFill>
                  <a:srgbClr val="00B0F0"/>
                </a:solidFill>
                <a:effectLst/>
                <a:latin typeface="Gill Sans MT (Body)"/>
                <a:cs typeface="Times New Roman" panose="02020603050405020304" pitchFamily="18" charset="0"/>
              </a:rPr>
              <a:t>.</a:t>
            </a:r>
            <a:r>
              <a:rPr lang="en-US" dirty="0">
                <a:solidFill>
                  <a:srgbClr val="00B0F0"/>
                </a:solidFill>
                <a:latin typeface="Gill Sans MT (Body)"/>
                <a:cs typeface="Times New Roman" panose="02020603050405020304" pitchFamily="18" charset="0"/>
              </a:rPr>
              <a:t> </a:t>
            </a:r>
            <a:r>
              <a:rPr lang="en-US" b="0" dirty="0">
                <a:solidFill>
                  <a:srgbClr val="00B0F0"/>
                </a:solidFill>
                <a:effectLst/>
                <a:latin typeface="Gill Sans MT (Body)"/>
                <a:cs typeface="Times New Roman" panose="02020603050405020304" pitchFamily="18" charset="0"/>
                <a:hlinkClick r:id="rId3">
                  <a:extLst>
                    <a:ext uri="{A12FA001-AC4F-418D-AE19-62706E023703}">
                      <ahyp:hlinkClr xmlns:ahyp="http://schemas.microsoft.com/office/drawing/2018/hyperlinkcolor" val="tx"/>
                    </a:ext>
                  </a:extLst>
                </a:hlinkClick>
              </a:rPr>
              <a:t>https://www.r-bloggers.com/2021/04/how-to-clean-the-datasets-in-r/</a:t>
            </a:r>
            <a:endParaRPr lang="en-US" b="0" dirty="0">
              <a:solidFill>
                <a:srgbClr val="00B0F0"/>
              </a:solidFill>
              <a:effectLst/>
              <a:latin typeface="Gill Sans MT (Body)"/>
              <a:cs typeface="Times New Roman" panose="02020603050405020304" pitchFamily="18" charset="0"/>
            </a:endParaRPr>
          </a:p>
          <a:p>
            <a:endParaRPr lang="en-CA" dirty="0">
              <a:latin typeface="Gill Sans MT (Body)"/>
            </a:endParaRPr>
          </a:p>
        </p:txBody>
      </p:sp>
    </p:spTree>
    <p:extLst>
      <p:ext uri="{BB962C8B-B14F-4D97-AF65-F5344CB8AC3E}">
        <p14:creationId xmlns:p14="http://schemas.microsoft.com/office/powerpoint/2010/main" val="102943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5EE19-77F5-41D0-AA57-5855A439C314}"/>
              </a:ext>
            </a:extLst>
          </p:cNvPr>
          <p:cNvSpPr txBox="1"/>
          <p:nvPr/>
        </p:nvSpPr>
        <p:spPr>
          <a:xfrm flipH="1">
            <a:off x="4513994" y="3136612"/>
            <a:ext cx="3164012" cy="584775"/>
          </a:xfrm>
          <a:prstGeom prst="rect">
            <a:avLst/>
          </a:prstGeom>
          <a:noFill/>
        </p:spPr>
        <p:txBody>
          <a:bodyPr wrap="square" rtlCol="0">
            <a:spAutoFit/>
          </a:bodyPr>
          <a:lstStyle/>
          <a:p>
            <a:r>
              <a:rPr lang="en-CA" sz="3200" dirty="0"/>
              <a:t>THANK YOU</a:t>
            </a:r>
          </a:p>
        </p:txBody>
      </p:sp>
    </p:spTree>
    <p:extLst>
      <p:ext uri="{BB962C8B-B14F-4D97-AF65-F5344CB8AC3E}">
        <p14:creationId xmlns:p14="http://schemas.microsoft.com/office/powerpoint/2010/main" val="185473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C2E9-7B96-468A-8D71-D9CFE456E20F}"/>
              </a:ext>
            </a:extLst>
          </p:cNvPr>
          <p:cNvSpPr>
            <a:spLocks noGrp="1"/>
          </p:cNvSpPr>
          <p:nvPr>
            <p:ph type="title"/>
          </p:nvPr>
        </p:nvSpPr>
        <p:spPr/>
        <p:txBody>
          <a:bodyPr/>
          <a:lstStyle/>
          <a:p>
            <a:r>
              <a:rPr lang="en-CA" dirty="0"/>
              <a:t>Table Content		</a:t>
            </a:r>
          </a:p>
        </p:txBody>
      </p:sp>
      <p:sp>
        <p:nvSpPr>
          <p:cNvPr id="3" name="Content Placeholder 2">
            <a:extLst>
              <a:ext uri="{FF2B5EF4-FFF2-40B4-BE49-F238E27FC236}">
                <a16:creationId xmlns:a16="http://schemas.microsoft.com/office/drawing/2014/main" id="{43DE0F57-B7A5-4140-BC4F-B5794EDADE8B}"/>
              </a:ext>
            </a:extLst>
          </p:cNvPr>
          <p:cNvSpPr>
            <a:spLocks noGrp="1"/>
          </p:cNvSpPr>
          <p:nvPr>
            <p:ph idx="1"/>
          </p:nvPr>
        </p:nvSpPr>
        <p:spPr/>
        <p:txBody>
          <a:bodyPr/>
          <a:lstStyle/>
          <a:p>
            <a:r>
              <a:rPr lang="en-CA" dirty="0"/>
              <a:t>Explaining the business case</a:t>
            </a:r>
          </a:p>
          <a:p>
            <a:r>
              <a:rPr lang="en-CA" dirty="0"/>
              <a:t>Dataset and Data dictionary</a:t>
            </a:r>
          </a:p>
          <a:p>
            <a:r>
              <a:rPr lang="en-CA" dirty="0"/>
              <a:t>Data cleaning</a:t>
            </a:r>
          </a:p>
          <a:p>
            <a:r>
              <a:rPr lang="en-CA" dirty="0"/>
              <a:t>Analyzing data and its snippets.</a:t>
            </a:r>
          </a:p>
          <a:p>
            <a:r>
              <a:rPr lang="en-CA" dirty="0"/>
              <a:t>Conclusion</a:t>
            </a:r>
          </a:p>
          <a:p>
            <a:r>
              <a:rPr lang="en-CA" dirty="0"/>
              <a:t>Reference</a:t>
            </a:r>
          </a:p>
          <a:p>
            <a:pPr marL="0" indent="0">
              <a:buNone/>
            </a:pPr>
            <a:endParaRPr lang="en-CA" dirty="0"/>
          </a:p>
        </p:txBody>
      </p:sp>
    </p:spTree>
    <p:extLst>
      <p:ext uri="{BB962C8B-B14F-4D97-AF65-F5344CB8AC3E}">
        <p14:creationId xmlns:p14="http://schemas.microsoft.com/office/powerpoint/2010/main" val="152809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D319-5647-450D-93BC-45EC27AA8FC2}"/>
              </a:ext>
            </a:extLst>
          </p:cNvPr>
          <p:cNvSpPr>
            <a:spLocks noGrp="1"/>
          </p:cNvSpPr>
          <p:nvPr>
            <p:ph type="title"/>
          </p:nvPr>
        </p:nvSpPr>
        <p:spPr/>
        <p:txBody>
          <a:bodyPr/>
          <a:lstStyle/>
          <a:p>
            <a:r>
              <a:rPr lang="en-CA" dirty="0"/>
              <a:t>Explaining business case	</a:t>
            </a:r>
          </a:p>
        </p:txBody>
      </p:sp>
      <p:sp>
        <p:nvSpPr>
          <p:cNvPr id="3" name="Content Placeholder 2">
            <a:extLst>
              <a:ext uri="{FF2B5EF4-FFF2-40B4-BE49-F238E27FC236}">
                <a16:creationId xmlns:a16="http://schemas.microsoft.com/office/drawing/2014/main" id="{D89F9C5A-C05E-40FF-BC04-26100A71D4F9}"/>
              </a:ext>
            </a:extLst>
          </p:cNvPr>
          <p:cNvSpPr>
            <a:spLocks noGrp="1"/>
          </p:cNvSpPr>
          <p:nvPr>
            <p:ph idx="1"/>
          </p:nvPr>
        </p:nvSpPr>
        <p:spPr/>
        <p:txBody>
          <a:bodyPr/>
          <a:lstStyle/>
          <a:p>
            <a:r>
              <a:rPr lang="en-CA" dirty="0"/>
              <a:t>The dataset provided serves the data regarding the failure of the banks of all type which includes Savings, Savings Association and Federal.  The data is available since 1934 to the time after the Great Depression at USA. </a:t>
            </a:r>
          </a:p>
          <a:p>
            <a:r>
              <a:rPr lang="en-CA" dirty="0"/>
              <a:t>This dataset has 12 attribute and around 3000 rows in it which were totally uncleaned and needs to be pre-processed before applying analyzation tools.</a:t>
            </a:r>
          </a:p>
          <a:p>
            <a:endParaRPr lang="en-CA" dirty="0"/>
          </a:p>
        </p:txBody>
      </p:sp>
    </p:spTree>
    <p:extLst>
      <p:ext uri="{BB962C8B-B14F-4D97-AF65-F5344CB8AC3E}">
        <p14:creationId xmlns:p14="http://schemas.microsoft.com/office/powerpoint/2010/main" val="393320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790-91A2-4F77-B4DA-5FF98222CC77}"/>
              </a:ext>
            </a:extLst>
          </p:cNvPr>
          <p:cNvSpPr>
            <a:spLocks noGrp="1"/>
          </p:cNvSpPr>
          <p:nvPr>
            <p:ph type="title"/>
          </p:nvPr>
        </p:nvSpPr>
        <p:spPr/>
        <p:txBody>
          <a:bodyPr/>
          <a:lstStyle/>
          <a:p>
            <a:r>
              <a:rPr lang="en-CA" dirty="0"/>
              <a:t>Dataset and Data dictionary</a:t>
            </a:r>
            <a:br>
              <a:rPr lang="en-CA" dirty="0"/>
            </a:br>
            <a:endParaRPr lang="en-CA" dirty="0"/>
          </a:p>
        </p:txBody>
      </p:sp>
      <p:graphicFrame>
        <p:nvGraphicFramePr>
          <p:cNvPr id="4" name="Content Placeholder 3">
            <a:extLst>
              <a:ext uri="{FF2B5EF4-FFF2-40B4-BE49-F238E27FC236}">
                <a16:creationId xmlns:a16="http://schemas.microsoft.com/office/drawing/2014/main" id="{222A1683-9B46-4D02-A127-8B2DDAC91727}"/>
              </a:ext>
            </a:extLst>
          </p:cNvPr>
          <p:cNvGraphicFramePr>
            <a:graphicFrameLocks noGrp="1"/>
          </p:cNvGraphicFramePr>
          <p:nvPr>
            <p:ph idx="1"/>
            <p:extLst>
              <p:ext uri="{D42A27DB-BD31-4B8C-83A1-F6EECF244321}">
                <p14:modId xmlns:p14="http://schemas.microsoft.com/office/powerpoint/2010/main" val="2300471557"/>
              </p:ext>
            </p:extLst>
          </p:nvPr>
        </p:nvGraphicFramePr>
        <p:xfrm>
          <a:off x="1566154" y="2016125"/>
          <a:ext cx="9488700" cy="2302956"/>
        </p:xfrm>
        <a:graphic>
          <a:graphicData uri="http://schemas.openxmlformats.org/drawingml/2006/table">
            <a:tbl>
              <a:tblPr/>
              <a:tblGrid>
                <a:gridCol w="832188">
                  <a:extLst>
                    <a:ext uri="{9D8B030D-6E8A-4147-A177-3AD203B41FA5}">
                      <a16:colId xmlns:a16="http://schemas.microsoft.com/office/drawing/2014/main" val="2602835939"/>
                    </a:ext>
                  </a:extLst>
                </a:gridCol>
                <a:gridCol w="832188">
                  <a:extLst>
                    <a:ext uri="{9D8B030D-6E8A-4147-A177-3AD203B41FA5}">
                      <a16:colId xmlns:a16="http://schemas.microsoft.com/office/drawing/2014/main" val="207524117"/>
                    </a:ext>
                  </a:extLst>
                </a:gridCol>
                <a:gridCol w="832188">
                  <a:extLst>
                    <a:ext uri="{9D8B030D-6E8A-4147-A177-3AD203B41FA5}">
                      <a16:colId xmlns:a16="http://schemas.microsoft.com/office/drawing/2014/main" val="1228816006"/>
                    </a:ext>
                  </a:extLst>
                </a:gridCol>
                <a:gridCol w="665371">
                  <a:extLst>
                    <a:ext uri="{9D8B030D-6E8A-4147-A177-3AD203B41FA5}">
                      <a16:colId xmlns:a16="http://schemas.microsoft.com/office/drawing/2014/main" val="3786443634"/>
                    </a:ext>
                  </a:extLst>
                </a:gridCol>
                <a:gridCol w="1030466">
                  <a:extLst>
                    <a:ext uri="{9D8B030D-6E8A-4147-A177-3AD203B41FA5}">
                      <a16:colId xmlns:a16="http://schemas.microsoft.com/office/drawing/2014/main" val="424074307"/>
                    </a:ext>
                  </a:extLst>
                </a:gridCol>
                <a:gridCol w="608449">
                  <a:extLst>
                    <a:ext uri="{9D8B030D-6E8A-4147-A177-3AD203B41FA5}">
                      <a16:colId xmlns:a16="http://schemas.microsoft.com/office/drawing/2014/main" val="4212714402"/>
                    </a:ext>
                  </a:extLst>
                </a:gridCol>
                <a:gridCol w="790189">
                  <a:extLst>
                    <a:ext uri="{9D8B030D-6E8A-4147-A177-3AD203B41FA5}">
                      <a16:colId xmlns:a16="http://schemas.microsoft.com/office/drawing/2014/main" val="4229238814"/>
                    </a:ext>
                  </a:extLst>
                </a:gridCol>
                <a:gridCol w="840503">
                  <a:extLst>
                    <a:ext uri="{9D8B030D-6E8A-4147-A177-3AD203B41FA5}">
                      <a16:colId xmlns:a16="http://schemas.microsoft.com/office/drawing/2014/main" val="1435383198"/>
                    </a:ext>
                  </a:extLst>
                </a:gridCol>
                <a:gridCol w="900948">
                  <a:extLst>
                    <a:ext uri="{9D8B030D-6E8A-4147-A177-3AD203B41FA5}">
                      <a16:colId xmlns:a16="http://schemas.microsoft.com/office/drawing/2014/main" val="1433576416"/>
                    </a:ext>
                  </a:extLst>
                </a:gridCol>
                <a:gridCol w="741796">
                  <a:extLst>
                    <a:ext uri="{9D8B030D-6E8A-4147-A177-3AD203B41FA5}">
                      <a16:colId xmlns:a16="http://schemas.microsoft.com/office/drawing/2014/main" val="847523756"/>
                    </a:ext>
                  </a:extLst>
                </a:gridCol>
                <a:gridCol w="603331">
                  <a:extLst>
                    <a:ext uri="{9D8B030D-6E8A-4147-A177-3AD203B41FA5}">
                      <a16:colId xmlns:a16="http://schemas.microsoft.com/office/drawing/2014/main" val="4242056514"/>
                    </a:ext>
                  </a:extLst>
                </a:gridCol>
                <a:gridCol w="811083">
                  <a:extLst>
                    <a:ext uri="{9D8B030D-6E8A-4147-A177-3AD203B41FA5}">
                      <a16:colId xmlns:a16="http://schemas.microsoft.com/office/drawing/2014/main" val="3152161767"/>
                    </a:ext>
                  </a:extLst>
                </a:gridCol>
              </a:tblGrid>
              <a:tr h="214452">
                <a:tc gridSpan="12">
                  <a:txBody>
                    <a:bodyPr/>
                    <a:lstStyle/>
                    <a:p>
                      <a:r>
                        <a:rPr lang="en-CA" sz="1300" dirty="0"/>
                        <a:t>                                                                                               Data Dictionary</a:t>
                      </a:r>
                    </a:p>
                  </a:txBody>
                  <a:tcPr marL="0" marR="0" marT="0" marB="0" anchor="ctr">
                    <a:solidFill>
                      <a:srgbClr val="FFFFFF"/>
                    </a:solid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021050471"/>
                  </a:ext>
                </a:extLst>
              </a:tr>
              <a:tr h="783189">
                <a:tc>
                  <a:txBody>
                    <a:bodyPr/>
                    <a:lstStyle/>
                    <a:p>
                      <a:r>
                        <a:rPr lang="en-CA" sz="1300" dirty="0">
                          <a:effectLst/>
                        </a:rPr>
                        <a:t>Financial Institution Number</a:t>
                      </a:r>
                    </a:p>
                  </a:txBody>
                  <a:tcPr marL="0" marR="0" marT="0" marB="0" anchor="ctr">
                    <a:lnL>
                      <a:noFill/>
                    </a:lnL>
                    <a:lnR>
                      <a:noFill/>
                    </a:lnR>
                    <a:lnB>
                      <a:noFill/>
                    </a:lnB>
                    <a:solidFill>
                      <a:srgbClr val="FFFFFF"/>
                    </a:solidFill>
                  </a:tcPr>
                </a:tc>
                <a:tc>
                  <a:txBody>
                    <a:bodyPr/>
                    <a:lstStyle/>
                    <a:p>
                      <a:r>
                        <a:rPr lang="en-CA" sz="1300" dirty="0">
                          <a:effectLst/>
                        </a:rPr>
                        <a:t>Institution Name</a:t>
                      </a:r>
                    </a:p>
                  </a:txBody>
                  <a:tcPr marL="0" marR="0" marT="0" marB="0" anchor="ctr">
                    <a:lnL>
                      <a:noFill/>
                    </a:lnL>
                    <a:lnR>
                      <a:noFill/>
                    </a:lnR>
                    <a:lnT>
                      <a:noFill/>
                    </a:lnT>
                    <a:lnB>
                      <a:noFill/>
                    </a:lnB>
                    <a:solidFill>
                      <a:srgbClr val="FFFFFF"/>
                    </a:solidFill>
                  </a:tcPr>
                </a:tc>
                <a:tc>
                  <a:txBody>
                    <a:bodyPr/>
                    <a:lstStyle/>
                    <a:p>
                      <a:r>
                        <a:rPr lang="en-CA" sz="1300">
                          <a:effectLst/>
                        </a:rPr>
                        <a:t>Institution Type</a:t>
                      </a:r>
                    </a:p>
                  </a:txBody>
                  <a:tcPr marL="0" marR="0" marT="0" marB="0" anchor="ctr">
                    <a:lnL>
                      <a:noFill/>
                    </a:lnL>
                    <a:lnR>
                      <a:noFill/>
                    </a:lnR>
                    <a:lnT>
                      <a:noFill/>
                    </a:lnT>
                    <a:lnB>
                      <a:noFill/>
                    </a:lnB>
                    <a:solidFill>
                      <a:srgbClr val="FFFFFF"/>
                    </a:solidFill>
                  </a:tcPr>
                </a:tc>
                <a:tc>
                  <a:txBody>
                    <a:bodyPr/>
                    <a:lstStyle/>
                    <a:p>
                      <a:r>
                        <a:rPr lang="en-CA" sz="1300">
                          <a:effectLst/>
                        </a:rPr>
                        <a:t>Charter Type</a:t>
                      </a:r>
                    </a:p>
                  </a:txBody>
                  <a:tcPr marL="0" marR="0" marT="0" marB="0" anchor="ctr">
                    <a:lnL>
                      <a:noFill/>
                    </a:lnL>
                    <a:lnR>
                      <a:noFill/>
                    </a:lnR>
                    <a:lnT>
                      <a:noFill/>
                    </a:lnT>
                    <a:lnB>
                      <a:noFill/>
                    </a:lnB>
                    <a:solidFill>
                      <a:srgbClr val="FFFFFF"/>
                    </a:solidFill>
                  </a:tcPr>
                </a:tc>
                <a:tc>
                  <a:txBody>
                    <a:bodyPr/>
                    <a:lstStyle/>
                    <a:p>
                      <a:r>
                        <a:rPr lang="en-CA" sz="1300">
                          <a:effectLst/>
                        </a:rPr>
                        <a:t>Headquarters</a:t>
                      </a:r>
                    </a:p>
                  </a:txBody>
                  <a:tcPr marL="0" marR="0" marT="0" marB="0" anchor="ctr">
                    <a:lnL>
                      <a:noFill/>
                    </a:lnL>
                    <a:lnR>
                      <a:noFill/>
                    </a:lnR>
                    <a:lnT>
                      <a:noFill/>
                    </a:lnT>
                    <a:lnB>
                      <a:noFill/>
                    </a:lnB>
                    <a:solidFill>
                      <a:srgbClr val="FFFFFF"/>
                    </a:solidFill>
                  </a:tcPr>
                </a:tc>
                <a:tc>
                  <a:txBody>
                    <a:bodyPr/>
                    <a:lstStyle/>
                    <a:p>
                      <a:r>
                        <a:rPr lang="en-CA" sz="1300">
                          <a:effectLst/>
                        </a:rPr>
                        <a:t>Failure Date</a:t>
                      </a:r>
                    </a:p>
                  </a:txBody>
                  <a:tcPr marL="0" marR="0" marT="0" marB="0" anchor="ctr">
                    <a:lnL>
                      <a:noFill/>
                    </a:lnL>
                    <a:lnR>
                      <a:noFill/>
                    </a:lnR>
                    <a:lnT>
                      <a:noFill/>
                    </a:lnT>
                    <a:lnB>
                      <a:noFill/>
                    </a:lnB>
                    <a:solidFill>
                      <a:srgbClr val="FFFFFF"/>
                    </a:solidFill>
                  </a:tcPr>
                </a:tc>
                <a:tc>
                  <a:txBody>
                    <a:bodyPr/>
                    <a:lstStyle/>
                    <a:p>
                      <a:r>
                        <a:rPr lang="en-CA" sz="1300">
                          <a:effectLst/>
                        </a:rPr>
                        <a:t>Insurance Fund</a:t>
                      </a:r>
                    </a:p>
                  </a:txBody>
                  <a:tcPr marL="0" marR="0" marT="0" marB="0" anchor="ctr">
                    <a:lnL>
                      <a:noFill/>
                    </a:lnL>
                    <a:lnR>
                      <a:noFill/>
                    </a:lnR>
                    <a:lnT>
                      <a:noFill/>
                    </a:lnT>
                    <a:lnB>
                      <a:noFill/>
                    </a:lnB>
                    <a:solidFill>
                      <a:srgbClr val="FFFFFF"/>
                    </a:solidFill>
                  </a:tcPr>
                </a:tc>
                <a:tc>
                  <a:txBody>
                    <a:bodyPr/>
                    <a:lstStyle/>
                    <a:p>
                      <a:r>
                        <a:rPr lang="en-CA" sz="1300">
                          <a:effectLst/>
                        </a:rPr>
                        <a:t>Certificate Number</a:t>
                      </a:r>
                    </a:p>
                  </a:txBody>
                  <a:tcPr marL="0" marR="0" marT="0" marB="0" anchor="ctr">
                    <a:lnL>
                      <a:noFill/>
                    </a:lnL>
                    <a:lnR>
                      <a:noFill/>
                    </a:lnR>
                    <a:lnT>
                      <a:noFill/>
                    </a:lnT>
                    <a:lnB>
                      <a:noFill/>
                    </a:lnB>
                    <a:solidFill>
                      <a:srgbClr val="FFFFFF"/>
                    </a:solidFill>
                  </a:tcPr>
                </a:tc>
                <a:tc>
                  <a:txBody>
                    <a:bodyPr/>
                    <a:lstStyle/>
                    <a:p>
                      <a:r>
                        <a:rPr lang="en-CA" sz="1300">
                          <a:effectLst/>
                        </a:rPr>
                        <a:t>Transaction Type</a:t>
                      </a:r>
                    </a:p>
                  </a:txBody>
                  <a:tcPr marL="0" marR="0" marT="0" marB="0" anchor="ctr">
                    <a:lnL>
                      <a:noFill/>
                    </a:lnL>
                    <a:lnR>
                      <a:noFill/>
                    </a:lnR>
                    <a:lnT>
                      <a:noFill/>
                    </a:lnT>
                    <a:lnB>
                      <a:noFill/>
                    </a:lnB>
                    <a:solidFill>
                      <a:srgbClr val="FFFFFF"/>
                    </a:solidFill>
                  </a:tcPr>
                </a:tc>
                <a:tc>
                  <a:txBody>
                    <a:bodyPr/>
                    <a:lstStyle/>
                    <a:p>
                      <a:r>
                        <a:rPr lang="en-CA" sz="1300">
                          <a:effectLst/>
                        </a:rPr>
                        <a:t>Total Deposits</a:t>
                      </a:r>
                    </a:p>
                  </a:txBody>
                  <a:tcPr marL="0" marR="0" marT="0" marB="0" anchor="ctr">
                    <a:lnL>
                      <a:noFill/>
                    </a:lnL>
                    <a:lnR>
                      <a:noFill/>
                    </a:lnR>
                    <a:lnT>
                      <a:noFill/>
                    </a:lnT>
                    <a:lnB>
                      <a:noFill/>
                    </a:lnB>
                    <a:solidFill>
                      <a:srgbClr val="FFFFFF"/>
                    </a:solidFill>
                  </a:tcPr>
                </a:tc>
                <a:tc>
                  <a:txBody>
                    <a:bodyPr/>
                    <a:lstStyle/>
                    <a:p>
                      <a:r>
                        <a:rPr lang="en-CA" sz="1300">
                          <a:effectLst/>
                        </a:rPr>
                        <a:t>Total Assets</a:t>
                      </a:r>
                    </a:p>
                  </a:txBody>
                  <a:tcPr marL="0" marR="0" marT="0" marB="0" anchor="ctr">
                    <a:lnL>
                      <a:noFill/>
                    </a:lnL>
                    <a:lnR>
                      <a:noFill/>
                    </a:lnR>
                    <a:lnT>
                      <a:noFill/>
                    </a:lnT>
                    <a:lnB>
                      <a:noFill/>
                    </a:lnB>
                    <a:solidFill>
                      <a:srgbClr val="FFFFFF"/>
                    </a:solidFill>
                  </a:tcPr>
                </a:tc>
                <a:tc>
                  <a:txBody>
                    <a:bodyPr/>
                    <a:lstStyle/>
                    <a:p>
                      <a:r>
                        <a:rPr lang="en-CA" sz="1300">
                          <a:effectLst/>
                        </a:rPr>
                        <a:t>Estimated Loss (2015)</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44321653"/>
                  </a:ext>
                </a:extLst>
              </a:tr>
              <a:tr h="1305315">
                <a:tc>
                  <a:txBody>
                    <a:bodyPr/>
                    <a:lstStyle/>
                    <a:p>
                      <a:r>
                        <a:rPr lang="en-US" sz="1300">
                          <a:effectLst/>
                        </a:rPr>
                        <a:t>States the unique number given to a Financial Institute</a:t>
                      </a:r>
                    </a:p>
                  </a:txBody>
                  <a:tcPr marL="0" marR="0" marT="0" marB="0" anchor="ctr">
                    <a:lnL>
                      <a:noFill/>
                    </a:lnL>
                    <a:lnR>
                      <a:noFill/>
                    </a:lnR>
                    <a:lnT>
                      <a:noFill/>
                    </a:lnT>
                    <a:lnB>
                      <a:noFill/>
                    </a:lnB>
                    <a:solidFill>
                      <a:srgbClr val="FFFFFF"/>
                    </a:solidFill>
                  </a:tcPr>
                </a:tc>
                <a:tc>
                  <a:txBody>
                    <a:bodyPr/>
                    <a:lstStyle/>
                    <a:p>
                      <a:r>
                        <a:rPr lang="en-US" sz="1300">
                          <a:effectLst/>
                        </a:rPr>
                        <a:t>Name of the Financial Institute</a:t>
                      </a:r>
                    </a:p>
                  </a:txBody>
                  <a:tcPr marL="0" marR="0" marT="0" marB="0" anchor="ctr">
                    <a:lnL>
                      <a:noFill/>
                    </a:lnL>
                    <a:lnR>
                      <a:noFill/>
                    </a:lnR>
                    <a:lnT>
                      <a:noFill/>
                    </a:lnT>
                    <a:lnB>
                      <a:noFill/>
                    </a:lnB>
                    <a:solidFill>
                      <a:srgbClr val="FFFFFF"/>
                    </a:solidFill>
                  </a:tcPr>
                </a:tc>
                <a:tc>
                  <a:txBody>
                    <a:bodyPr/>
                    <a:lstStyle/>
                    <a:p>
                      <a:r>
                        <a:rPr lang="en-US" sz="1300">
                          <a:effectLst/>
                        </a:rPr>
                        <a:t>whether it is commercial, savings or savings association.</a:t>
                      </a:r>
                    </a:p>
                  </a:txBody>
                  <a:tcPr marL="0" marR="0" marT="0" marB="0" anchor="ctr">
                    <a:lnL>
                      <a:noFill/>
                    </a:lnL>
                    <a:lnR>
                      <a:noFill/>
                    </a:lnR>
                    <a:lnT>
                      <a:noFill/>
                    </a:lnT>
                    <a:lnB>
                      <a:noFill/>
                    </a:lnB>
                    <a:solidFill>
                      <a:srgbClr val="FFFFFF"/>
                    </a:solidFill>
                  </a:tcPr>
                </a:tc>
                <a:tc>
                  <a:txBody>
                    <a:bodyPr/>
                    <a:lstStyle/>
                    <a:p>
                      <a:r>
                        <a:rPr lang="en-US" sz="1300">
                          <a:effectLst/>
                        </a:rPr>
                        <a:t>Displays the type of charter</a:t>
                      </a:r>
                    </a:p>
                  </a:txBody>
                  <a:tcPr marL="0" marR="0" marT="0" marB="0" anchor="ctr">
                    <a:lnL>
                      <a:noFill/>
                    </a:lnL>
                    <a:lnR>
                      <a:noFill/>
                    </a:lnR>
                    <a:lnT>
                      <a:noFill/>
                    </a:lnT>
                    <a:lnB>
                      <a:noFill/>
                    </a:lnB>
                    <a:solidFill>
                      <a:srgbClr val="FFFFFF"/>
                    </a:solidFill>
                  </a:tcPr>
                </a:tc>
                <a:tc>
                  <a:txBody>
                    <a:bodyPr/>
                    <a:lstStyle/>
                    <a:p>
                      <a:r>
                        <a:rPr lang="en-US" sz="1300">
                          <a:effectLst/>
                        </a:rPr>
                        <a:t>Where the bank is originally from</a:t>
                      </a:r>
                    </a:p>
                  </a:txBody>
                  <a:tcPr marL="0" marR="0" marT="0" marB="0" anchor="ctr">
                    <a:lnL>
                      <a:noFill/>
                    </a:lnL>
                    <a:lnR>
                      <a:noFill/>
                    </a:lnR>
                    <a:lnT>
                      <a:noFill/>
                    </a:lnT>
                    <a:lnB>
                      <a:noFill/>
                    </a:lnB>
                    <a:solidFill>
                      <a:srgbClr val="FFFFFF"/>
                    </a:solidFill>
                  </a:tcPr>
                </a:tc>
                <a:tc>
                  <a:txBody>
                    <a:bodyPr/>
                    <a:lstStyle/>
                    <a:p>
                      <a:r>
                        <a:rPr lang="en-US" sz="1300">
                          <a:effectLst/>
                        </a:rPr>
                        <a:t>The date when the failure noted</a:t>
                      </a:r>
                    </a:p>
                  </a:txBody>
                  <a:tcPr marL="0" marR="0" marT="0" marB="0" anchor="ctr">
                    <a:lnL>
                      <a:noFill/>
                    </a:lnL>
                    <a:lnR>
                      <a:noFill/>
                    </a:lnR>
                    <a:lnT>
                      <a:noFill/>
                    </a:lnT>
                    <a:lnB>
                      <a:noFill/>
                    </a:lnB>
                    <a:solidFill>
                      <a:srgbClr val="FFFFFF"/>
                    </a:solidFill>
                  </a:tcPr>
                </a:tc>
                <a:tc>
                  <a:txBody>
                    <a:bodyPr/>
                    <a:lstStyle/>
                    <a:p>
                      <a:r>
                        <a:rPr lang="en-US" sz="1300">
                          <a:effectLst/>
                        </a:rPr>
                        <a:t>In which mode of insurance does it fall into</a:t>
                      </a:r>
                    </a:p>
                  </a:txBody>
                  <a:tcPr marL="0" marR="0" marT="0" marB="0" anchor="ctr">
                    <a:lnL>
                      <a:noFill/>
                    </a:lnL>
                    <a:lnR>
                      <a:noFill/>
                    </a:lnR>
                    <a:lnT>
                      <a:noFill/>
                    </a:lnT>
                    <a:lnB>
                      <a:noFill/>
                    </a:lnB>
                    <a:solidFill>
                      <a:srgbClr val="FFFFFF"/>
                    </a:solidFill>
                  </a:tcPr>
                </a:tc>
                <a:tc>
                  <a:txBody>
                    <a:bodyPr/>
                    <a:lstStyle/>
                    <a:p>
                      <a:r>
                        <a:rPr lang="en-US" sz="1300">
                          <a:effectLst/>
                        </a:rPr>
                        <a:t>unique number to all the Institutes</a:t>
                      </a:r>
                    </a:p>
                  </a:txBody>
                  <a:tcPr marL="0" marR="0" marT="0" marB="0" anchor="ctr">
                    <a:lnL>
                      <a:noFill/>
                    </a:lnL>
                    <a:lnR>
                      <a:noFill/>
                    </a:lnR>
                    <a:lnT>
                      <a:noFill/>
                    </a:lnT>
                    <a:lnB>
                      <a:noFill/>
                    </a:lnB>
                    <a:solidFill>
                      <a:srgbClr val="FFFFFF"/>
                    </a:solidFill>
                  </a:tcPr>
                </a:tc>
                <a:tc>
                  <a:txBody>
                    <a:bodyPr/>
                    <a:lstStyle/>
                    <a:p>
                      <a:r>
                        <a:rPr lang="en-CA" sz="1300">
                          <a:effectLst/>
                        </a:rPr>
                        <a:t>Type of transaction.</a:t>
                      </a:r>
                    </a:p>
                  </a:txBody>
                  <a:tcPr marL="0" marR="0" marT="0" marB="0" anchor="ctr">
                    <a:lnL>
                      <a:noFill/>
                    </a:lnL>
                    <a:lnR>
                      <a:noFill/>
                    </a:lnR>
                    <a:lnT>
                      <a:noFill/>
                    </a:lnT>
                    <a:lnB>
                      <a:noFill/>
                    </a:lnB>
                    <a:solidFill>
                      <a:srgbClr val="FFFFFF"/>
                    </a:solidFill>
                  </a:tcPr>
                </a:tc>
                <a:tc>
                  <a:txBody>
                    <a:bodyPr/>
                    <a:lstStyle/>
                    <a:p>
                      <a:r>
                        <a:rPr lang="en-CA" sz="1300">
                          <a:effectLst/>
                        </a:rPr>
                        <a:t>Gross deposits</a:t>
                      </a:r>
                    </a:p>
                  </a:txBody>
                  <a:tcPr marL="0" marR="0" marT="0" marB="0" anchor="ctr">
                    <a:lnL>
                      <a:noFill/>
                    </a:lnL>
                    <a:lnR>
                      <a:noFill/>
                    </a:lnR>
                    <a:lnT>
                      <a:noFill/>
                    </a:lnT>
                    <a:lnB>
                      <a:noFill/>
                    </a:lnB>
                    <a:solidFill>
                      <a:srgbClr val="FFFFFF"/>
                    </a:solidFill>
                  </a:tcPr>
                </a:tc>
                <a:tc>
                  <a:txBody>
                    <a:bodyPr/>
                    <a:lstStyle/>
                    <a:p>
                      <a:r>
                        <a:rPr lang="en-CA" sz="1300">
                          <a:effectLst/>
                        </a:rPr>
                        <a:t>Gross assests</a:t>
                      </a:r>
                    </a:p>
                  </a:txBody>
                  <a:tcPr marL="0" marR="0" marT="0" marB="0" anchor="ctr">
                    <a:lnL>
                      <a:noFill/>
                    </a:lnL>
                    <a:lnR>
                      <a:noFill/>
                    </a:lnR>
                    <a:lnT>
                      <a:noFill/>
                    </a:lnT>
                    <a:lnB>
                      <a:noFill/>
                    </a:lnB>
                    <a:solidFill>
                      <a:srgbClr val="FFFFFF"/>
                    </a:solidFill>
                  </a:tcPr>
                </a:tc>
                <a:tc>
                  <a:txBody>
                    <a:bodyPr/>
                    <a:lstStyle/>
                    <a:p>
                      <a:r>
                        <a:rPr lang="en-US" sz="1300" dirty="0">
                          <a:effectLst/>
                        </a:rPr>
                        <a:t>Loss noted in the year 2015</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06768851"/>
                  </a:ext>
                </a:extLst>
              </a:tr>
            </a:tbl>
          </a:graphicData>
        </a:graphic>
      </p:graphicFrame>
    </p:spTree>
    <p:extLst>
      <p:ext uri="{BB962C8B-B14F-4D97-AF65-F5344CB8AC3E}">
        <p14:creationId xmlns:p14="http://schemas.microsoft.com/office/powerpoint/2010/main" val="392536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6FE3-FBEA-4661-B60B-217474A1ECD1}"/>
              </a:ext>
            </a:extLst>
          </p:cNvPr>
          <p:cNvSpPr>
            <a:spLocks noGrp="1"/>
          </p:cNvSpPr>
          <p:nvPr>
            <p:ph type="title"/>
          </p:nvPr>
        </p:nvSpPr>
        <p:spPr>
          <a:xfrm>
            <a:off x="1451579" y="804519"/>
            <a:ext cx="9603275" cy="1049235"/>
          </a:xfrm>
        </p:spPr>
        <p:txBody>
          <a:bodyPr>
            <a:normAutofit/>
          </a:bodyPr>
          <a:lstStyle/>
          <a:p>
            <a:r>
              <a:rPr lang="en-CA" dirty="0"/>
              <a:t>Data cleaning</a:t>
            </a:r>
            <a:br>
              <a:rPr lang="en-CA" dirty="0"/>
            </a:br>
            <a:endParaRPr lang="en-CA" dirty="0"/>
          </a:p>
        </p:txBody>
      </p:sp>
      <p:sp>
        <p:nvSpPr>
          <p:cNvPr id="9" name="Content Placeholder 8">
            <a:extLst>
              <a:ext uri="{FF2B5EF4-FFF2-40B4-BE49-F238E27FC236}">
                <a16:creationId xmlns:a16="http://schemas.microsoft.com/office/drawing/2014/main" id="{3D36D36C-F65F-4290-A328-5CF0C47F26D0}"/>
              </a:ext>
            </a:extLst>
          </p:cNvPr>
          <p:cNvSpPr>
            <a:spLocks noGrp="1"/>
          </p:cNvSpPr>
          <p:nvPr>
            <p:ph idx="1"/>
          </p:nvPr>
        </p:nvSpPr>
        <p:spPr>
          <a:xfrm>
            <a:off x="1451579" y="2015734"/>
            <a:ext cx="4158849" cy="3450613"/>
          </a:xfrm>
        </p:spPr>
        <p:txBody>
          <a:bodyPr>
            <a:normAutofit/>
          </a:bodyPr>
          <a:lstStyle/>
          <a:p>
            <a:r>
              <a:rPr lang="en-US" dirty="0"/>
              <a:t>This how the correlation between all other attribute relates after cleaning the data. </a:t>
            </a:r>
          </a:p>
          <a:p>
            <a:r>
              <a:rPr lang="en-US" dirty="0"/>
              <a:t>Simple omit function was used to clean the data. Basically, the rows were dropped using this function</a:t>
            </a:r>
          </a:p>
        </p:txBody>
      </p:sp>
      <p:grpSp>
        <p:nvGrpSpPr>
          <p:cNvPr id="12" name="Group 11">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3" name="Rectangle 12">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Text&#10;&#10;Description automatically generated">
            <a:extLst>
              <a:ext uri="{FF2B5EF4-FFF2-40B4-BE49-F238E27FC236}">
                <a16:creationId xmlns:a16="http://schemas.microsoft.com/office/drawing/2014/main" id="{A5FAA472-44F5-40EF-8466-536694A4DE28}"/>
              </a:ext>
            </a:extLst>
          </p:cNvPr>
          <p:cNvPicPr>
            <a:picLocks noChangeAspect="1"/>
          </p:cNvPicPr>
          <p:nvPr/>
        </p:nvPicPr>
        <p:blipFill>
          <a:blip r:embed="rId2"/>
          <a:stretch>
            <a:fillRect/>
          </a:stretch>
        </p:blipFill>
        <p:spPr>
          <a:xfrm>
            <a:off x="6277216" y="2585883"/>
            <a:ext cx="4613872" cy="2104103"/>
          </a:xfrm>
          <a:prstGeom prst="rect">
            <a:avLst/>
          </a:prstGeom>
        </p:spPr>
      </p:pic>
    </p:spTree>
    <p:extLst>
      <p:ext uri="{BB962C8B-B14F-4D97-AF65-F5344CB8AC3E}">
        <p14:creationId xmlns:p14="http://schemas.microsoft.com/office/powerpoint/2010/main" val="364615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8AE7EB5-67DF-46C0-89F5-1A6966A5255E}"/>
              </a:ext>
            </a:extLst>
          </p:cNvPr>
          <p:cNvSpPr>
            <a:spLocks noGrp="1"/>
          </p:cNvSpPr>
          <p:nvPr>
            <p:ph type="title"/>
          </p:nvPr>
        </p:nvSpPr>
        <p:spPr>
          <a:xfrm>
            <a:off x="1451579" y="804519"/>
            <a:ext cx="5550357" cy="1049235"/>
          </a:xfrm>
        </p:spPr>
        <p:txBody>
          <a:bodyPr>
            <a:normAutofit/>
          </a:bodyPr>
          <a:lstStyle/>
          <a:p>
            <a:r>
              <a:rPr lang="en-CA" dirty="0"/>
              <a:t>Continue</a:t>
            </a:r>
          </a:p>
        </p:txBody>
      </p:sp>
      <p:sp>
        <p:nvSpPr>
          <p:cNvPr id="26" name="Rectangle 25">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Content Placeholder 18">
            <a:extLst>
              <a:ext uri="{FF2B5EF4-FFF2-40B4-BE49-F238E27FC236}">
                <a16:creationId xmlns:a16="http://schemas.microsoft.com/office/drawing/2014/main" id="{AA07A1A1-BC49-4E0F-AF85-2B91EFA587FD}"/>
              </a:ext>
            </a:extLst>
          </p:cNvPr>
          <p:cNvSpPr>
            <a:spLocks noGrp="1"/>
          </p:cNvSpPr>
          <p:nvPr>
            <p:ph idx="1"/>
          </p:nvPr>
        </p:nvSpPr>
        <p:spPr>
          <a:xfrm>
            <a:off x="1451579" y="2015732"/>
            <a:ext cx="5550357" cy="3450613"/>
          </a:xfrm>
        </p:spPr>
        <p:txBody>
          <a:bodyPr>
            <a:normAutofit/>
          </a:bodyPr>
          <a:lstStyle/>
          <a:p>
            <a:r>
              <a:rPr lang="en-US" dirty="0"/>
              <a:t>The following two picture depicts the data type of the following attributes in a dataset and also the head and tail of the dataset of each attributes separately.</a:t>
            </a:r>
          </a:p>
          <a:p>
            <a:r>
              <a:rPr lang="en-US" dirty="0"/>
              <a:t>The string values need to be changed into int so that further the Analysis can happen.</a:t>
            </a:r>
          </a:p>
        </p:txBody>
      </p:sp>
      <p:pic>
        <p:nvPicPr>
          <p:cNvPr id="15" name="Picture 14" descr="Text, letter&#10;&#10;Description automatically generated">
            <a:extLst>
              <a:ext uri="{FF2B5EF4-FFF2-40B4-BE49-F238E27FC236}">
                <a16:creationId xmlns:a16="http://schemas.microsoft.com/office/drawing/2014/main" id="{A49B75AA-A97D-42A6-A49B-166E958710C2}"/>
              </a:ext>
            </a:extLst>
          </p:cNvPr>
          <p:cNvPicPr>
            <a:picLocks noChangeAspect="1"/>
          </p:cNvPicPr>
          <p:nvPr/>
        </p:nvPicPr>
        <p:blipFill>
          <a:blip r:embed="rId2"/>
          <a:stretch>
            <a:fillRect/>
          </a:stretch>
        </p:blipFill>
        <p:spPr>
          <a:xfrm>
            <a:off x="7473594" y="300301"/>
            <a:ext cx="4472600" cy="2216758"/>
          </a:xfrm>
          <a:prstGeom prst="rect">
            <a:avLst/>
          </a:prstGeom>
        </p:spPr>
      </p:pic>
      <p:pic>
        <p:nvPicPr>
          <p:cNvPr id="13" name="Content Placeholder 12" descr="Table&#10;&#10;Description automatically generated">
            <a:extLst>
              <a:ext uri="{FF2B5EF4-FFF2-40B4-BE49-F238E27FC236}">
                <a16:creationId xmlns:a16="http://schemas.microsoft.com/office/drawing/2014/main" id="{DE5EDA47-DAD2-41C4-8D05-005DA389F5DC}"/>
              </a:ext>
            </a:extLst>
          </p:cNvPr>
          <p:cNvPicPr>
            <a:picLocks noChangeAspect="1"/>
          </p:cNvPicPr>
          <p:nvPr/>
        </p:nvPicPr>
        <p:blipFill>
          <a:blip r:embed="rId3"/>
          <a:stretch>
            <a:fillRect/>
          </a:stretch>
        </p:blipFill>
        <p:spPr>
          <a:xfrm>
            <a:off x="7473593" y="3082735"/>
            <a:ext cx="4472599" cy="2216757"/>
          </a:xfrm>
          <a:prstGeom prst="rect">
            <a:avLst/>
          </a:prstGeom>
        </p:spPr>
      </p:pic>
      <p:pic>
        <p:nvPicPr>
          <p:cNvPr id="28" name="Picture 2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9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19">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21">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D936000-2808-416D-BA33-50B21E120BFE}"/>
              </a:ext>
            </a:extLst>
          </p:cNvPr>
          <p:cNvSpPr>
            <a:spLocks noGrp="1"/>
          </p:cNvSpPr>
          <p:nvPr>
            <p:ph type="title"/>
          </p:nvPr>
        </p:nvSpPr>
        <p:spPr>
          <a:xfrm>
            <a:off x="5196457" y="804519"/>
            <a:ext cx="5550357" cy="1049235"/>
          </a:xfrm>
        </p:spPr>
        <p:txBody>
          <a:bodyPr>
            <a:normAutofit/>
          </a:bodyPr>
          <a:lstStyle/>
          <a:p>
            <a:r>
              <a:rPr lang="en-CA" dirty="0"/>
              <a:t>Continue</a:t>
            </a:r>
          </a:p>
        </p:txBody>
      </p:sp>
      <p:sp>
        <p:nvSpPr>
          <p:cNvPr id="45" name="Rectangle 23">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descr="A picture containing table&#10;&#10;Description automatically generated">
            <a:extLst>
              <a:ext uri="{FF2B5EF4-FFF2-40B4-BE49-F238E27FC236}">
                <a16:creationId xmlns:a16="http://schemas.microsoft.com/office/drawing/2014/main" id="{4A4A845B-9A4C-4640-9138-B16949F01B82}"/>
              </a:ext>
            </a:extLst>
          </p:cNvPr>
          <p:cNvPicPr>
            <a:picLocks noChangeAspect="1"/>
          </p:cNvPicPr>
          <p:nvPr/>
        </p:nvPicPr>
        <p:blipFill>
          <a:blip r:embed="rId2"/>
          <a:stretch>
            <a:fillRect/>
          </a:stretch>
        </p:blipFill>
        <p:spPr>
          <a:xfrm>
            <a:off x="206477" y="423024"/>
            <a:ext cx="4500598" cy="1555525"/>
          </a:xfrm>
          <a:prstGeom prst="rect">
            <a:avLst/>
          </a:prstGeom>
        </p:spPr>
      </p:pic>
      <p:pic>
        <p:nvPicPr>
          <p:cNvPr id="9" name="Content Placeholder 8" descr="A screenshot of a computer&#10;&#10;Description automatically generated with medium confidence">
            <a:extLst>
              <a:ext uri="{FF2B5EF4-FFF2-40B4-BE49-F238E27FC236}">
                <a16:creationId xmlns:a16="http://schemas.microsoft.com/office/drawing/2014/main" id="{AD984C5B-CCCB-42A2-936D-7E773B6F9D8A}"/>
              </a:ext>
            </a:extLst>
          </p:cNvPr>
          <p:cNvPicPr>
            <a:picLocks noChangeAspect="1"/>
          </p:cNvPicPr>
          <p:nvPr/>
        </p:nvPicPr>
        <p:blipFill>
          <a:blip r:embed="rId3"/>
          <a:stretch>
            <a:fillRect/>
          </a:stretch>
        </p:blipFill>
        <p:spPr>
          <a:xfrm>
            <a:off x="206477" y="2180433"/>
            <a:ext cx="4500598" cy="2966489"/>
          </a:xfrm>
          <a:prstGeom prst="rect">
            <a:avLst/>
          </a:prstGeom>
        </p:spPr>
      </p:pic>
      <p:sp>
        <p:nvSpPr>
          <p:cNvPr id="46" name="Content Placeholder 16">
            <a:extLst>
              <a:ext uri="{FF2B5EF4-FFF2-40B4-BE49-F238E27FC236}">
                <a16:creationId xmlns:a16="http://schemas.microsoft.com/office/drawing/2014/main" id="{D48E1019-F3F5-4A6D-BBA0-191E11D9C456}"/>
              </a:ext>
            </a:extLst>
          </p:cNvPr>
          <p:cNvSpPr>
            <a:spLocks noGrp="1"/>
          </p:cNvSpPr>
          <p:nvPr>
            <p:ph idx="1"/>
          </p:nvPr>
        </p:nvSpPr>
        <p:spPr>
          <a:xfrm>
            <a:off x="5196457" y="2015732"/>
            <a:ext cx="5550357" cy="3450613"/>
          </a:xfrm>
        </p:spPr>
        <p:txBody>
          <a:bodyPr>
            <a:normAutofit/>
          </a:bodyPr>
          <a:lstStyle/>
          <a:p>
            <a:r>
              <a:rPr lang="en-US" dirty="0"/>
              <a:t>This depicts the summary of two subsets of the datasets which were used differently for different purposes. Where </a:t>
            </a:r>
            <a:r>
              <a:rPr lang="en-US" dirty="0" err="1"/>
              <a:t>mydata</a:t>
            </a:r>
            <a:r>
              <a:rPr lang="en-US" dirty="0"/>
              <a:t> dataset is subset of def dataset.</a:t>
            </a:r>
          </a:p>
        </p:txBody>
      </p:sp>
      <p:pic>
        <p:nvPicPr>
          <p:cNvPr id="47" name="Picture 25">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27">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9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427D-8B55-4B4E-A20A-68DF57EBA25B}"/>
              </a:ext>
            </a:extLst>
          </p:cNvPr>
          <p:cNvSpPr>
            <a:spLocks noGrp="1"/>
          </p:cNvSpPr>
          <p:nvPr>
            <p:ph type="title"/>
          </p:nvPr>
        </p:nvSpPr>
        <p:spPr>
          <a:xfrm>
            <a:off x="1451579" y="804519"/>
            <a:ext cx="9603275" cy="1049235"/>
          </a:xfrm>
        </p:spPr>
        <p:txBody>
          <a:bodyPr>
            <a:normAutofit/>
          </a:bodyPr>
          <a:lstStyle/>
          <a:p>
            <a:r>
              <a:rPr lang="en-CA" dirty="0"/>
              <a:t>Analyzing data and its snippets.</a:t>
            </a:r>
            <a:br>
              <a:rPr lang="en-CA" dirty="0"/>
            </a:br>
            <a:endParaRPr lang="en-CA" dirty="0"/>
          </a:p>
        </p:txBody>
      </p:sp>
      <p:sp>
        <p:nvSpPr>
          <p:cNvPr id="19" name="Content Placeholder 18">
            <a:extLst>
              <a:ext uri="{FF2B5EF4-FFF2-40B4-BE49-F238E27FC236}">
                <a16:creationId xmlns:a16="http://schemas.microsoft.com/office/drawing/2014/main" id="{6D6BB630-5432-41B2-BE0B-E1C7A3C5A139}"/>
              </a:ext>
            </a:extLst>
          </p:cNvPr>
          <p:cNvSpPr>
            <a:spLocks noGrp="1"/>
          </p:cNvSpPr>
          <p:nvPr>
            <p:ph idx="1"/>
          </p:nvPr>
        </p:nvSpPr>
        <p:spPr>
          <a:xfrm>
            <a:off x="1451579" y="2015734"/>
            <a:ext cx="4162555" cy="3450613"/>
          </a:xfrm>
        </p:spPr>
        <p:txBody>
          <a:bodyPr>
            <a:normAutofit/>
          </a:bodyPr>
          <a:lstStyle/>
          <a:p>
            <a:r>
              <a:rPr lang="en-US" dirty="0"/>
              <a:t>This graph here shows and resolves the first question of that data which is. What type of institution is making the highest loss.</a:t>
            </a:r>
          </a:p>
          <a:p>
            <a:r>
              <a:rPr lang="en-US" dirty="0"/>
              <a:t>One(1) that is “COMMERCIAL BANK” are making the highest loss.</a:t>
            </a:r>
            <a:br>
              <a:rPr lang="en-CA" dirty="0"/>
            </a:br>
            <a:br>
              <a:rPr lang="en-CA" dirty="0"/>
            </a:br>
            <a:endParaRPr lang="en-US" dirty="0"/>
          </a:p>
        </p:txBody>
      </p:sp>
      <p:pic>
        <p:nvPicPr>
          <p:cNvPr id="15" name="Content Placeholder 14" descr="Chart, bar chart&#10;&#10;Description automatically generated">
            <a:extLst>
              <a:ext uri="{FF2B5EF4-FFF2-40B4-BE49-F238E27FC236}">
                <a16:creationId xmlns:a16="http://schemas.microsoft.com/office/drawing/2014/main" id="{AA3CF865-482C-4927-9D6F-00B565BD65B3}"/>
              </a:ext>
            </a:extLst>
          </p:cNvPr>
          <p:cNvPicPr>
            <a:picLocks noChangeAspect="1"/>
          </p:cNvPicPr>
          <p:nvPr/>
        </p:nvPicPr>
        <p:blipFill>
          <a:blip r:embed="rId2"/>
          <a:stretch>
            <a:fillRect/>
          </a:stretch>
        </p:blipFill>
        <p:spPr>
          <a:xfrm>
            <a:off x="6094411" y="1956955"/>
            <a:ext cx="4960443" cy="3047292"/>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F427C58-3D7D-475A-99AB-4849930C83EC}"/>
              </a:ext>
            </a:extLst>
          </p:cNvPr>
          <p:cNvPicPr>
            <a:picLocks noChangeAspect="1"/>
          </p:cNvPicPr>
          <p:nvPr/>
        </p:nvPicPr>
        <p:blipFill>
          <a:blip r:embed="rId3"/>
          <a:stretch>
            <a:fillRect/>
          </a:stretch>
        </p:blipFill>
        <p:spPr>
          <a:xfrm>
            <a:off x="7128387" y="5107448"/>
            <a:ext cx="3926467" cy="705639"/>
          </a:xfrm>
          <a:prstGeom prst="rect">
            <a:avLst/>
          </a:prstGeom>
        </p:spPr>
      </p:pic>
    </p:spTree>
    <p:extLst>
      <p:ext uri="{BB962C8B-B14F-4D97-AF65-F5344CB8AC3E}">
        <p14:creationId xmlns:p14="http://schemas.microsoft.com/office/powerpoint/2010/main" val="245826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6F88-8969-41D8-A928-05B537BC5810}"/>
              </a:ext>
            </a:extLst>
          </p:cNvPr>
          <p:cNvSpPr>
            <a:spLocks noGrp="1"/>
          </p:cNvSpPr>
          <p:nvPr>
            <p:ph type="title"/>
          </p:nvPr>
        </p:nvSpPr>
        <p:spPr/>
        <p:txBody>
          <a:bodyPr/>
          <a:lstStyle/>
          <a:p>
            <a:r>
              <a:rPr lang="en-CA" dirty="0"/>
              <a:t>Analyzing continues	</a:t>
            </a:r>
          </a:p>
        </p:txBody>
      </p:sp>
      <p:pic>
        <p:nvPicPr>
          <p:cNvPr id="5" name="Content Placeholder 4" descr="A picture containing background pattern&#10;&#10;Description automatically generated">
            <a:extLst>
              <a:ext uri="{FF2B5EF4-FFF2-40B4-BE49-F238E27FC236}">
                <a16:creationId xmlns:a16="http://schemas.microsoft.com/office/drawing/2014/main" id="{4D617D97-5E97-490B-A5BD-C2354066FA1C}"/>
              </a:ext>
            </a:extLst>
          </p:cNvPr>
          <p:cNvPicPr>
            <a:picLocks noGrp="1" noChangeAspect="1"/>
          </p:cNvPicPr>
          <p:nvPr>
            <p:ph idx="1"/>
          </p:nvPr>
        </p:nvPicPr>
        <p:blipFill>
          <a:blip r:embed="rId2"/>
          <a:stretch>
            <a:fillRect/>
          </a:stretch>
        </p:blipFill>
        <p:spPr>
          <a:xfrm>
            <a:off x="7494809" y="1917434"/>
            <a:ext cx="3955123" cy="1379340"/>
          </a:xfrm>
        </p:spPr>
      </p:pic>
      <p:pic>
        <p:nvPicPr>
          <p:cNvPr id="7" name="Picture 6" descr="Chart, histogram&#10;&#10;Description automatically generated">
            <a:extLst>
              <a:ext uri="{FF2B5EF4-FFF2-40B4-BE49-F238E27FC236}">
                <a16:creationId xmlns:a16="http://schemas.microsoft.com/office/drawing/2014/main" id="{4BFEF99E-4DD5-4BFB-8C80-03ADCCE9EC91}"/>
              </a:ext>
            </a:extLst>
          </p:cNvPr>
          <p:cNvPicPr>
            <a:picLocks noChangeAspect="1"/>
          </p:cNvPicPr>
          <p:nvPr/>
        </p:nvPicPr>
        <p:blipFill>
          <a:blip r:embed="rId3"/>
          <a:stretch>
            <a:fillRect/>
          </a:stretch>
        </p:blipFill>
        <p:spPr>
          <a:xfrm>
            <a:off x="7505090" y="3429000"/>
            <a:ext cx="3944842" cy="2423390"/>
          </a:xfrm>
          <a:prstGeom prst="rect">
            <a:avLst/>
          </a:prstGeom>
        </p:spPr>
      </p:pic>
      <p:sp>
        <p:nvSpPr>
          <p:cNvPr id="8" name="TextBox 7">
            <a:extLst>
              <a:ext uri="{FF2B5EF4-FFF2-40B4-BE49-F238E27FC236}">
                <a16:creationId xmlns:a16="http://schemas.microsoft.com/office/drawing/2014/main" id="{15906969-297F-45B3-9FEB-D7D2942F5F88}"/>
              </a:ext>
            </a:extLst>
          </p:cNvPr>
          <p:cNvSpPr txBox="1"/>
          <p:nvPr/>
        </p:nvSpPr>
        <p:spPr>
          <a:xfrm>
            <a:off x="1451579" y="1998145"/>
            <a:ext cx="5535561" cy="2031325"/>
          </a:xfrm>
          <a:prstGeom prst="rect">
            <a:avLst/>
          </a:prstGeom>
          <a:noFill/>
        </p:spPr>
        <p:txBody>
          <a:bodyPr wrap="square" rtlCol="0">
            <a:spAutoFit/>
          </a:bodyPr>
          <a:lstStyle/>
          <a:p>
            <a:pPr marL="285750" indent="-285750">
              <a:buFont typeface="Arial" panose="020B0604020202020204" pitchFamily="34" charset="0"/>
              <a:buChar char="•"/>
            </a:pPr>
            <a:r>
              <a:rPr lang="en-CA" dirty="0"/>
              <a:t>This resolves the second question of the dataset which is </a:t>
            </a:r>
            <a:r>
              <a:rPr lang="en-US" dirty="0">
                <a:latin typeface="Inter"/>
              </a:rPr>
              <a:t>w</a:t>
            </a:r>
            <a:r>
              <a:rPr lang="en-US" b="0" i="0" dirty="0">
                <a:effectLst/>
                <a:latin typeface="Inter"/>
              </a:rPr>
              <a:t>hat commercial bank failure cost the federal government the most to resolve?</a:t>
            </a:r>
          </a:p>
          <a:p>
            <a:pPr marL="285750" indent="-285750">
              <a:buFont typeface="Arial" panose="020B0604020202020204" pitchFamily="34" charset="0"/>
              <a:buChar char="•"/>
            </a:pPr>
            <a:endParaRPr lang="en-US" dirty="0">
              <a:latin typeface="Inter"/>
            </a:endParaRPr>
          </a:p>
          <a:p>
            <a:pPr marL="285750" indent="-285750">
              <a:buFont typeface="Arial" panose="020B0604020202020204" pitchFamily="34" charset="0"/>
              <a:buChar char="•"/>
            </a:pPr>
            <a:r>
              <a:rPr lang="en-US" dirty="0">
                <a:latin typeface="Inter"/>
              </a:rPr>
              <a:t>This loss vs institute name where its is seen that “FIRST REPUBLICBANK-DALLAS, N.A” shows the highest loss-making bank</a:t>
            </a:r>
            <a:endParaRPr lang="en-CA" dirty="0"/>
          </a:p>
        </p:txBody>
      </p:sp>
    </p:spTree>
    <p:extLst>
      <p:ext uri="{BB962C8B-B14F-4D97-AF65-F5344CB8AC3E}">
        <p14:creationId xmlns:p14="http://schemas.microsoft.com/office/powerpoint/2010/main" val="14365424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170</TotalTime>
  <Words>600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Gill Sans MT</vt:lpstr>
      <vt:lpstr>Gill Sans MT (Body)</vt:lpstr>
      <vt:lpstr>Inter</vt:lpstr>
      <vt:lpstr>Lato Extended</vt:lpstr>
      <vt:lpstr>Gallery</vt:lpstr>
      <vt:lpstr>  Module 6 Project -  Data Analysis</vt:lpstr>
      <vt:lpstr>Table Content  </vt:lpstr>
      <vt:lpstr>Explaining business case </vt:lpstr>
      <vt:lpstr>Dataset and Data dictionary </vt:lpstr>
      <vt:lpstr>Data cleaning </vt:lpstr>
      <vt:lpstr>Continue</vt:lpstr>
      <vt:lpstr>Continue</vt:lpstr>
      <vt:lpstr>Analyzing data and its snippets. </vt:lpstr>
      <vt:lpstr>Analyzing continues </vt:lpstr>
      <vt:lpstr>Analyszing Continue </vt:lpstr>
      <vt:lpstr>Conclusion</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6 Project -  Data Analysis</dc:title>
  <dc:creator>Pratikraj Solanki</dc:creator>
  <cp:lastModifiedBy>Pratikraj Solanki</cp:lastModifiedBy>
  <cp:revision>1</cp:revision>
  <dcterms:created xsi:type="dcterms:W3CDTF">2022-02-21T02:06:56Z</dcterms:created>
  <dcterms:modified xsi:type="dcterms:W3CDTF">2022-02-21T04:56:57Z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