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0" r:id="rId25"/>
    <p:sldId id="285" r:id="rId26"/>
    <p:sldId id="286" r:id="rId27"/>
    <p:sldId id="287" r:id="rId28"/>
    <p:sldId id="288" r:id="rId29"/>
    <p:sldId id="289" r:id="rId30"/>
    <p:sldId id="265" r:id="rId31"/>
    <p:sldId id="266" r:id="rId32"/>
    <p:sldId id="257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ekati deepak" initials="cd" lastIdx="2" clrIdx="0">
    <p:extLst>
      <p:ext uri="{19B8F6BF-5375-455C-9EA6-DF929625EA0E}">
        <p15:presenceInfo xmlns:p15="http://schemas.microsoft.com/office/powerpoint/2012/main" xmlns="" userId="6b97d38f4f41b7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94690" autoAdjust="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B82ABAB-7C71-4BD5-B44F-5AB1FBF982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742586F-C178-4A69-93C1-EF663EE0DA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C6EB1-C86D-4EE0-8845-2ECE5D52DB44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712B2D-E9DA-45B3-9E1C-AABE1ECAF4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2220FD-64D5-4D4D-A996-7EE153B0C5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FBA7-D439-424F-80DB-BFF4683E44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1543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97B2F-7004-47A0-A380-77570BD398D2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F371-AF17-4E71-9957-68817BA1C0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69176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0F4E2-C0BB-4E11-9EED-49D608FA5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9BD354-1412-4AF6-9037-9A8A0BC07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AE6AF1-93FF-40F0-BF99-1D340264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4576-8446-4ADB-8955-3C357E5735D1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AF8392-237E-4C8F-BE10-905AEBBD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77FC44-3002-4B2D-AE11-A1FE110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C2B07-5CB7-4BBF-B200-07837296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D6393B2-729E-42FC-B05D-15AA2E33E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C2D572-E4F2-4D31-B655-F8A03D44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F9D9-5C0B-4263-9197-E968E58B05F6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6778C-A486-4EA3-99FE-9973F932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FD0F87-E354-42C3-A3FE-390B5AB9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26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96B47C-854C-428E-8A06-88D0E4ABB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4ED9EE-5DD4-4B80-AD44-D5B53D47F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00A535-4C20-4257-A92B-268EB7E5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FB34-DC02-42F2-945C-63A490B44A77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06460E-3246-443D-9972-F665ADDF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FD2F2A-2D6A-4147-A88F-630A91B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225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0392F-DEF4-4E06-A9D7-B2490A98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70359F-74E4-41F0-8AB8-F7D29270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F436F-D671-40BD-A408-0341DD8A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B62F-8903-4BFD-9A27-8D868503806B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769967-FC7D-46E6-B14B-CA309257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8B0893-BAFA-4D68-B9BC-F0DEDE9A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569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1DD70-C68F-46D8-A2BD-96C07B1B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228EE-09AF-46E5-BF09-7A6DFF14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436FA9-0265-4645-92F8-13F75442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BD59-9E2C-4BE1-A910-03C0CE33D366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06A506-0471-437C-8E8D-324A1231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197B7-8409-445F-9967-BDA86364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91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D4E22D-14ED-44D7-862F-566C931F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61329F-7080-47FA-9875-857A5DEB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1E3523-DF75-4EC3-A038-3D90DA579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F87AA0-0663-419D-828C-EB2B9004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89F2-A304-4B91-9A1E-A13C87B9BBCD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1D561D-841E-4491-B3C1-C0FA16C9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730F3-1489-4DF4-ABE4-3E4B4FD7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46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BD58E-8C45-45D9-A3EE-7B1C4B9F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DB92FE-9211-4E0A-8851-141857F4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896098-5519-4729-B98C-FA8991B4C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EF11B32-C0AA-412B-A3C5-194218D51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0E81901-F7D2-49C0-B7FF-7B9E338C6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92C3632-6DB2-45FC-900C-E44A6FB6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485F-DF7F-4048-9F63-2D73049E605D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94C7E3-83B9-4547-B9DB-D1008E60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87A125-14CF-419D-B947-70F07FB4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671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238A2-A537-4959-A015-756EA652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521006-D173-4DFC-A31F-9E9A9EBF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F454-E51D-4954-90E7-0EF32EA9DC6F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0449AE-64DC-4A8C-823D-0D90DC07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48386-A4C0-4385-8113-53C33667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072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573CA5E-62AF-40F2-9052-CB2F35E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A5B-B4C1-4408-9A1C-7A8FDB6C17A5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3CDC54-6A3D-4D19-94AD-DB17CE94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B6C3A2-CA28-4AB9-8F79-A44D047A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23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B64CE-9913-452F-A80C-59EA897E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8AA8BD-3959-4B4A-8202-4A6D8912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BDEAF1-DFA4-4BFD-A89C-7787254D0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07A408-2C1C-4B6A-8505-AE619332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3E6A-6F19-4096-8E4D-48E947F84112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CE712F-C593-4A85-8B84-7D4C3A3C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4BA9ED-E9D7-4E56-B569-4570E0B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076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0C442-8A13-48E4-8D8A-937A8EF3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BD3C8C-BC0C-44D4-A266-DBE94B390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E9EB3B-40A2-48FA-97EA-49BD99713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7B55CD-F739-4E9B-9B2C-48CF3D50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70D0-87FB-4072-A769-82E01BDEE8ED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C70173-DCA9-4666-880B-D55E5331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14ECF9-8113-4F1C-AA55-F7711B84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863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17D3CFB-CCAC-4257-B6FF-D1020BDF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7A12DC-E829-4BA6-AEB1-3AD064C0A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BCB669-4F11-4D20-A4E9-F764EBE7D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1FDB-49BE-4B17-9967-CFA46EDDBACB}" type="datetime1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1DCCEA-4FBC-4A23-A13A-BFE946163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C5D6AA-9173-4F67-B06F-A0991F5F7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D647-619F-49FF-A482-ED8F094885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432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hyperlink" Target="http://www.spring.io/" TargetMode="External"/><Relationship Id="rId7" Type="http://schemas.openxmlformats.org/officeDocument/2006/relationships/hyperlink" Target="http://www.freecodecamp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3schools.com/" TargetMode="Externa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://www.stackoverflow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jpe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904A7-D4E8-4C04-8C87-79B46CDD2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704" y="554557"/>
            <a:ext cx="8408592" cy="141973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EMPLOYEE PAYROLL MANAGEMENT</a:t>
            </a:r>
            <a:endParaRPr lang="en-IN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294CD90-7865-4535-AD79-8669326A9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403" y="2787329"/>
            <a:ext cx="5094100" cy="3089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716D578-A288-46CA-A140-8FBFF7261CA0}"/>
              </a:ext>
            </a:extLst>
          </p:cNvPr>
          <p:cNvSpPr txBox="1"/>
          <p:nvPr/>
        </p:nvSpPr>
        <p:spPr>
          <a:xfrm>
            <a:off x="6174555" y="2243829"/>
            <a:ext cx="56843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GROUP  2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Bavadharani Raguraj                                  2486739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Bhavana V                                                    2489016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Bhushan Raghunath Ladhe                       2489242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Boreddy Bhavani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2487548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Cheekati Deepak                                         2489257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Chidurala Shirisha                                       2489551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Chindam Jhansi                                           2489042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Dama Naga Jyothi                                       2488969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Dhairyashil Balaji Patil                                2489347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9958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722A3-A83C-4E01-8698-11EC1E94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197224"/>
            <a:ext cx="10515600" cy="7493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OUTPUT SCREENSHOT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Admin Registration </a:t>
            </a:r>
            <a:endParaRPr lang="en-IN" sz="3600" b="1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9050A7F-3C4B-47B6-82E8-2C1A7711F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953" y="1104132"/>
            <a:ext cx="10234093" cy="5753868"/>
          </a:xfrm>
        </p:spPr>
      </p:pic>
    </p:spTree>
    <p:extLst>
      <p:ext uri="{BB962C8B-B14F-4D97-AF65-F5344CB8AC3E}">
        <p14:creationId xmlns:p14="http://schemas.microsoft.com/office/powerpoint/2010/main" xmlns="" val="13425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21EB4-AF98-4A0E-8A68-D9404A40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114"/>
            <a:ext cx="10515600" cy="7106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OUTPUT SCREENSHOT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Employee List</a:t>
            </a:r>
            <a:endParaRPr lang="en-IN" sz="3600" b="1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9154F95-492F-486C-97A9-2DE8BE7D1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126" y="920109"/>
            <a:ext cx="10358437" cy="5823777"/>
          </a:xfrm>
        </p:spPr>
      </p:pic>
    </p:spTree>
    <p:extLst>
      <p:ext uri="{BB962C8B-B14F-4D97-AF65-F5344CB8AC3E}">
        <p14:creationId xmlns:p14="http://schemas.microsoft.com/office/powerpoint/2010/main" xmlns="" val="16034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B20AD-240C-47ED-8631-EC48A175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149973"/>
            <a:ext cx="10515600" cy="87200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OUTPUT SCREENSHOT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Employee Registration Form</a:t>
            </a:r>
            <a:endParaRPr lang="en-IN" sz="3200" b="1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C07E50F-01E7-4D7A-B3C7-D054AFED3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8726" y="945862"/>
            <a:ext cx="10515599" cy="5912138"/>
          </a:xfrm>
        </p:spPr>
      </p:pic>
    </p:spTree>
    <p:extLst>
      <p:ext uri="{BB962C8B-B14F-4D97-AF65-F5344CB8AC3E}">
        <p14:creationId xmlns:p14="http://schemas.microsoft.com/office/powerpoint/2010/main" xmlns="" val="8423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63412-7A30-4178-9ADE-5F448778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OUTPUT SCREENSHOT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Employee Attendance List</a:t>
            </a:r>
            <a:endParaRPr lang="en-IN" sz="3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AB0E895-469F-4A6E-B383-DBF51A3AF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235" y="1072959"/>
            <a:ext cx="11333529" cy="5785041"/>
          </a:xfrm>
        </p:spPr>
      </p:pic>
    </p:spTree>
    <p:extLst>
      <p:ext uri="{BB962C8B-B14F-4D97-AF65-F5344CB8AC3E}">
        <p14:creationId xmlns:p14="http://schemas.microsoft.com/office/powerpoint/2010/main" xmlns="" val="13646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5C8E3-8986-42E9-B05A-11439B21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30" y="257176"/>
            <a:ext cx="10515600" cy="102197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OUTPUT SCREENSHOT: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Create Attendance</a:t>
            </a:r>
            <a:endParaRPr lang="en-IN" sz="3600" b="1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C18068C-9791-41EA-A32F-B1EDA3F90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168" y="1843088"/>
            <a:ext cx="11773663" cy="4486274"/>
          </a:xfrm>
        </p:spPr>
      </p:pic>
    </p:spTree>
    <p:extLst>
      <p:ext uri="{BB962C8B-B14F-4D97-AF65-F5344CB8AC3E}">
        <p14:creationId xmlns:p14="http://schemas.microsoft.com/office/powerpoint/2010/main" xmlns="" val="9088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B5ACF9-C2BA-4910-9D46-FA2DC5A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7258"/>
            <a:ext cx="10515600" cy="76442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OUTPUT SCREENSHOT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Time Sheet List</a:t>
            </a:r>
            <a:endParaRPr lang="en-IN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FC1A8A9-D4E3-4B39-A961-A5DC852FA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21" y="2043113"/>
            <a:ext cx="11450557" cy="4271963"/>
          </a:xfrm>
        </p:spPr>
      </p:pic>
    </p:spTree>
    <p:extLst>
      <p:ext uri="{BB962C8B-B14F-4D97-AF65-F5344CB8AC3E}">
        <p14:creationId xmlns:p14="http://schemas.microsoft.com/office/powerpoint/2010/main" xmlns="" val="10911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F64DC7-16C2-404A-9FC4-FA28DA6B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3" y="80682"/>
            <a:ext cx="10515600" cy="7464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OUTPUT SCREENSHOT</a:t>
            </a:r>
            <a:r>
              <a:rPr lang="en-US" sz="3600" i="1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Create Timesheet Form</a:t>
            </a:r>
            <a:endParaRPr lang="en-IN" sz="3600" b="1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2527F65-A68B-4DC1-A718-42569D96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623" y="1113700"/>
            <a:ext cx="11181281" cy="5663618"/>
          </a:xfrm>
        </p:spPr>
      </p:pic>
    </p:spTree>
    <p:extLst>
      <p:ext uri="{BB962C8B-B14F-4D97-AF65-F5344CB8AC3E}">
        <p14:creationId xmlns:p14="http://schemas.microsoft.com/office/powerpoint/2010/main" xmlns="" val="8481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6A97D-0608-406E-BD5B-9DF1A353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OUTPUT Screenshot: </a:t>
            </a:r>
            <a:r>
              <a:rPr lang="en-US" sz="3600" b="1" i="1" dirty="0">
                <a:solidFill>
                  <a:srgbClr val="FF0000"/>
                </a:solidFill>
              </a:rPr>
              <a:t>Work Schedule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E052BE9-66CE-4A92-9F04-1CD383917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473" y="2085975"/>
            <a:ext cx="11475054" cy="4271963"/>
          </a:xfrm>
        </p:spPr>
      </p:pic>
    </p:spTree>
    <p:extLst>
      <p:ext uri="{BB962C8B-B14F-4D97-AF65-F5344CB8AC3E}">
        <p14:creationId xmlns:p14="http://schemas.microsoft.com/office/powerpoint/2010/main" xmlns="" val="1331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1DC6F-7D17-4B1E-A23E-4CC5C72A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pPr algn="ctr"/>
            <a:r>
              <a:rPr lang="en-US" sz="3600" dirty="0"/>
              <a:t>Output: </a:t>
            </a:r>
            <a:r>
              <a:rPr lang="en-US" b="1" i="1" dirty="0">
                <a:solidFill>
                  <a:srgbClr val="FF0000"/>
                </a:solidFill>
              </a:rPr>
              <a:t>Create Work Schedule Form</a:t>
            </a:r>
            <a:endParaRPr lang="en-IN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D6744A7-394B-4B4E-8618-C8B21FF0F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243" y="1690688"/>
            <a:ext cx="11431877" cy="5032375"/>
          </a:xfrm>
        </p:spPr>
      </p:pic>
    </p:spTree>
    <p:extLst>
      <p:ext uri="{BB962C8B-B14F-4D97-AF65-F5344CB8AC3E}">
        <p14:creationId xmlns:p14="http://schemas.microsoft.com/office/powerpoint/2010/main" xmlns="" val="37747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ECB58-2478-4065-991B-994D79E6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Output: </a:t>
            </a:r>
            <a:r>
              <a:rPr lang="en-US" sz="3600" b="1" i="1" dirty="0">
                <a:solidFill>
                  <a:srgbClr val="FF0000"/>
                </a:solidFill>
              </a:rPr>
              <a:t>Leave List of Employees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950931A-69E9-42CC-A90C-B305F92A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07009"/>
            <a:ext cx="12192000" cy="3665165"/>
          </a:xfrm>
        </p:spPr>
      </p:pic>
    </p:spTree>
    <p:extLst>
      <p:ext uri="{BB962C8B-B14F-4D97-AF65-F5344CB8AC3E}">
        <p14:creationId xmlns:p14="http://schemas.microsoft.com/office/powerpoint/2010/main" xmlns="" val="11871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16D294-EDFB-41F8-BB0D-946C2922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986" y="0"/>
            <a:ext cx="1221698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3251A6-0EE0-4DF4-8D9B-31877FED22F7}"/>
              </a:ext>
            </a:extLst>
          </p:cNvPr>
          <p:cNvSpPr txBox="1"/>
          <p:nvPr/>
        </p:nvSpPr>
        <p:spPr>
          <a:xfrm>
            <a:off x="3566550" y="207389"/>
            <a:ext cx="433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CONTENTS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5C56C5A-9E52-4991-9514-1B8816CC67E8}"/>
              </a:ext>
            </a:extLst>
          </p:cNvPr>
          <p:cNvSpPr txBox="1"/>
          <p:nvPr/>
        </p:nvSpPr>
        <p:spPr>
          <a:xfrm>
            <a:off x="1564851" y="1439814"/>
            <a:ext cx="52130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Objective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Tools &amp; Languages Used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System Requirements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App Flow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E-R Diagram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Features of Employee Payroll Management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Future scope and improvements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Conclusion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E068F-5764-48EF-8441-B0A2C459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Output:</a:t>
            </a:r>
            <a:r>
              <a:rPr lang="en-US" dirty="0"/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Create Leave Form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DF64159-278E-48AB-9386-D7C8C65FA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296" y="2033588"/>
            <a:ext cx="11918704" cy="4624387"/>
          </a:xfrm>
        </p:spPr>
      </p:pic>
    </p:spTree>
    <p:extLst>
      <p:ext uri="{BB962C8B-B14F-4D97-AF65-F5344CB8AC3E}">
        <p14:creationId xmlns:p14="http://schemas.microsoft.com/office/powerpoint/2010/main" xmlns="" val="25158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BA14E-BD66-41E0-AEE4-33338BB0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Output: </a:t>
            </a:r>
            <a:r>
              <a:rPr lang="en-US" sz="3600" b="1" i="1" dirty="0">
                <a:solidFill>
                  <a:srgbClr val="FF0000"/>
                </a:solidFill>
              </a:rPr>
              <a:t>Salary List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516ADCC-1B09-40BB-BD9E-045F1561F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196" y="1325563"/>
            <a:ext cx="11501608" cy="5397500"/>
          </a:xfrm>
        </p:spPr>
      </p:pic>
    </p:spTree>
    <p:extLst>
      <p:ext uri="{BB962C8B-B14F-4D97-AF65-F5344CB8AC3E}">
        <p14:creationId xmlns:p14="http://schemas.microsoft.com/office/powerpoint/2010/main" xmlns="" val="38671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FA74E8-1C78-4ABB-A91A-CC3375EE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0" y="-1778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Output: </a:t>
            </a:r>
            <a:r>
              <a:rPr lang="en-US" sz="3600" b="1" i="1" dirty="0">
                <a:solidFill>
                  <a:srgbClr val="FF0000"/>
                </a:solidFill>
              </a:rPr>
              <a:t>Add Salary Form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F43091D-925B-42A7-A0F1-901C5C4AB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913" y="1346200"/>
            <a:ext cx="11530012" cy="5397500"/>
          </a:xfrm>
        </p:spPr>
      </p:pic>
    </p:spTree>
    <p:extLst>
      <p:ext uri="{BB962C8B-B14F-4D97-AF65-F5344CB8AC3E}">
        <p14:creationId xmlns:p14="http://schemas.microsoft.com/office/powerpoint/2010/main" xmlns="" val="21283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D9FB0-D06B-4CDE-9904-95EEBC16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Output: </a:t>
            </a:r>
            <a:r>
              <a:rPr lang="en-US" sz="3600" b="1" i="1" dirty="0">
                <a:solidFill>
                  <a:srgbClr val="FF0000"/>
                </a:solidFill>
              </a:rPr>
              <a:t>Employee Login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9961D8A-869F-4937-A959-C90961619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724" y="1861172"/>
            <a:ext cx="12002552" cy="4639641"/>
          </a:xfrm>
        </p:spPr>
      </p:pic>
    </p:spTree>
    <p:extLst>
      <p:ext uri="{BB962C8B-B14F-4D97-AF65-F5344CB8AC3E}">
        <p14:creationId xmlns:p14="http://schemas.microsoft.com/office/powerpoint/2010/main" xmlns="" val="25746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29982-B9F9-45C6-915A-9110F325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Output: </a:t>
            </a:r>
            <a:r>
              <a:rPr lang="en-US" sz="3600" b="1" i="1" dirty="0">
                <a:solidFill>
                  <a:srgbClr val="FF0000"/>
                </a:solidFill>
              </a:rPr>
              <a:t>Employee Details &amp; Salary Details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63344BB-76F2-446B-A44A-AEFA3B8C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15" y="1785938"/>
            <a:ext cx="11969367" cy="4478337"/>
          </a:xfrm>
        </p:spPr>
      </p:pic>
    </p:spTree>
    <p:extLst>
      <p:ext uri="{BB962C8B-B14F-4D97-AF65-F5344CB8AC3E}">
        <p14:creationId xmlns:p14="http://schemas.microsoft.com/office/powerpoint/2010/main" xmlns="" val="40543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A2421-98E2-43AE-BC35-8F47FEEB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Output: </a:t>
            </a:r>
            <a:r>
              <a:rPr lang="en-US" b="1" i="1" dirty="0">
                <a:solidFill>
                  <a:srgbClr val="FF0000"/>
                </a:solidFill>
              </a:rPr>
              <a:t>Attendance List of Employee</a:t>
            </a:r>
            <a:endParaRPr lang="en-IN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6DCD4AC-1C17-4976-A4C0-41235C4DD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130" y="2300288"/>
            <a:ext cx="11571740" cy="3357562"/>
          </a:xfrm>
        </p:spPr>
      </p:pic>
    </p:spTree>
    <p:extLst>
      <p:ext uri="{BB962C8B-B14F-4D97-AF65-F5344CB8AC3E}">
        <p14:creationId xmlns:p14="http://schemas.microsoft.com/office/powerpoint/2010/main" xmlns="" val="1504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01BC8-7853-4A16-9603-1D010BBC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Output: </a:t>
            </a:r>
            <a:r>
              <a:rPr lang="en-US" sz="3600" b="1" i="1" dirty="0">
                <a:solidFill>
                  <a:srgbClr val="FF0000"/>
                </a:solidFill>
              </a:rPr>
              <a:t>Employee Timesheet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C093A64-0E36-4D3B-9904-88D20344E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365" y="2643187"/>
            <a:ext cx="11945270" cy="3000375"/>
          </a:xfrm>
        </p:spPr>
      </p:pic>
    </p:spTree>
    <p:extLst>
      <p:ext uri="{BB962C8B-B14F-4D97-AF65-F5344CB8AC3E}">
        <p14:creationId xmlns:p14="http://schemas.microsoft.com/office/powerpoint/2010/main" xmlns="" val="24811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B2970-82E1-4B08-9254-93244CD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Output: </a:t>
            </a:r>
            <a:r>
              <a:rPr lang="en-US" b="1" i="1" dirty="0">
                <a:solidFill>
                  <a:srgbClr val="FF0000"/>
                </a:solidFill>
              </a:rPr>
              <a:t>Employee Work Schedule</a:t>
            </a:r>
            <a:endParaRPr lang="en-IN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ED4412D-5CF3-404F-86B1-54667D081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52" y="2457755"/>
            <a:ext cx="12063695" cy="2900057"/>
          </a:xfrm>
        </p:spPr>
      </p:pic>
    </p:spTree>
    <p:extLst>
      <p:ext uri="{BB962C8B-B14F-4D97-AF65-F5344CB8AC3E}">
        <p14:creationId xmlns:p14="http://schemas.microsoft.com/office/powerpoint/2010/main" xmlns="" val="36077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B0004-D02E-493D-8A42-49FDD428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Output: </a:t>
            </a:r>
            <a:r>
              <a:rPr lang="en-US" b="1" i="1" dirty="0">
                <a:solidFill>
                  <a:srgbClr val="FF0000"/>
                </a:solidFill>
              </a:rPr>
              <a:t>Employee Leave List </a:t>
            </a:r>
            <a:endParaRPr lang="en-IN" b="1" i="1" dirty="0">
              <a:solidFill>
                <a:srgbClr val="FF000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6011C3FF-460C-4450-AE20-BCFE2FEA4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30" y="2949533"/>
            <a:ext cx="11983339" cy="2060603"/>
          </a:xfrm>
        </p:spPr>
      </p:pic>
    </p:spTree>
    <p:extLst>
      <p:ext uri="{BB962C8B-B14F-4D97-AF65-F5344CB8AC3E}">
        <p14:creationId xmlns:p14="http://schemas.microsoft.com/office/powerpoint/2010/main" xmlns="" val="35163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E9D30-99D9-4BDF-B142-10A0B1FC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Output: </a:t>
            </a:r>
            <a:r>
              <a:rPr lang="en-US" sz="3600" b="1" i="1" dirty="0">
                <a:solidFill>
                  <a:srgbClr val="FF0000"/>
                </a:solidFill>
              </a:rPr>
              <a:t>Update Employee List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A4BEA11-73EC-42D2-B40B-BCDFD0EFB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712" y="1029956"/>
            <a:ext cx="10358438" cy="5828044"/>
          </a:xfrm>
        </p:spPr>
      </p:pic>
    </p:spTree>
    <p:extLst>
      <p:ext uri="{BB962C8B-B14F-4D97-AF65-F5344CB8AC3E}">
        <p14:creationId xmlns:p14="http://schemas.microsoft.com/office/powerpoint/2010/main" xmlns="" val="12980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6B52A-033D-4130-BA1C-973A863F7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5" y="206188"/>
            <a:ext cx="9144000" cy="955022"/>
          </a:xfrm>
          <a:noFill/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OBJECTIVE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DAFE0E-6B98-4EAE-91CA-92A6CF52C4A7}"/>
              </a:ext>
            </a:extLst>
          </p:cNvPr>
          <p:cNvSpPr txBox="1"/>
          <p:nvPr/>
        </p:nvSpPr>
        <p:spPr>
          <a:xfrm>
            <a:off x="865094" y="1461247"/>
            <a:ext cx="104618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main objective of Employee Payroll Management System is </a:t>
            </a:r>
            <a:r>
              <a:rPr lang="en-IN" b="1" dirty="0"/>
              <a:t>to simplify your burden and to make the process efficiently the technology has given an alternate through software called “Payroll System Software</a:t>
            </a:r>
            <a:r>
              <a:rPr lang="en-IN" dirty="0"/>
              <a:t>”.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Primarily:      Sales, Strategy, Revenue etc.,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Secondarily: Associate with the daily tasks of the business.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This Employee Payroll Management System is used to automate them micro tasks and let the </a:t>
            </a:r>
            <a:r>
              <a:rPr lang="en-IN" dirty="0" smtClean="0"/>
              <a:t>Admin </a:t>
            </a:r>
            <a:r>
              <a:rPr lang="en-IN" dirty="0" smtClean="0"/>
              <a:t>and </a:t>
            </a:r>
            <a:r>
              <a:rPr lang="en-IN" dirty="0"/>
              <a:t>other </a:t>
            </a:r>
            <a:r>
              <a:rPr lang="en-IN" dirty="0" smtClean="0"/>
              <a:t>departments </a:t>
            </a:r>
            <a:r>
              <a:rPr lang="en-IN" dirty="0"/>
              <a:t>of a company can </a:t>
            </a:r>
            <a:r>
              <a:rPr lang="en-IN" dirty="0" smtClean="0"/>
              <a:t>on </a:t>
            </a:r>
            <a:r>
              <a:rPr lang="en-IN" dirty="0"/>
              <a:t>the macro tasks.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To manage the details of Payments, Salary, Working Points, Appraisals, Payroll etc..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Maintaining employee's personal information of Admins, Employees and their payments.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Prepare tax payments for each pay check.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Calculating bonuses and commissions.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Keeping track of Attendance, Time Sheets, Working Hours etc..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896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F70617-D277-4B9F-A4B2-776869D1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2017059"/>
            <a:ext cx="12936071" cy="539675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sto MT" panose="02040603050505030304" pitchFamily="18" charset="0"/>
              </a:rPr>
              <a:t>Integrated Accounting.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sto MT" panose="02040603050505030304" pitchFamily="18" charset="0"/>
              </a:rPr>
              <a:t>Calculations are automated so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 it is highly accurate.</a:t>
            </a: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sto MT" panose="020406030505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sto MT" panose="02040603050505030304" pitchFamily="18" charset="0"/>
              </a:rPr>
              <a:t>Reporting in Payroll Software.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It is very interactive and saves time.</a:t>
            </a: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sto MT" panose="020406030505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sto MT" panose="02040603050505030304" pitchFamily="18" charset="0"/>
              </a:rPr>
              <a:t>Tax Management Done Easily.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Reduces paper 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It is completely controlled by admin.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sto MT" panose="02040603050505030304" pitchFamily="18" charset="0"/>
              </a:rPr>
              <a:t>Customization at its best.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sto MT" panose="02040603050505030304" pitchFamily="18" charset="0"/>
              </a:rPr>
              <a:t>High Level of Security</a:t>
            </a:r>
            <a:r>
              <a:rPr lang="en-US" sz="2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sto MT" panose="02040603050505030304" pitchFamily="18" charset="0"/>
              </a:rPr>
              <a:t>.</a:t>
            </a: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sto MT" panose="02040603050505030304" pitchFamily="18" charset="0"/>
            </a:endParaRPr>
          </a:p>
          <a:p>
            <a:pPr marL="0" indent="0" algn="l">
              <a:buNone/>
            </a:pPr>
            <a:endParaRPr lang="en-US" sz="18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sto MT" panose="0204060305050503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sto MT" panose="02040603050505030304" pitchFamily="18" charset="0"/>
              </a:rPr>
              <a:t/>
            </a:r>
            <a:br>
              <a:rPr lang="en-US" sz="1800" dirty="0">
                <a:latin typeface="Calisto MT" panose="02040603050505030304" pitchFamily="18" charset="0"/>
              </a:rPr>
            </a:b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F3821B7-B370-4F79-A97C-89852FA50AE1}"/>
              </a:ext>
            </a:extLst>
          </p:cNvPr>
          <p:cNvSpPr/>
          <p:nvPr/>
        </p:nvSpPr>
        <p:spPr>
          <a:xfrm>
            <a:off x="977153" y="376533"/>
            <a:ext cx="90722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igh Tower Text" panose="02040502050506030303" pitchFamily="18" charset="0"/>
              </a:rPr>
              <a:t>Features of Employee Payroll Management system</a:t>
            </a:r>
            <a:endParaRPr lang="en-IN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462BCD-907E-4DAF-AD21-D9C031A3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4399" y="2969278"/>
            <a:ext cx="30956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08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7C54-56EF-405B-BFC1-BD919075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yanmar Text" panose="020B0502040204020203" pitchFamily="34" charset="0"/>
                <a:cs typeface="Myanmar Text" panose="020B0502040204020203" pitchFamily="34" charset="0"/>
              </a:rPr>
              <a:t>Future scope and Improvements</a:t>
            </a:r>
            <a:r>
              <a:rPr lang="en-US" sz="4400" dirty="0">
                <a:latin typeface="Arial Rounded MT Bold" panose="020F0704030504030204" pitchFamily="34" charset="0"/>
              </a:rPr>
              <a:t/>
            </a:r>
            <a:br>
              <a:rPr lang="en-US" sz="4400" dirty="0">
                <a:latin typeface="Arial Rounded MT Bold" panose="020F07040305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F4F42B-C2F5-49A8-AC80-2EB5CB2C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system can be developed in such a way that its existing features can be modified to better versions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Pay </a:t>
            </a:r>
            <a:r>
              <a:rPr lang="en-US" dirty="0" smtClean="0"/>
              <a:t>Transparency is Essential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Efficient </a:t>
            </a:r>
            <a:r>
              <a:rPr lang="en-US" dirty="0" smtClean="0"/>
              <a:t>payroll systems save time and </a:t>
            </a:r>
            <a:r>
              <a:rPr lang="en-US" dirty="0" smtClean="0"/>
              <a:t>money </a:t>
            </a:r>
          </a:p>
          <a:p>
            <a:r>
              <a:rPr lang="en-US" dirty="0" smtClean="0"/>
              <a:t>HR </a:t>
            </a:r>
            <a:r>
              <a:rPr lang="en-US" dirty="0" smtClean="0"/>
              <a:t>Technology Makes Payroll More Efficient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Cloud-Based </a:t>
            </a:r>
            <a:r>
              <a:rPr lang="en-US" dirty="0" smtClean="0"/>
              <a:t>Payroll Systems are the Wave of the Future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system is very flexible so that the maintenance and further amendments based on the changing environment and requirements can be made 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Any changes that may lead to system failures are prevented with security measures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project will support a multi-user environment, which is more than one user can access simultaneously. </a:t>
            </a:r>
            <a:endParaRPr lang="en-US" dirty="0" smtClean="0"/>
          </a:p>
          <a:p>
            <a:r>
              <a:rPr lang="en-US" smtClean="0"/>
              <a:t>It </a:t>
            </a:r>
            <a:r>
              <a:rPr lang="en-US" dirty="0" smtClean="0"/>
              <a:t>can be further developed to include more operations and analysis, as changes are required in the system to adapt to the external developments.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7EA1E9-4187-4FCC-9F71-E5D061E46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4217" y="2272936"/>
            <a:ext cx="3190062" cy="15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9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ADBD7-6D91-4CA1-A611-885BC814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77" y="1350908"/>
            <a:ext cx="9995694" cy="19570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REFERENCES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/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</a:b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/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</a:b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/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</a:b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/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</a:b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/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</a:br>
            <a:endParaRPr lang="en-IN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1B1F91-CDE9-44BE-AFAC-1C22BFA2CD65}"/>
              </a:ext>
            </a:extLst>
          </p:cNvPr>
          <p:cNvSpPr txBox="1"/>
          <p:nvPr/>
        </p:nvSpPr>
        <p:spPr>
          <a:xfrm>
            <a:off x="1428946" y="2384981"/>
            <a:ext cx="49404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www.google.com</a:t>
            </a:r>
            <a:endParaRPr lang="en-US" sz="2000" dirty="0"/>
          </a:p>
          <a:p>
            <a:endParaRPr lang="en-US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www.spring.io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www.stackoverflow.com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www.youtube.com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www.w3Schools.com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www.freeCodeCamp.com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6A61D51-922C-4EBE-BBE8-19A437B65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7291" y="2711687"/>
            <a:ext cx="6319886" cy="26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3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53A89-1A46-440B-BF24-2E55B680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93"/>
            <a:ext cx="10515600" cy="952687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EE4E919-F49B-4344-A467-BE0DE12B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96" y="1381846"/>
            <a:ext cx="11165541" cy="51278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Payroll is an important document used by organizations and companies to carry out day-to-day staff Payroll management activities.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is a document containing a list of all employees of a company who receive remuneration for the work carried out or the services offered to that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provides a detailed pay slip, which can be used for various purposes. It also provides for a detailed breakdown of salary or wages.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is used to pay salaries or wages.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Also, it is used to collect payroll-related inputs.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Employee ethics.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Manage employee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Easy-to-use startup.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Time-saving.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</a:t>
            </a:r>
            <a:r>
              <a:rPr lang="en-US" sz="1700" dirty="0">
                <a:latin typeface="Candara Light" panose="020E0502030303020204" pitchFamily="34" charset="0"/>
              </a:rPr>
              <a:t>-- THANKYOU EVERYONE --</a:t>
            </a:r>
            <a:endParaRPr lang="en-IN" sz="17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9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6DACE8-4C06-40BD-ADD5-66919A1FDF3E}"/>
              </a:ext>
            </a:extLst>
          </p:cNvPr>
          <p:cNvSpPr/>
          <p:nvPr/>
        </p:nvSpPr>
        <p:spPr>
          <a:xfrm>
            <a:off x="1667435" y="764570"/>
            <a:ext cx="88571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TOOLS AND LANGUAGES USED IN THE PROJECT</a:t>
            </a:r>
            <a:endParaRPr lang="en-IN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D88958-DA8E-475B-AE3F-3B7DA25BD54F}"/>
              </a:ext>
            </a:extLst>
          </p:cNvPr>
          <p:cNvSpPr txBox="1"/>
          <p:nvPr/>
        </p:nvSpPr>
        <p:spPr>
          <a:xfrm>
            <a:off x="1443317" y="2833551"/>
            <a:ext cx="319143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FRONT END</a:t>
            </a:r>
          </a:p>
          <a:p>
            <a:pPr algn="ctr"/>
            <a:endParaRPr lang="en-US" b="1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CSS</a:t>
            </a:r>
          </a:p>
          <a:p>
            <a:endParaRPr lang="en-IN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BOOTSTRAP</a:t>
            </a:r>
          </a:p>
          <a:p>
            <a:endParaRPr lang="en-IN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93736C-F77D-46FB-8DE3-FB4DC4070AC7}"/>
              </a:ext>
            </a:extLst>
          </p:cNvPr>
          <p:cNvSpPr txBox="1"/>
          <p:nvPr/>
        </p:nvSpPr>
        <p:spPr>
          <a:xfrm>
            <a:off x="7876649" y="2833551"/>
            <a:ext cx="39355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BACK END</a:t>
            </a: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Spring Tool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Postman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673AFA1-CA10-4188-92A3-55FD9E852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1848" y="3429000"/>
            <a:ext cx="2325574" cy="2205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0387AE-DEDA-46EE-BAB5-5E8729D6A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0704" y="1903458"/>
            <a:ext cx="1433462" cy="930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78F0FB-7301-4266-8AA5-B341EC6C2D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6210" y="1797348"/>
            <a:ext cx="1564945" cy="11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7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40E96-62AC-4E5D-9B06-AE40DF62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82" y="379832"/>
            <a:ext cx="9820835" cy="100741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</a:rPr>
              <a:t>SYSTEM REQUIREMENTS</a:t>
            </a:r>
            <a:endParaRPr lang="en-IN" b="1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36A01-DF75-402E-95EB-E948DA55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Bahnschrift" panose="020B0502040204020203" pitchFamily="34" charset="0"/>
              </a:rPr>
              <a:t>For creating a dynamic and responsive web application for Employee </a:t>
            </a:r>
            <a:r>
              <a:rPr lang="en-US" sz="2000" dirty="0">
                <a:latin typeface="Bahnschrift" panose="020B0502040204020203" pitchFamily="34" charset="0"/>
              </a:rPr>
              <a:t>P</a:t>
            </a:r>
            <a:r>
              <a:rPr lang="en-US" sz="2000" b="0" i="0" dirty="0">
                <a:effectLst/>
                <a:latin typeface="Bahnschrift" panose="020B0502040204020203" pitchFamily="34" charset="0"/>
              </a:rPr>
              <a:t>ayroll </a:t>
            </a:r>
            <a:r>
              <a:rPr lang="en-US" sz="2000" dirty="0">
                <a:latin typeface="Bahnschrift" panose="020B0502040204020203" pitchFamily="34" charset="0"/>
              </a:rPr>
              <a:t>M</a:t>
            </a:r>
            <a:r>
              <a:rPr lang="en-US" sz="2000" b="0" i="0" dirty="0">
                <a:effectLst/>
                <a:latin typeface="Bahnschrift" panose="020B0502040204020203" pitchFamily="34" charset="0"/>
              </a:rPr>
              <a:t>anagement we need the following requirements..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Bahnschrift" panose="020B0502040204020203" pitchFamily="34" charset="0"/>
              </a:rPr>
              <a:t>Software Requirements:                                                Hardware Requirements</a:t>
            </a:r>
          </a:p>
          <a:p>
            <a:pPr marL="0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    OS: Linux, Windows XP and above                                                - minimum of 1gb RAM</a:t>
            </a:r>
          </a:p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    Coding Language: JAVA, HTML etc..                                             - 40gb of Hard Disk</a:t>
            </a:r>
          </a:p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    Database: MySQL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    Angular, Postman, STS, MySQL, VS code, Eclipse installed.                                  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E77F7CD-33F0-4437-927C-18400E3765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180" y="5775450"/>
            <a:ext cx="1165215" cy="603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92469DB-6454-40BD-9F35-2B00A2CF6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8176" y="5668072"/>
            <a:ext cx="1433462" cy="930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EFAF45E-4557-4C00-8E74-E030E8187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0188" y="5811444"/>
            <a:ext cx="1738505" cy="9091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07983AD-B50D-40F7-A864-04EC1E2604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85285" y="5892960"/>
            <a:ext cx="1492157" cy="8276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281D3B6-208D-4EBA-8D5A-B9FF2C8A8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1085" y="5712904"/>
            <a:ext cx="1738506" cy="8692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0570725-B839-4AE6-BC72-3EE879DA9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0178" y="5849610"/>
            <a:ext cx="1594990" cy="528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2F9780-7151-462E-97C3-972B91FE52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91780" y="5339058"/>
            <a:ext cx="1139726" cy="8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98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8F78D-6196-408E-9FC0-7176BF54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APP Flow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2796936-E5C2-4C76-87E4-1A0855FD7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1106" y="1093470"/>
            <a:ext cx="6391834" cy="5639024"/>
          </a:xfrm>
        </p:spPr>
      </p:pic>
    </p:spTree>
    <p:extLst>
      <p:ext uri="{BB962C8B-B14F-4D97-AF65-F5344CB8AC3E}">
        <p14:creationId xmlns:p14="http://schemas.microsoft.com/office/powerpoint/2010/main" xmlns="" val="32275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10631-D345-4678-B8F6-5D6A130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3254420-2C1A-4ACA-A33D-B33D472288E6}"/>
              </a:ext>
            </a:extLst>
          </p:cNvPr>
          <p:cNvSpPr/>
          <p:nvPr/>
        </p:nvSpPr>
        <p:spPr>
          <a:xfrm>
            <a:off x="4778188" y="52806"/>
            <a:ext cx="1411942" cy="57341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</a:t>
            </a:r>
            <a:endParaRPr lang="en-IN" sz="2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5B67E2A1-47F8-4EED-A0A3-B64D899196BA}"/>
              </a:ext>
            </a:extLst>
          </p:cNvPr>
          <p:cNvSpPr/>
          <p:nvPr/>
        </p:nvSpPr>
        <p:spPr>
          <a:xfrm>
            <a:off x="6855756" y="0"/>
            <a:ext cx="1364317" cy="285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EMAIL ID</a:t>
            </a:r>
            <a:endParaRPr lang="en-IN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2539218-E6CA-45A0-B660-C698DAA76578}"/>
              </a:ext>
            </a:extLst>
          </p:cNvPr>
          <p:cNvSpPr/>
          <p:nvPr/>
        </p:nvSpPr>
        <p:spPr>
          <a:xfrm>
            <a:off x="8098066" y="190271"/>
            <a:ext cx="1641389" cy="241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PASSWORD</a:t>
            </a:r>
            <a:endParaRPr lang="en-IN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CD369F7-3F44-4119-8A6C-945F0864402B}"/>
              </a:ext>
            </a:extLst>
          </p:cNvPr>
          <p:cNvSpPr/>
          <p:nvPr/>
        </p:nvSpPr>
        <p:spPr>
          <a:xfrm>
            <a:off x="7014881" y="409809"/>
            <a:ext cx="1754843" cy="25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NAME</a:t>
            </a: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A918986-AA4F-41B6-AF1C-25F5DE0C611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6190130" y="142779"/>
            <a:ext cx="665626" cy="19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54ECB3C-A2AB-41F3-AC94-3B121A9F034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190130" y="311169"/>
            <a:ext cx="1907936" cy="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A211F92-26B5-4514-8A3A-D7768B7B587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190130" y="339514"/>
            <a:ext cx="824751" cy="19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3982A5C-A0BC-4FA3-BB6B-04CF050817BA}"/>
              </a:ext>
            </a:extLst>
          </p:cNvPr>
          <p:cNvSpPr/>
          <p:nvPr/>
        </p:nvSpPr>
        <p:spPr>
          <a:xfrm>
            <a:off x="4653317" y="1345825"/>
            <a:ext cx="1879515" cy="4130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EMPLOYEE</a:t>
            </a:r>
            <a:endParaRPr lang="en-IN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7D70497-002C-4149-A293-6BE6749B5B6F}"/>
              </a:ext>
            </a:extLst>
          </p:cNvPr>
          <p:cNvCxnSpPr>
            <a:cxnSpLocks/>
          </p:cNvCxnSpPr>
          <p:nvPr/>
        </p:nvCxnSpPr>
        <p:spPr>
          <a:xfrm>
            <a:off x="5484159" y="693749"/>
            <a:ext cx="0" cy="60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4A614B6-D43D-49C6-A915-2F175B1B404D}"/>
              </a:ext>
            </a:extLst>
          </p:cNvPr>
          <p:cNvSpPr/>
          <p:nvPr/>
        </p:nvSpPr>
        <p:spPr>
          <a:xfrm>
            <a:off x="9096720" y="756415"/>
            <a:ext cx="1628430" cy="26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LOCATION</a:t>
            </a:r>
            <a:endParaRPr lang="en-IN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D337ACE-0A1A-4873-9A28-757F2A3D5FA4}"/>
              </a:ext>
            </a:extLst>
          </p:cNvPr>
          <p:cNvSpPr/>
          <p:nvPr/>
        </p:nvSpPr>
        <p:spPr>
          <a:xfrm>
            <a:off x="8918760" y="1549795"/>
            <a:ext cx="1660292" cy="259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MOBILE.NO</a:t>
            </a:r>
            <a:endParaRPr lang="en-IN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65DEE6D0-ED65-43A3-807E-7511224168A1}"/>
              </a:ext>
            </a:extLst>
          </p:cNvPr>
          <p:cNvSpPr/>
          <p:nvPr/>
        </p:nvSpPr>
        <p:spPr>
          <a:xfrm>
            <a:off x="8976628" y="1052511"/>
            <a:ext cx="1641387" cy="24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PASSWORD</a:t>
            </a:r>
            <a:endParaRPr lang="en-IN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15099E6-8F12-408B-A699-478A7F07C024}"/>
              </a:ext>
            </a:extLst>
          </p:cNvPr>
          <p:cNvSpPr/>
          <p:nvPr/>
        </p:nvSpPr>
        <p:spPr>
          <a:xfrm>
            <a:off x="9130135" y="1315194"/>
            <a:ext cx="1595015" cy="205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PINCODE</a:t>
            </a:r>
            <a:endParaRPr lang="en-IN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EE432B9-277D-464E-965F-A2DCF7190540}"/>
              </a:ext>
            </a:extLst>
          </p:cNvPr>
          <p:cNvSpPr/>
          <p:nvPr/>
        </p:nvSpPr>
        <p:spPr>
          <a:xfrm>
            <a:off x="8835415" y="1855652"/>
            <a:ext cx="1928179" cy="271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</a:t>
            </a:r>
            <a:endParaRPr lang="en-IN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C912C6D5-E532-4DAC-8AF3-18E10C119288}"/>
              </a:ext>
            </a:extLst>
          </p:cNvPr>
          <p:cNvSpPr/>
          <p:nvPr/>
        </p:nvSpPr>
        <p:spPr>
          <a:xfrm>
            <a:off x="9240365" y="2153036"/>
            <a:ext cx="1211919" cy="25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STREET</a:t>
            </a:r>
            <a:endParaRPr lang="en-IN" sz="1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6B2E405C-B437-47F9-B244-F7844C17798E}"/>
              </a:ext>
            </a:extLst>
          </p:cNvPr>
          <p:cNvSpPr/>
          <p:nvPr/>
        </p:nvSpPr>
        <p:spPr>
          <a:xfrm>
            <a:off x="2190374" y="894038"/>
            <a:ext cx="905012" cy="1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</a:t>
            </a:r>
            <a:endParaRPr lang="en-IN" sz="16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B2E450B6-FC1F-47AD-8B9D-E459F0FA6F49}"/>
              </a:ext>
            </a:extLst>
          </p:cNvPr>
          <p:cNvSpPr/>
          <p:nvPr/>
        </p:nvSpPr>
        <p:spPr>
          <a:xfrm>
            <a:off x="2058562" y="1099481"/>
            <a:ext cx="983725" cy="16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DOB</a:t>
            </a:r>
            <a:endParaRPr lang="en-IN" sz="16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8845699C-8023-4F65-B4F5-21D9B412A562}"/>
              </a:ext>
            </a:extLst>
          </p:cNvPr>
          <p:cNvSpPr/>
          <p:nvPr/>
        </p:nvSpPr>
        <p:spPr>
          <a:xfrm>
            <a:off x="1687640" y="1960018"/>
            <a:ext cx="1354647" cy="20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</a:t>
            </a:r>
            <a:endParaRPr lang="en-IN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0070D1F5-24B9-48FB-BCE9-A10BAC1C47D4}"/>
              </a:ext>
            </a:extLst>
          </p:cNvPr>
          <p:cNvSpPr/>
          <p:nvPr/>
        </p:nvSpPr>
        <p:spPr>
          <a:xfrm>
            <a:off x="1655503" y="1733523"/>
            <a:ext cx="1312550" cy="192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MAIL ID</a:t>
            </a:r>
            <a:endParaRPr lang="en-IN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30553F69-F62C-4E30-AD30-5AF7DCA15B36}"/>
              </a:ext>
            </a:extLst>
          </p:cNvPr>
          <p:cNvSpPr/>
          <p:nvPr/>
        </p:nvSpPr>
        <p:spPr>
          <a:xfrm rot="21395743">
            <a:off x="1486394" y="2208990"/>
            <a:ext cx="1726824" cy="23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DESIGNATION</a:t>
            </a:r>
            <a:endParaRPr lang="en-IN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03906075-D487-4EA5-997F-FAC8B1B32559}"/>
              </a:ext>
            </a:extLst>
          </p:cNvPr>
          <p:cNvSpPr/>
          <p:nvPr/>
        </p:nvSpPr>
        <p:spPr>
          <a:xfrm>
            <a:off x="1677528" y="1284619"/>
            <a:ext cx="1304713" cy="195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 NAME</a:t>
            </a:r>
            <a:endParaRPr lang="en-IN" sz="1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BC4D21EF-7DF4-42AE-9FC3-95CE3115A32D}"/>
              </a:ext>
            </a:extLst>
          </p:cNvPr>
          <p:cNvSpPr/>
          <p:nvPr/>
        </p:nvSpPr>
        <p:spPr>
          <a:xfrm>
            <a:off x="1763811" y="1517941"/>
            <a:ext cx="1254356" cy="195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 NAME</a:t>
            </a:r>
            <a:endParaRPr lang="en-IN" sz="1600" dirty="0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xmlns="" id="{44A3D888-8B40-487C-A056-6F625B4C0C5B}"/>
              </a:ext>
            </a:extLst>
          </p:cNvPr>
          <p:cNvSpPr/>
          <p:nvPr/>
        </p:nvSpPr>
        <p:spPr>
          <a:xfrm>
            <a:off x="4297176" y="2528801"/>
            <a:ext cx="878542" cy="581594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BF268092-5F32-42EF-A972-51DD1F6CA948}"/>
              </a:ext>
            </a:extLst>
          </p:cNvPr>
          <p:cNvSpPr/>
          <p:nvPr/>
        </p:nvSpPr>
        <p:spPr>
          <a:xfrm>
            <a:off x="6393092" y="2494864"/>
            <a:ext cx="878542" cy="58159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9CD39BAB-1930-4B71-9785-B76B143E4708}"/>
              </a:ext>
            </a:extLst>
          </p:cNvPr>
          <p:cNvSpPr/>
          <p:nvPr/>
        </p:nvSpPr>
        <p:spPr>
          <a:xfrm>
            <a:off x="3977047" y="4086721"/>
            <a:ext cx="1500883" cy="5815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SALARY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EE0BF716-41C7-4FF8-BEB3-6CF9B2735814}"/>
              </a:ext>
            </a:extLst>
          </p:cNvPr>
          <p:cNvSpPr/>
          <p:nvPr/>
        </p:nvSpPr>
        <p:spPr>
          <a:xfrm>
            <a:off x="6043331" y="4060567"/>
            <a:ext cx="1943100" cy="57405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TIMESHEET</a:t>
            </a:r>
            <a:endParaRPr lang="en-IN" sz="2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D570477A-B763-46CE-8759-9DCEBEFD2772}"/>
              </a:ext>
            </a:extLst>
          </p:cNvPr>
          <p:cNvSpPr/>
          <p:nvPr/>
        </p:nvSpPr>
        <p:spPr>
          <a:xfrm>
            <a:off x="9507629" y="3681810"/>
            <a:ext cx="944655" cy="288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DATE</a:t>
            </a:r>
            <a:endParaRPr lang="en-IN" sz="16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3C6095A6-2332-4FAA-A5BB-364FE7E44DF0}"/>
              </a:ext>
            </a:extLst>
          </p:cNvPr>
          <p:cNvSpPr/>
          <p:nvPr/>
        </p:nvSpPr>
        <p:spPr>
          <a:xfrm>
            <a:off x="9521486" y="4616999"/>
            <a:ext cx="1383154" cy="241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TIME</a:t>
            </a:r>
            <a:endParaRPr lang="en-IN" sz="16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3648CAD8-1555-4279-8B53-0E1C8013C285}"/>
              </a:ext>
            </a:extLst>
          </p:cNvPr>
          <p:cNvSpPr/>
          <p:nvPr/>
        </p:nvSpPr>
        <p:spPr>
          <a:xfrm>
            <a:off x="9428267" y="4899775"/>
            <a:ext cx="1476373" cy="222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 TIME</a:t>
            </a:r>
            <a:endParaRPr lang="en-IN" sz="16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13BACD5E-F4D4-43D0-9D1D-20754C0B2A5A}"/>
              </a:ext>
            </a:extLst>
          </p:cNvPr>
          <p:cNvSpPr/>
          <p:nvPr/>
        </p:nvSpPr>
        <p:spPr>
          <a:xfrm>
            <a:off x="8994815" y="4022807"/>
            <a:ext cx="2082760" cy="282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REGULAR TIME</a:t>
            </a:r>
            <a:endParaRPr lang="en-IN" sz="16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C5C9E9AB-6F24-4998-9EE4-FCDD28F39B9A}"/>
              </a:ext>
            </a:extLst>
          </p:cNvPr>
          <p:cNvSpPr/>
          <p:nvPr/>
        </p:nvSpPr>
        <p:spPr>
          <a:xfrm>
            <a:off x="9285390" y="4370232"/>
            <a:ext cx="1619250" cy="204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 TIME</a:t>
            </a:r>
            <a:endParaRPr lang="en-IN" sz="16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86D5E2C9-FF35-47B7-9A61-DB4374CC8146}"/>
              </a:ext>
            </a:extLst>
          </p:cNvPr>
          <p:cNvSpPr/>
          <p:nvPr/>
        </p:nvSpPr>
        <p:spPr>
          <a:xfrm>
            <a:off x="9240365" y="5193669"/>
            <a:ext cx="1751485" cy="22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TOTAL TIME</a:t>
            </a:r>
            <a:endParaRPr lang="en-IN" sz="16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D0830F46-137A-4545-BCEB-60F6F012E35D}"/>
              </a:ext>
            </a:extLst>
          </p:cNvPr>
          <p:cNvCxnSpPr>
            <a:cxnSpLocks/>
            <a:stCxn id="48" idx="6"/>
            <a:endCxn id="66" idx="2"/>
          </p:cNvCxnSpPr>
          <p:nvPr/>
        </p:nvCxnSpPr>
        <p:spPr>
          <a:xfrm flipV="1">
            <a:off x="7986431" y="3825848"/>
            <a:ext cx="1521198" cy="52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0EED177A-FCC8-4620-8420-27D2A09B2209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 flipV="1">
            <a:off x="7986431" y="4163930"/>
            <a:ext cx="1008384" cy="18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D2DFA6F7-53F3-4B39-9B81-1EBE1CBBF567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7986431" y="4347595"/>
            <a:ext cx="1274245" cy="1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FB7A204B-E2CF-44EC-8CB9-FEEDA6C0CFE9}"/>
              </a:ext>
            </a:extLst>
          </p:cNvPr>
          <p:cNvCxnSpPr>
            <a:cxnSpLocks/>
            <a:stCxn id="48" idx="6"/>
            <a:endCxn id="67" idx="2"/>
          </p:cNvCxnSpPr>
          <p:nvPr/>
        </p:nvCxnSpPr>
        <p:spPr>
          <a:xfrm>
            <a:off x="7986431" y="4347595"/>
            <a:ext cx="1535055" cy="39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DCDAECF6-F8C9-495C-9982-9CC12FFE22E6}"/>
              </a:ext>
            </a:extLst>
          </p:cNvPr>
          <p:cNvCxnSpPr>
            <a:cxnSpLocks/>
            <a:stCxn id="48" idx="6"/>
            <a:endCxn id="68" idx="2"/>
          </p:cNvCxnSpPr>
          <p:nvPr/>
        </p:nvCxnSpPr>
        <p:spPr>
          <a:xfrm>
            <a:off x="7986431" y="4347595"/>
            <a:ext cx="1441836" cy="66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76894141-41F7-4228-BAF3-1B9A764D8F5C}"/>
              </a:ext>
            </a:extLst>
          </p:cNvPr>
          <p:cNvCxnSpPr>
            <a:cxnSpLocks/>
            <a:stCxn id="48" idx="6"/>
            <a:endCxn id="71" idx="2"/>
          </p:cNvCxnSpPr>
          <p:nvPr/>
        </p:nvCxnSpPr>
        <p:spPr>
          <a:xfrm>
            <a:off x="7986431" y="4347595"/>
            <a:ext cx="1253934" cy="9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F69DD0AA-A104-41B5-9506-F1CC0BC07D19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736447" y="1796665"/>
            <a:ext cx="724315" cy="732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22873C7-C8C7-4E15-A70C-71261B76683A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951862" y="1796665"/>
            <a:ext cx="880501" cy="698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6B040D68-77E6-4029-9A58-1308E927BC10}"/>
              </a:ext>
            </a:extLst>
          </p:cNvPr>
          <p:cNvCxnSpPr>
            <a:stCxn id="46" idx="2"/>
          </p:cNvCxnSpPr>
          <p:nvPr/>
        </p:nvCxnSpPr>
        <p:spPr>
          <a:xfrm>
            <a:off x="6832363" y="3076458"/>
            <a:ext cx="23393" cy="946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xmlns="" id="{B0F38928-9CDE-4BC2-BD19-E21D841CFA94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 flipH="1">
            <a:off x="4727489" y="3110395"/>
            <a:ext cx="8958" cy="976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8C6FDD58-416E-475B-A9D3-4B9FCAF5EC97}"/>
              </a:ext>
            </a:extLst>
          </p:cNvPr>
          <p:cNvCxnSpPr>
            <a:cxnSpLocks/>
            <a:stCxn id="19" idx="6"/>
            <a:endCxn id="32" idx="2"/>
          </p:cNvCxnSpPr>
          <p:nvPr/>
        </p:nvCxnSpPr>
        <p:spPr>
          <a:xfrm flipV="1">
            <a:off x="6532832" y="887626"/>
            <a:ext cx="2563888" cy="66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C23268B5-93A7-4011-B2B1-7F4D3132001D}"/>
              </a:ext>
            </a:extLst>
          </p:cNvPr>
          <p:cNvCxnSpPr>
            <a:cxnSpLocks/>
            <a:stCxn id="19" idx="6"/>
            <a:endCxn id="34" idx="2"/>
          </p:cNvCxnSpPr>
          <p:nvPr/>
        </p:nvCxnSpPr>
        <p:spPr>
          <a:xfrm flipV="1">
            <a:off x="6532832" y="1174258"/>
            <a:ext cx="2443796" cy="3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3B616FAF-A79F-4728-A2EB-F2F195EF5FAE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6494388" y="1417839"/>
            <a:ext cx="2635747" cy="13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xmlns="" id="{6D73176E-991B-4978-8339-8461847E472A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>
            <a:off x="6532832" y="1552365"/>
            <a:ext cx="2385928" cy="12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xmlns="" id="{C8DE186A-E69B-47BB-B957-DDF09A439327}"/>
              </a:ext>
            </a:extLst>
          </p:cNvPr>
          <p:cNvCxnSpPr>
            <a:cxnSpLocks/>
            <a:stCxn id="19" idx="6"/>
            <a:endCxn id="36" idx="2"/>
          </p:cNvCxnSpPr>
          <p:nvPr/>
        </p:nvCxnSpPr>
        <p:spPr>
          <a:xfrm>
            <a:off x="6532832" y="1552365"/>
            <a:ext cx="2302583" cy="43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C74F14C0-66B0-4F45-9894-034788C857F5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6532832" y="1552365"/>
            <a:ext cx="2707533" cy="72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xmlns="" id="{157200FA-32CC-4EF1-94C2-5C6CBFC843D7}"/>
              </a:ext>
            </a:extLst>
          </p:cNvPr>
          <p:cNvCxnSpPr>
            <a:cxnSpLocks/>
            <a:stCxn id="19" idx="2"/>
            <a:endCxn id="38" idx="6"/>
          </p:cNvCxnSpPr>
          <p:nvPr/>
        </p:nvCxnSpPr>
        <p:spPr>
          <a:xfrm flipH="1" flipV="1">
            <a:off x="3095386" y="979344"/>
            <a:ext cx="1557931" cy="57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xmlns="" id="{4688AC69-0534-4D7D-8C10-95012B4AC694}"/>
              </a:ext>
            </a:extLst>
          </p:cNvPr>
          <p:cNvCxnSpPr>
            <a:cxnSpLocks/>
            <a:stCxn id="19" idx="2"/>
            <a:endCxn id="39" idx="6"/>
          </p:cNvCxnSpPr>
          <p:nvPr/>
        </p:nvCxnSpPr>
        <p:spPr>
          <a:xfrm flipH="1" flipV="1">
            <a:off x="3042287" y="1184090"/>
            <a:ext cx="1611030" cy="36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CF3E0452-E1F5-4786-8C5A-FD998A1E5EA9}"/>
              </a:ext>
            </a:extLst>
          </p:cNvPr>
          <p:cNvCxnSpPr>
            <a:cxnSpLocks/>
            <a:stCxn id="19" idx="2"/>
            <a:endCxn id="43" idx="6"/>
          </p:cNvCxnSpPr>
          <p:nvPr/>
        </p:nvCxnSpPr>
        <p:spPr>
          <a:xfrm flipH="1" flipV="1">
            <a:off x="2982241" y="1382557"/>
            <a:ext cx="1671076" cy="16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xmlns="" id="{4FF0C359-FFD5-416B-8159-FC6401C64534}"/>
              </a:ext>
            </a:extLst>
          </p:cNvPr>
          <p:cNvCxnSpPr>
            <a:cxnSpLocks/>
            <a:stCxn id="19" idx="2"/>
            <a:endCxn id="44" idx="6"/>
          </p:cNvCxnSpPr>
          <p:nvPr/>
        </p:nvCxnSpPr>
        <p:spPr>
          <a:xfrm flipH="1">
            <a:off x="3018167" y="1552365"/>
            <a:ext cx="1635150" cy="6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829EE43B-9BE1-42DB-8302-F7A25889A8DF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2968053" y="1552365"/>
            <a:ext cx="1685264" cy="27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BD0641C8-D448-4F21-AE8A-103A2D6D5743}"/>
              </a:ext>
            </a:extLst>
          </p:cNvPr>
          <p:cNvCxnSpPr>
            <a:cxnSpLocks/>
            <a:stCxn id="19" idx="2"/>
            <a:endCxn id="40" idx="6"/>
          </p:cNvCxnSpPr>
          <p:nvPr/>
        </p:nvCxnSpPr>
        <p:spPr>
          <a:xfrm flipH="1">
            <a:off x="3042287" y="1552365"/>
            <a:ext cx="1611030" cy="50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xmlns="" id="{1FAF15A2-F234-4E93-A4C0-F674D4135C6B}"/>
              </a:ext>
            </a:extLst>
          </p:cNvPr>
          <p:cNvCxnSpPr>
            <a:stCxn id="19" idx="2"/>
            <a:endCxn id="42" idx="6"/>
          </p:cNvCxnSpPr>
          <p:nvPr/>
        </p:nvCxnSpPr>
        <p:spPr>
          <a:xfrm flipH="1">
            <a:off x="3211694" y="1552365"/>
            <a:ext cx="1441623" cy="72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xmlns="" id="{555F96FD-E2EC-4615-88A4-5C4911F0B430}"/>
              </a:ext>
            </a:extLst>
          </p:cNvPr>
          <p:cNvSpPr/>
          <p:nvPr/>
        </p:nvSpPr>
        <p:spPr>
          <a:xfrm>
            <a:off x="1182923" y="3710041"/>
            <a:ext cx="1501448" cy="206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BASIC PAY</a:t>
            </a:r>
            <a:endParaRPr lang="en-IN" sz="1600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xmlns="" id="{B7286706-4D9F-4F22-BAC3-DFA18EE217F2}"/>
              </a:ext>
            </a:extLst>
          </p:cNvPr>
          <p:cNvSpPr/>
          <p:nvPr/>
        </p:nvSpPr>
        <p:spPr>
          <a:xfrm>
            <a:off x="963210" y="3941236"/>
            <a:ext cx="1820758" cy="172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DEDUCTION</a:t>
            </a:r>
            <a:endParaRPr lang="en-IN" sz="1600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xmlns="" id="{A80F38CA-5A73-4E73-A4D1-D41568F4533D}"/>
              </a:ext>
            </a:extLst>
          </p:cNvPr>
          <p:cNvSpPr/>
          <p:nvPr/>
        </p:nvSpPr>
        <p:spPr>
          <a:xfrm>
            <a:off x="1156332" y="4347842"/>
            <a:ext cx="1288704" cy="22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EMP_ID</a:t>
            </a:r>
            <a:endParaRPr lang="en-IN" sz="1600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xmlns="" id="{71871CBE-732C-4B43-B010-E00A681AA2A3}"/>
              </a:ext>
            </a:extLst>
          </p:cNvPr>
          <p:cNvSpPr/>
          <p:nvPr/>
        </p:nvSpPr>
        <p:spPr>
          <a:xfrm>
            <a:off x="1100522" y="5384285"/>
            <a:ext cx="2015087" cy="30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GROSS SALARY</a:t>
            </a:r>
            <a:endParaRPr lang="en-IN" sz="1600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xmlns="" id="{0788E260-EB8B-42A5-86EE-9287B0068725}"/>
              </a:ext>
            </a:extLst>
          </p:cNvPr>
          <p:cNvSpPr/>
          <p:nvPr/>
        </p:nvSpPr>
        <p:spPr>
          <a:xfrm>
            <a:off x="1015692" y="4858501"/>
            <a:ext cx="1668679" cy="22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HRA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xmlns="" id="{AFF6871D-0A00-495D-9F3B-D1078EF52C60}"/>
              </a:ext>
            </a:extLst>
          </p:cNvPr>
          <p:cNvSpPr/>
          <p:nvPr/>
        </p:nvSpPr>
        <p:spPr>
          <a:xfrm>
            <a:off x="1100522" y="4599927"/>
            <a:ext cx="1441835" cy="21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NET_PAY</a:t>
            </a:r>
            <a:endParaRPr lang="en-IN" sz="1600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xmlns="" id="{764A827C-6250-4ADD-81F1-FECC9147EC8A}"/>
              </a:ext>
            </a:extLst>
          </p:cNvPr>
          <p:cNvSpPr/>
          <p:nvPr/>
        </p:nvSpPr>
        <p:spPr>
          <a:xfrm>
            <a:off x="1320384" y="3486831"/>
            <a:ext cx="1898434" cy="197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PF_AMOUNT</a:t>
            </a:r>
            <a:endParaRPr lang="en-IN" sz="1600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xmlns="" id="{5B058750-3809-4E48-8D72-C11C013E97BB}"/>
              </a:ext>
            </a:extLst>
          </p:cNvPr>
          <p:cNvSpPr/>
          <p:nvPr/>
        </p:nvSpPr>
        <p:spPr>
          <a:xfrm>
            <a:off x="1258529" y="4144539"/>
            <a:ext cx="1170745" cy="172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</a:t>
            </a:r>
            <a:endParaRPr lang="en-IN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xmlns="" id="{D2527F65-E83D-4F6F-93E1-64A1663E8A93}"/>
              </a:ext>
            </a:extLst>
          </p:cNvPr>
          <p:cNvSpPr/>
          <p:nvPr/>
        </p:nvSpPr>
        <p:spPr>
          <a:xfrm>
            <a:off x="805676" y="5119789"/>
            <a:ext cx="2076450" cy="23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TRANS_DATE</a:t>
            </a:r>
            <a:endParaRPr lang="en-IN" sz="1600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xmlns="" id="{71B9F1B2-EE61-4247-B1D0-655E85376F7D}"/>
              </a:ext>
            </a:extLst>
          </p:cNvPr>
          <p:cNvSpPr/>
          <p:nvPr/>
        </p:nvSpPr>
        <p:spPr>
          <a:xfrm>
            <a:off x="9013241" y="5466983"/>
            <a:ext cx="1978609" cy="22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BREAK TIME</a:t>
            </a:r>
            <a:endParaRPr lang="en-IN" sz="1600" dirty="0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xmlns="" id="{23C2E73C-4060-4A32-969D-B162A2A0C812}"/>
              </a:ext>
            </a:extLst>
          </p:cNvPr>
          <p:cNvCxnSpPr>
            <a:cxnSpLocks/>
            <a:stCxn id="48" idx="6"/>
            <a:endCxn id="243" idx="2"/>
          </p:cNvCxnSpPr>
          <p:nvPr/>
        </p:nvCxnSpPr>
        <p:spPr>
          <a:xfrm>
            <a:off x="7986431" y="4347595"/>
            <a:ext cx="1026810" cy="123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xmlns="" id="{3A5BB45C-82BD-4B9C-9415-F104A3BB195A}"/>
              </a:ext>
            </a:extLst>
          </p:cNvPr>
          <p:cNvCxnSpPr>
            <a:cxnSpLocks/>
            <a:stCxn id="47" idx="2"/>
            <a:endCxn id="240" idx="6"/>
          </p:cNvCxnSpPr>
          <p:nvPr/>
        </p:nvCxnSpPr>
        <p:spPr>
          <a:xfrm flipH="1" flipV="1">
            <a:off x="3218818" y="3585764"/>
            <a:ext cx="758229" cy="79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xmlns="" id="{D66EAAD1-9E2F-4E5B-8537-43ADD70F0AC1}"/>
              </a:ext>
            </a:extLst>
          </p:cNvPr>
          <p:cNvCxnSpPr>
            <a:stCxn id="47" idx="2"/>
            <a:endCxn id="234" idx="6"/>
          </p:cNvCxnSpPr>
          <p:nvPr/>
        </p:nvCxnSpPr>
        <p:spPr>
          <a:xfrm flipH="1" flipV="1">
            <a:off x="2684371" y="3813416"/>
            <a:ext cx="1292676" cy="56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xmlns="" id="{F11418F5-329D-4105-BCA8-978EDC16828A}"/>
              </a:ext>
            </a:extLst>
          </p:cNvPr>
          <p:cNvCxnSpPr>
            <a:stCxn id="47" idx="2"/>
            <a:endCxn id="235" idx="6"/>
          </p:cNvCxnSpPr>
          <p:nvPr/>
        </p:nvCxnSpPr>
        <p:spPr>
          <a:xfrm flipH="1" flipV="1">
            <a:off x="2783968" y="4027482"/>
            <a:ext cx="1193079" cy="35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xmlns="" id="{4A0D7B96-0A58-4B75-A6D8-FB856984F352}"/>
              </a:ext>
            </a:extLst>
          </p:cNvPr>
          <p:cNvCxnSpPr>
            <a:stCxn id="47" idx="2"/>
            <a:endCxn id="241" idx="6"/>
          </p:cNvCxnSpPr>
          <p:nvPr/>
        </p:nvCxnSpPr>
        <p:spPr>
          <a:xfrm flipH="1" flipV="1">
            <a:off x="2429274" y="4230785"/>
            <a:ext cx="1547773" cy="14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xmlns="" id="{2D52D5CF-B674-440A-B851-4DF485CC60D4}"/>
              </a:ext>
            </a:extLst>
          </p:cNvPr>
          <p:cNvCxnSpPr>
            <a:stCxn id="47" idx="2"/>
            <a:endCxn id="236" idx="6"/>
          </p:cNvCxnSpPr>
          <p:nvPr/>
        </p:nvCxnSpPr>
        <p:spPr>
          <a:xfrm flipH="1">
            <a:off x="2445036" y="4377518"/>
            <a:ext cx="1532011" cy="8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xmlns="" id="{28040F5A-6882-41F0-869C-938A2F3F48CB}"/>
              </a:ext>
            </a:extLst>
          </p:cNvPr>
          <p:cNvCxnSpPr>
            <a:stCxn id="47" idx="2"/>
            <a:endCxn id="239" idx="6"/>
          </p:cNvCxnSpPr>
          <p:nvPr/>
        </p:nvCxnSpPr>
        <p:spPr>
          <a:xfrm flipH="1">
            <a:off x="2542357" y="4377518"/>
            <a:ext cx="1434690" cy="33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xmlns="" id="{EFE2975E-42B6-4826-BE8A-2E4CADD2DC41}"/>
              </a:ext>
            </a:extLst>
          </p:cNvPr>
          <p:cNvCxnSpPr>
            <a:stCxn id="47" idx="2"/>
            <a:endCxn id="238" idx="6"/>
          </p:cNvCxnSpPr>
          <p:nvPr/>
        </p:nvCxnSpPr>
        <p:spPr>
          <a:xfrm flipH="1">
            <a:off x="2684371" y="4377518"/>
            <a:ext cx="1292676" cy="59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xmlns="" id="{BF02E7D8-D9FF-429C-A108-2440B0ECB748}"/>
              </a:ext>
            </a:extLst>
          </p:cNvPr>
          <p:cNvCxnSpPr>
            <a:stCxn id="47" idx="2"/>
            <a:endCxn id="242" idx="6"/>
          </p:cNvCxnSpPr>
          <p:nvPr/>
        </p:nvCxnSpPr>
        <p:spPr>
          <a:xfrm flipH="1">
            <a:off x="2882126" y="4377518"/>
            <a:ext cx="1094921" cy="86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xmlns="" id="{5927041C-3B57-4AB5-AB7E-C3EA36C7EBA0}"/>
              </a:ext>
            </a:extLst>
          </p:cNvPr>
          <p:cNvCxnSpPr>
            <a:stCxn id="47" idx="2"/>
            <a:endCxn id="237" idx="6"/>
          </p:cNvCxnSpPr>
          <p:nvPr/>
        </p:nvCxnSpPr>
        <p:spPr>
          <a:xfrm flipH="1">
            <a:off x="3115609" y="4377518"/>
            <a:ext cx="861438" cy="115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F481594C-561A-4C26-BB50-ECB6AACF58AC}"/>
              </a:ext>
            </a:extLst>
          </p:cNvPr>
          <p:cNvSpPr txBox="1"/>
          <p:nvPr/>
        </p:nvSpPr>
        <p:spPr>
          <a:xfrm>
            <a:off x="3374020" y="5704678"/>
            <a:ext cx="544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2">
                    <a:lumMod val="75000"/>
                  </a:schemeClr>
                </a:solidFill>
              </a:rPr>
              <a:t>ER-DIAGRAM</a:t>
            </a:r>
            <a:endParaRPr lang="en-IN" sz="4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5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A152C-FC9A-42AC-901C-C143B7D8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82" y="212726"/>
            <a:ext cx="8449235" cy="79132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n-lt"/>
              </a:rPr>
              <a:t>OUTPUT SCREENSHOT</a:t>
            </a:r>
            <a:r>
              <a:rPr lang="en-US" sz="3200" dirty="0">
                <a:solidFill>
                  <a:srgbClr val="0070C0"/>
                </a:solidFill>
              </a:rPr>
              <a:t>:  </a:t>
            </a:r>
            <a:r>
              <a:rPr lang="en-US" sz="3200" b="1" i="1" dirty="0">
                <a:solidFill>
                  <a:srgbClr val="0070C0"/>
                </a:solidFill>
              </a:rPr>
              <a:t>Home Page (dashboard) </a:t>
            </a:r>
            <a:endParaRPr lang="en-IN" sz="3200" b="1" i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186A0B-B1A5-4B35-8F4C-4DE92AAE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125" y="1004048"/>
            <a:ext cx="10429875" cy="58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1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C4976-7E7A-4405-9A50-E9A75596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791" y="8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OUTPUT SCREENSHOT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Admin Login</a:t>
            </a:r>
            <a:endParaRPr lang="en-IN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25E6570-377C-4097-886A-970783F69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376" y="1334528"/>
            <a:ext cx="10859247" cy="5514507"/>
          </a:xfrm>
        </p:spPr>
      </p:pic>
    </p:spTree>
    <p:extLst>
      <p:ext uri="{BB962C8B-B14F-4D97-AF65-F5344CB8AC3E}">
        <p14:creationId xmlns:p14="http://schemas.microsoft.com/office/powerpoint/2010/main" xmlns="" val="29639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776</Words>
  <Application>Microsoft Office PowerPoint</Application>
  <PresentationFormat>Custom</PresentationFormat>
  <Paragraphs>182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EMPLOYEE PAYROLL MANAGEMENT</vt:lpstr>
      <vt:lpstr>Slide 2</vt:lpstr>
      <vt:lpstr>OBJECTIVE</vt:lpstr>
      <vt:lpstr>Slide 4</vt:lpstr>
      <vt:lpstr>SYSTEM REQUIREMENTS</vt:lpstr>
      <vt:lpstr>APP Flow</vt:lpstr>
      <vt:lpstr> </vt:lpstr>
      <vt:lpstr>OUTPUT SCREENSHOT:  Home Page (dashboard) </vt:lpstr>
      <vt:lpstr>OUTPUT SCREENSHOT:  Admin Login</vt:lpstr>
      <vt:lpstr>OUTPUT SCREENSHOT: Admin Registration </vt:lpstr>
      <vt:lpstr>OUTPUT SCREENSHOT: Employee List</vt:lpstr>
      <vt:lpstr>OUTPUT SCREENSHOT: Employee Registration Form</vt:lpstr>
      <vt:lpstr>OUTPUT SCREENSHOT:  Employee Attendance List</vt:lpstr>
      <vt:lpstr>OUTPUT SCREENSHOT: Create Attendance</vt:lpstr>
      <vt:lpstr>OUTPUT SCREENSHOT:  Time Sheet List</vt:lpstr>
      <vt:lpstr>OUTPUT SCREENSHOT:  Create Timesheet Form</vt:lpstr>
      <vt:lpstr>OUTPUT Screenshot: Work Schedule</vt:lpstr>
      <vt:lpstr>Output: Create Work Schedule Form</vt:lpstr>
      <vt:lpstr>Output: Leave List of Employees</vt:lpstr>
      <vt:lpstr>Output: Create Leave Form</vt:lpstr>
      <vt:lpstr>Output: Salary List</vt:lpstr>
      <vt:lpstr>Output: Add Salary Form</vt:lpstr>
      <vt:lpstr>Output: Employee Login</vt:lpstr>
      <vt:lpstr>Output: Employee Details &amp; Salary Details</vt:lpstr>
      <vt:lpstr>Output: Attendance List of Employee</vt:lpstr>
      <vt:lpstr>Output: Employee Timesheet</vt:lpstr>
      <vt:lpstr>Output: Employee Work Schedule</vt:lpstr>
      <vt:lpstr>Output: Employee Leave List </vt:lpstr>
      <vt:lpstr>Output: Update Employee List</vt:lpstr>
      <vt:lpstr>Slide 30</vt:lpstr>
      <vt:lpstr>Future scope and Improvements </vt:lpstr>
      <vt:lpstr>REFERENCES    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PAYROLL MANAGEMENT</dc:title>
  <dc:creator>cheekati deepak</dc:creator>
  <cp:lastModifiedBy>admin</cp:lastModifiedBy>
  <cp:revision>28</cp:revision>
  <dcterms:created xsi:type="dcterms:W3CDTF">2022-03-30T09:49:35Z</dcterms:created>
  <dcterms:modified xsi:type="dcterms:W3CDTF">2022-04-05T08:06:41Z</dcterms:modified>
</cp:coreProperties>
</file>