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3"/>
  </p:notesMasterIdLst>
  <p:sldIdLst>
    <p:sldId id="298" r:id="rId5"/>
    <p:sldId id="301" r:id="rId6"/>
    <p:sldId id="302" r:id="rId7"/>
    <p:sldId id="306" r:id="rId8"/>
    <p:sldId id="303" r:id="rId9"/>
    <p:sldId id="304" r:id="rId10"/>
    <p:sldId id="305" r:id="rId11"/>
    <p:sldId id="300" r:id="rId12"/>
    <p:sldId id="308" r:id="rId13"/>
    <p:sldId id="314" r:id="rId14"/>
    <p:sldId id="311" r:id="rId15"/>
    <p:sldId id="313" r:id="rId16"/>
    <p:sldId id="309" r:id="rId17"/>
    <p:sldId id="318" r:id="rId18"/>
    <p:sldId id="319" r:id="rId19"/>
    <p:sldId id="316" r:id="rId20"/>
    <p:sldId id="320" r:id="rId21"/>
    <p:sldId id="3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2C3954-B317-4A33-9CB9-5DE15A5EDB10}" v="44" dt="2025-05-06T00:25:59.7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9" autoAdjust="0"/>
    <p:restoredTop sz="75303" autoAdjust="0"/>
  </p:normalViewPr>
  <p:slideViewPr>
    <p:cSldViewPr snapToGrid="0">
      <p:cViewPr varScale="1">
        <p:scale>
          <a:sx n="83" d="100"/>
          <a:sy n="83" d="100"/>
        </p:scale>
        <p:origin x="19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7565D-D4C2-42BB-A034-90777CD4260D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DF4E3-9391-40CE-8C7C-85776A497F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035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Loan defaults are a major loss point for lenders. Our goal was to predict whether a loan will default before it’s approved, using </a:t>
            </a:r>
            <a:r>
              <a:rPr lang="en-US" dirty="0" err="1"/>
              <a:t>LendingClub</a:t>
            </a:r>
            <a:r>
              <a:rPr lang="en-US" dirty="0"/>
              <a:t> data.</a:t>
            </a:r>
          </a:p>
          <a:p>
            <a:pPr>
              <a:buNone/>
            </a:pPr>
            <a:r>
              <a:rPr lang="en-US" dirty="0"/>
              <a:t>We built the entire pipeline on Google Cloud — using GCS for storage, </a:t>
            </a:r>
            <a:r>
              <a:rPr lang="en-US" dirty="0" err="1"/>
              <a:t>BigQuery</a:t>
            </a:r>
            <a:r>
              <a:rPr lang="en-US" dirty="0"/>
              <a:t> for querying, and Vertex AI Workbench for modeling.</a:t>
            </a:r>
          </a:p>
          <a:p>
            <a:r>
              <a:rPr lang="en-US" dirty="0"/>
              <a:t>Data was processed with pandas, models trained with scikit-learn, and EDA done through seaborn and matplotlib.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F4E3-9391-40CE-8C7C-85776A497F9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78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worked with two datasets — accepted loans with full performance info, and rejected loans with application-only data.</a:t>
            </a:r>
          </a:p>
          <a:p>
            <a:pPr>
              <a:buNone/>
            </a:pPr>
            <a:r>
              <a:rPr lang="en-US" dirty="0"/>
              <a:t>The accepted dataset had over 150 features; rejected had just 12. So we dropped unnecessary or null-heavy columns and focused on </a:t>
            </a:r>
            <a:r>
              <a:rPr lang="en-US" b="1" dirty="0"/>
              <a:t>12 overlapping features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For accepted loans, we created a binary label: </a:t>
            </a:r>
            <a:r>
              <a:rPr lang="en-US" dirty="0" err="1"/>
              <a:t>loan_default</a:t>
            </a:r>
            <a:r>
              <a:rPr lang="en-US" dirty="0"/>
              <a:t>.</a:t>
            </a:r>
          </a:p>
          <a:p>
            <a:r>
              <a:rPr lang="en-US" dirty="0"/>
              <a:t>Finally, we used a stratified 70/30 train-test split to preserve the default/non-default ratio during modeling.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F4E3-9391-40CE-8C7C-85776A497F9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02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cleaned the data by dropping columns with too many missing values and standardizing categorical and date fields.</a:t>
            </a:r>
          </a:p>
          <a:p>
            <a:pPr>
              <a:buNone/>
            </a:pPr>
            <a:r>
              <a:rPr lang="en-US" dirty="0"/>
              <a:t>The target variable, </a:t>
            </a:r>
            <a:r>
              <a:rPr lang="en-US" dirty="0" err="1"/>
              <a:t>loan_default</a:t>
            </a:r>
            <a:r>
              <a:rPr lang="en-US" dirty="0"/>
              <a:t>, was created based on loan status — default, charged off, or late.</a:t>
            </a:r>
          </a:p>
          <a:p>
            <a:r>
              <a:rPr lang="en-US" dirty="0"/>
              <a:t>For missing values, we used simple strategies like median imputation to maintain data integrity without overcomplicating the pipeline.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F4E3-9391-40CE-8C7C-85776A497F9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739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About 18% of loans in the accepted dataset defaulted — so we had class imbalance.</a:t>
            </a:r>
          </a:p>
          <a:p>
            <a:pPr>
              <a:buNone/>
            </a:pPr>
            <a:r>
              <a:rPr lang="en-US" dirty="0"/>
              <a:t>We saw clear patterns: default risk increased with lower FICO scores, higher interest rates, and worse loan grades.</a:t>
            </a:r>
          </a:p>
          <a:p>
            <a:r>
              <a:rPr lang="en-US" dirty="0"/>
              <a:t>Visuals like boxplots and correlation heatmaps helped us spot which features were most tied to default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F4E3-9391-40CE-8C7C-85776A497F9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71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We tested five models — starting with logistic regression as a baseline, and moving up to tree-based models like Random Forest, Gradient Boosting, and </a:t>
            </a:r>
            <a:r>
              <a:rPr lang="en-US" dirty="0" err="1"/>
              <a:t>CatBoost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Since we wanted to score rejected loans too, we trained using just the 12 shared features across both datasets.</a:t>
            </a:r>
          </a:p>
          <a:p>
            <a:pPr>
              <a:buNone/>
            </a:pPr>
            <a:r>
              <a:rPr lang="en-US" dirty="0"/>
              <a:t>We used standard preprocessing — scaling, encoding, and 5-fold cross-validation.</a:t>
            </a:r>
          </a:p>
          <a:p>
            <a:r>
              <a:rPr lang="en-US" dirty="0"/>
              <a:t>Finally, we analyzed feature importance using OpenSearch CV to understand which factors drove the predictions.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F4E3-9391-40CE-8C7C-85776A497F9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465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XGBoost</a:t>
            </a:r>
            <a:r>
              <a:rPr lang="en-US" dirty="0"/>
              <a:t> gave us the best overall results — with 90% accuracy and the highest AUC-ROC.</a:t>
            </a:r>
          </a:p>
          <a:p>
            <a:pPr>
              <a:buNone/>
            </a:pPr>
            <a:r>
              <a:rPr lang="en-US" dirty="0"/>
              <a:t>Random Forest and </a:t>
            </a:r>
            <a:r>
              <a:rPr lang="en-US" dirty="0" err="1"/>
              <a:t>CatBoost</a:t>
            </a:r>
            <a:r>
              <a:rPr lang="en-US" dirty="0"/>
              <a:t> performed closely behind, while Logistic Regression held up as a strong baseline.</a:t>
            </a:r>
          </a:p>
          <a:p>
            <a:r>
              <a:rPr lang="en-US" dirty="0"/>
              <a:t>We evaluated models using AUC, F1 score, and confusion matrices — with </a:t>
            </a:r>
            <a:r>
              <a:rPr lang="en-US" dirty="0" err="1"/>
              <a:t>XGBoost</a:t>
            </a:r>
            <a:r>
              <a:rPr lang="en-US" dirty="0"/>
              <a:t> consistently showing the best trade-off between precision and recall.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F4E3-9391-40CE-8C7C-85776A497F9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71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While the models perform well, we identified key challenges like multicollinearity, policy code dominance, and changing borrower behavior over time. These will guide future improvements.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F4E3-9391-40CE-8C7C-85776A497F9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13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three examples show how model decisions align with real-world outcomes — and how non-obvious features like policy codes or geography can drive predictions.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DF4E3-9391-40CE-8C7C-85776A497F9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61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Loan Default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Dhaivat Naik</a:t>
            </a:r>
            <a:br>
              <a:rPr lang="en-US" sz="1600" dirty="0"/>
            </a:br>
            <a:r>
              <a:rPr lang="en-US" sz="1600" dirty="0"/>
              <a:t>Sanjeet Naik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749D4-317A-D409-C850-5A0C4CE93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51F7-64D4-BC76-F313-7A35D580B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372" y="1076611"/>
            <a:ext cx="10058400" cy="45406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Confusion Matrices and ROC</a:t>
            </a:r>
            <a:br>
              <a:rPr lang="en-US" sz="4400" dirty="0"/>
            </a:br>
            <a:r>
              <a:rPr lang="en-US" sz="4400" dirty="0"/>
              <a:t>XGB</a:t>
            </a:r>
          </a:p>
        </p:txBody>
      </p:sp>
      <p:pic>
        <p:nvPicPr>
          <p:cNvPr id="6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96D143-639D-7455-2436-1DBA1B8F08A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37" t="21588" r="6205" b="39836"/>
          <a:stretch/>
        </p:blipFill>
        <p:spPr>
          <a:xfrm>
            <a:off x="309372" y="2413406"/>
            <a:ext cx="4261104" cy="3297818"/>
          </a:xfrm>
          <a:prstGeom prst="rect">
            <a:avLst/>
          </a:prstGeom>
        </p:spPr>
      </p:pic>
      <p:pic>
        <p:nvPicPr>
          <p:cNvPr id="7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BF9CD9-4868-3AC2-21A6-3033AE0BF9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924" t="60164"/>
          <a:stretch/>
        </p:blipFill>
        <p:spPr>
          <a:xfrm>
            <a:off x="4933655" y="2413406"/>
            <a:ext cx="5087829" cy="3760788"/>
          </a:xfrm>
          <a:prstGeom prst="rect">
            <a:avLst/>
          </a:prstGeom>
        </p:spPr>
      </p:pic>
      <p:pic>
        <p:nvPicPr>
          <p:cNvPr id="8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6E58A38-BE90-F696-71DF-B9AE2A457F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37" t="-397" r="47874" b="79143"/>
          <a:stretch/>
        </p:blipFill>
        <p:spPr>
          <a:xfrm>
            <a:off x="8578782" y="0"/>
            <a:ext cx="3121298" cy="2258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447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3ED7C-BCF3-36AC-8913-6537858B8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Random Forest</a:t>
            </a:r>
            <a:endParaRPr lang="en-US" dirty="0"/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B771567-8124-01C8-79E8-FDAB39BA47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5664" t="21588" r="16049" b="39836"/>
          <a:stretch/>
        </p:blipFill>
        <p:spPr>
          <a:xfrm>
            <a:off x="365759" y="2239264"/>
            <a:ext cx="4526280" cy="3537560"/>
          </a:xfrm>
          <a:prstGeom prst="rect">
            <a:avLst/>
          </a:prstGeom>
        </p:spPr>
      </p:pic>
      <p:pic>
        <p:nvPicPr>
          <p:cNvPr id="4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86A021-8F65-076E-B7E4-38C6C853D1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62" t="60782" r="12179" b="643"/>
          <a:stretch/>
        </p:blipFill>
        <p:spPr>
          <a:xfrm>
            <a:off x="5751575" y="2938362"/>
            <a:ext cx="4096513" cy="3065750"/>
          </a:xfrm>
          <a:prstGeom prst="rect">
            <a:avLst/>
          </a:prstGeom>
        </p:spPr>
      </p:pic>
      <p:pic>
        <p:nvPicPr>
          <p:cNvPr id="5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7B1F2D-05BE-DF4B-F1A3-5D072312EB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586" b="79063"/>
          <a:stretch/>
        </p:blipFill>
        <p:spPr>
          <a:xfrm>
            <a:off x="8546417" y="419608"/>
            <a:ext cx="3349789" cy="23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551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C375A-5923-0BD7-AD01-D75957B36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err="1"/>
              <a:t>CatBoost</a:t>
            </a:r>
            <a:endParaRPr lang="en-US" dirty="0"/>
          </a:p>
        </p:txBody>
      </p:sp>
      <p:pic>
        <p:nvPicPr>
          <p:cNvPr id="7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8280555B-30E4-2461-9BF4-B55B9181F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74" t="21344" r="8166" b="40081"/>
          <a:stretch/>
        </p:blipFill>
        <p:spPr>
          <a:xfrm>
            <a:off x="279654" y="1862037"/>
            <a:ext cx="4354114" cy="3403002"/>
          </a:xfrm>
          <a:prstGeom prst="rect">
            <a:avLst/>
          </a:prstGeom>
        </p:spPr>
      </p:pic>
      <p:pic>
        <p:nvPicPr>
          <p:cNvPr id="4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3E51B0AC-A8CD-43E1-82C2-9BA0CD5236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1" t="59896" r="4057" b="1528"/>
          <a:stretch/>
        </p:blipFill>
        <p:spPr>
          <a:xfrm>
            <a:off x="4915235" y="2334712"/>
            <a:ext cx="4354114" cy="3243237"/>
          </a:xfrm>
          <a:prstGeom prst="rect">
            <a:avLst/>
          </a:prstGeom>
        </p:spPr>
      </p:pic>
      <p:pic>
        <p:nvPicPr>
          <p:cNvPr id="5" name="Content Placeholder 6" descr="A screenshot of a graph&#10;&#10;AI-generated content may be incorrect.">
            <a:extLst>
              <a:ext uri="{FF2B5EF4-FFF2-40B4-BE49-F238E27FC236}">
                <a16:creationId xmlns:a16="http://schemas.microsoft.com/office/drawing/2014/main" id="{0513A932-4BE1-E8FB-4C94-2C47B1EC6E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2587" b="79549"/>
          <a:stretch/>
        </p:blipFill>
        <p:spPr>
          <a:xfrm>
            <a:off x="8914383" y="109480"/>
            <a:ext cx="2997963" cy="234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772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0C27-1A8B-70F6-8DF3-AC1A0452A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34203"/>
            <a:ext cx="10058400" cy="1450757"/>
          </a:xfrm>
        </p:spPr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B80088-E0E1-2ED5-B8EC-F1183F7DF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3293" r="70679"/>
          <a:stretch/>
        </p:blipFill>
        <p:spPr>
          <a:xfrm>
            <a:off x="6968542" y="2049399"/>
            <a:ext cx="4251907" cy="3328146"/>
          </a:xfrm>
        </p:spPr>
      </p:pic>
      <p:pic>
        <p:nvPicPr>
          <p:cNvPr id="6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86847B1-EE18-C9BB-DC59-A5F529F57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014" b="27598"/>
          <a:stretch/>
        </p:blipFill>
        <p:spPr>
          <a:xfrm>
            <a:off x="286092" y="2049399"/>
            <a:ext cx="6000987" cy="414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83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CC463-7475-1CDF-A49B-35B1F2EE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6AD72-216E-D1A4-8C43-9BE93AB43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Challenges Faced: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Correlation:</a:t>
            </a:r>
            <a:r>
              <a:rPr lang="en-US" dirty="0"/>
              <a:t> Loan amount &amp; DTI (r = 0.62)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Policy Code Bias:</a:t>
            </a:r>
            <a:r>
              <a:rPr lang="en-US" dirty="0"/>
              <a:t> Dominated model, possible internal bias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Geographic Sparsity:</a:t>
            </a:r>
            <a:r>
              <a:rPr lang="en-US" dirty="0"/>
              <a:t> Low data density in some states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Concept Drift:</a:t>
            </a:r>
            <a:r>
              <a:rPr lang="en-US" dirty="0"/>
              <a:t> Financial behavior evolves; retraining is essential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1647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F6FB2-078A-097B-228F-A915BC069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Case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CEAFB-D9AE-C092-D6E2-06FAD451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867" y="1984737"/>
            <a:ext cx="3347398" cy="3760891"/>
          </a:xfrm>
        </p:spPr>
        <p:txBody>
          <a:bodyPr/>
          <a:lstStyle/>
          <a:p>
            <a:pPr>
              <a:buNone/>
            </a:pPr>
            <a:r>
              <a:rPr lang="en-US" sz="1800" b="1" dirty="0"/>
              <a:t>Case Study 1 – The Policy Edge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7 years employment, $12,000 loan, FICO 705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Prediction:</a:t>
            </a:r>
            <a:r>
              <a:rPr lang="en-US" sz="1600" dirty="0"/>
              <a:t> 92% chance of repayment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Outcome:</a:t>
            </a:r>
            <a:r>
              <a:rPr lang="en-US" sz="1600" dirty="0"/>
              <a:t> Repaid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Insight:</a:t>
            </a:r>
            <a:r>
              <a:rPr lang="en-US" sz="1600" dirty="0"/>
              <a:t> Strong </a:t>
            </a:r>
            <a:r>
              <a:rPr lang="en-US" sz="1600" dirty="0" err="1"/>
              <a:t>policy_code</a:t>
            </a:r>
            <a:r>
              <a:rPr lang="en-US" sz="1600" dirty="0"/>
              <a:t> offset moderate DTI risk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A8E181-F976-122B-1455-50825B3097DE}"/>
              </a:ext>
            </a:extLst>
          </p:cNvPr>
          <p:cNvSpPr txBox="1">
            <a:spLocks/>
          </p:cNvSpPr>
          <p:nvPr/>
        </p:nvSpPr>
        <p:spPr>
          <a:xfrm>
            <a:off x="4273374" y="1984737"/>
            <a:ext cx="3347398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b="1" dirty="0"/>
              <a:t>Case Study 2 – The Geographic Factor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3 years employment, $22,000 loan, FICO 675, </a:t>
            </a:r>
            <a:r>
              <a:rPr lang="en-US" sz="1600" b="1" dirty="0"/>
              <a:t>State: Florida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Prediction:</a:t>
            </a:r>
            <a:r>
              <a:rPr lang="en-US" sz="1600" dirty="0"/>
              <a:t> 32% higher risk vs. same profile in Utah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Outcome:</a:t>
            </a:r>
            <a:r>
              <a:rPr lang="en-US" sz="1600" dirty="0"/>
              <a:t> Defaulted after 9 months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Insight:</a:t>
            </a:r>
            <a:r>
              <a:rPr lang="en-US" sz="1600" dirty="0"/>
              <a:t> State-level data captured regional economic signals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448312C-5980-DE80-1349-CCCBD8747222}"/>
              </a:ext>
            </a:extLst>
          </p:cNvPr>
          <p:cNvSpPr txBox="1">
            <a:spLocks/>
          </p:cNvSpPr>
          <p:nvPr/>
        </p:nvSpPr>
        <p:spPr>
          <a:xfrm>
            <a:off x="7918626" y="1984737"/>
            <a:ext cx="4273373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700" b="1" dirty="0"/>
              <a:t>Case Study 3 – Employment Length Significance</a:t>
            </a: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&lt;1 year employment, $15,000 loan, FICO 720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Prediction:</a:t>
            </a:r>
            <a:br>
              <a:rPr lang="en-US" sz="1600" dirty="0"/>
            </a:br>
            <a:r>
              <a:rPr lang="en-US" sz="1600" dirty="0"/>
              <a:t>  • Logistic Regression: High risk</a:t>
            </a:r>
            <a:br>
              <a:rPr lang="en-US" sz="1600" dirty="0"/>
            </a:br>
            <a:r>
              <a:rPr lang="en-US" sz="1600" dirty="0"/>
              <a:t>  • Tree Models: Medium-low risk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Outcome:</a:t>
            </a:r>
            <a:r>
              <a:rPr lang="en-US" sz="1600" dirty="0"/>
              <a:t> Repaid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/>
              <a:t>Insight:</a:t>
            </a:r>
            <a:r>
              <a:rPr lang="en-US" sz="1600" dirty="0"/>
              <a:t> Tree models captured nuanced patterns missed by linear models</a:t>
            </a:r>
          </a:p>
        </p:txBody>
      </p:sp>
    </p:spTree>
    <p:extLst>
      <p:ext uri="{BB962C8B-B14F-4D97-AF65-F5344CB8AC3E}">
        <p14:creationId xmlns:p14="http://schemas.microsoft.com/office/powerpoint/2010/main" val="168291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A68A2-E17E-1446-2897-D257036F9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DB7F7-951A-1C47-BEAE-CB51787EF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What’s Next: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Ensemble Methods:</a:t>
            </a:r>
            <a:r>
              <a:rPr lang="en-US" dirty="0"/>
              <a:t> Combine model strengths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Feature Interactions:</a:t>
            </a:r>
            <a:r>
              <a:rPr lang="en-US" dirty="0"/>
              <a:t> Deeper analysis of combined signals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Temporal Modeling:</a:t>
            </a:r>
            <a:r>
              <a:rPr lang="en-US" dirty="0"/>
              <a:t> Track behavior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Explainability:</a:t>
            </a:r>
            <a:r>
              <a:rPr lang="en-US" dirty="0"/>
              <a:t> Use SHAP for deeper interpretability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695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44EE-75F4-646F-89BE-745E1325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26D7-C706-CE58-8656-9E3EF1E963E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Key Insights: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 ML models achieved </a:t>
            </a:r>
            <a:r>
              <a:rPr lang="en-US" b="1" dirty="0"/>
              <a:t>90%+ accuracy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 Internal policies outweigh credit scores</a:t>
            </a:r>
          </a:p>
          <a:p>
            <a:pPr>
              <a:buFont typeface="+mj-lt"/>
              <a:buAutoNum type="arabicPeriod"/>
            </a:pPr>
            <a:r>
              <a:rPr lang="en-US" dirty="0"/>
              <a:t> Geography affects default risk</a:t>
            </a:r>
          </a:p>
          <a:p>
            <a:pPr>
              <a:buFont typeface="+mj-lt"/>
              <a:buAutoNum type="arabicPeriod"/>
            </a:pPr>
            <a:r>
              <a:rPr lang="en-US" dirty="0"/>
              <a:t> </a:t>
            </a:r>
            <a:r>
              <a:rPr lang="en-US" dirty="0" err="1"/>
              <a:t>XGBoost</a:t>
            </a:r>
            <a:r>
              <a:rPr lang="en-US" dirty="0"/>
              <a:t> balances performance &amp; efficiency</a:t>
            </a:r>
          </a:p>
          <a:p>
            <a:pPr>
              <a:buFont typeface="+mj-lt"/>
              <a:buAutoNum type="arabicPeriod"/>
            </a:pPr>
            <a:r>
              <a:rPr lang="en-US" dirty="0"/>
              <a:t> Employment history is more predictive than assumed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E1B17-202A-D183-6788-9B72BCC8A0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Impact: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Can improve approval rates by up to </a:t>
            </a:r>
            <a:r>
              <a:rPr lang="en-US" b="1" dirty="0"/>
              <a:t>14%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Maintain or reduce default rates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Significant </a:t>
            </a:r>
            <a:r>
              <a:rPr lang="en-US" b="1" dirty="0"/>
              <a:t>financial gain</a:t>
            </a:r>
            <a:r>
              <a:rPr lang="en-US" dirty="0"/>
              <a:t> for lenders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4864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C89E-A100-D005-F4FE-00A0718627F8}"/>
              </a:ext>
            </a:extLst>
          </p:cNvPr>
          <p:cNvSpPr txBox="1">
            <a:spLocks/>
          </p:cNvSpPr>
          <p:nvPr/>
        </p:nvSpPr>
        <p:spPr>
          <a:xfrm>
            <a:off x="4345305" y="2505928"/>
            <a:ext cx="100584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Thank you!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41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EF602-55BD-A220-8429-A601E8B85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 and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481A-1D9B-7C9F-25A7-9F61FDF24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Problem Statement:</a:t>
            </a:r>
            <a:br>
              <a:rPr lang="en-US" dirty="0"/>
            </a:br>
            <a:r>
              <a:rPr lang="en-US" dirty="0"/>
              <a:t>Loan defaults cost lenders billions each year. Identifying high-risk borrowers early can reduce financial losses and improve credit decisions.</a:t>
            </a:r>
          </a:p>
          <a:p>
            <a:pPr>
              <a:buNone/>
            </a:pPr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Build a machine learning model to predict loan default using </a:t>
            </a:r>
            <a:r>
              <a:rPr lang="en-US" dirty="0" err="1"/>
              <a:t>LendingClub</a:t>
            </a:r>
            <a:r>
              <a:rPr lang="en-US" dirty="0"/>
              <a:t> application and performance data.</a:t>
            </a:r>
          </a:p>
          <a:p>
            <a:pPr>
              <a:buNone/>
            </a:pPr>
            <a:r>
              <a:rPr lang="en-US" b="1" dirty="0"/>
              <a:t>Tech Stack: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Cloud Storage</a:t>
            </a:r>
            <a:r>
              <a:rPr lang="en-US" dirty="0"/>
              <a:t>: Stored raw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BigQuery</a:t>
            </a:r>
            <a:r>
              <a:rPr lang="en-US" dirty="0"/>
              <a:t>: Hosted cleaned tables, enabled scalable SQL queries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Vertex AI Workbench</a:t>
            </a:r>
            <a:r>
              <a:rPr lang="en-US" dirty="0"/>
              <a:t>: Managed </a:t>
            </a:r>
            <a:r>
              <a:rPr lang="en-US" dirty="0" err="1"/>
              <a:t>JupyterLab</a:t>
            </a:r>
            <a:r>
              <a:rPr lang="en-US" dirty="0"/>
              <a:t> for experimentation and modeling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pandas &amp; pandas-</a:t>
            </a:r>
            <a:r>
              <a:rPr lang="en-US" b="1" dirty="0" err="1"/>
              <a:t>gbq</a:t>
            </a:r>
            <a:r>
              <a:rPr lang="en-US" dirty="0"/>
              <a:t>: Data wrangling and data transfer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scikit-learn</a:t>
            </a:r>
            <a:r>
              <a:rPr lang="en-US" dirty="0"/>
              <a:t>: Preprocessing and 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seaborn &amp; matplotlib</a:t>
            </a:r>
            <a:r>
              <a:rPr lang="en-US" dirty="0"/>
              <a:t>: Visual data exploration and feature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11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72B0-8C01-A20E-E819-BEF363D31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Overview and Partitioning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B85EA4-A435-B824-D952-2121FE827D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34212"/>
            <a:ext cx="8812477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Datasets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Accepted Loans: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~2.26 million rows,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151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including loan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Rejected Loans: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~27 million rows,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12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focused on application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Preprocessing 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Removed high-null and ID columns 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(e.g.,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member_id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hardship fields)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Standardized categorical formats and parsed date fields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Engineered binary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loan_default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label for accepted loans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by selecting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12 overlapping features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consistency between accepted and rejected datasets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Modeling Strategy: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separate models: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  • Accepted Loans: Supervised classification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  • Rejected Loans: Risk profiling using shared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Applied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stratified 70/30 split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accepted data to preserve class balance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74281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6B285-D02B-1006-EBBD-3319330B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3D0FACF-B159-AFA9-39BA-3E21C9CF76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95875"/>
            <a:ext cx="10218420" cy="3385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Handling Missing Data: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Dropped columns with over 40% null values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Cleaned key fields like employment length, loan purpose, and income</a:t>
            </a:r>
            <a:endParaRPr lang="en-US" altLang="en-US" sz="16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Feature Engineering: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Created binary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loan_default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target:</a:t>
            </a: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  1 = Defaulted, Charged Off, Late (&gt;120 days)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  0 = Fully Paid, Current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Converted date fields (e.g.,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issue_d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earliest_cr_line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datetime objects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Standardized categorical fields (e.g.,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emp_length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home_ownership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Outcome: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Clean, consistent datasets prepared for exploratory analysis and modeling.</a:t>
            </a:r>
          </a:p>
        </p:txBody>
      </p:sp>
    </p:spTree>
    <p:extLst>
      <p:ext uri="{BB962C8B-B14F-4D97-AF65-F5344CB8AC3E}">
        <p14:creationId xmlns:p14="http://schemas.microsoft.com/office/powerpoint/2010/main" val="4287671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6A2C-2BCB-54EC-0E5B-AC83B7039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2B10601-F2E1-38D8-42DB-3700A49225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57375"/>
            <a:ext cx="5766643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 Distribution: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Defaulted loans: ~18%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Non-defaulted loans: ~82%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Observations: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Loan Grade: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Higher grades (A→G) show increasing default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FICO Score: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Strong inverse correlation with default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Loan Amount: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Defaulters tend to borrow more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Interest Rate: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Higher interest rates linked to default probability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Visuals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Boxplot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Loan Amount vs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loan_default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Correlation Heatmap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FICO score, recoveries, interest rate,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4690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B3DD-340B-80E0-6472-881B287A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B1584-96C3-92FE-477C-C33079FD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Goal:</a:t>
            </a:r>
            <a:br>
              <a:rPr lang="en-US" dirty="0"/>
            </a:br>
            <a:r>
              <a:rPr lang="en-US" dirty="0"/>
              <a:t>Predict loan default for accepted loans and apply insights to score rejected applications.</a:t>
            </a:r>
          </a:p>
          <a:p>
            <a:pPr>
              <a:buNone/>
            </a:pPr>
            <a:r>
              <a:rPr lang="en-US" b="1" dirty="0"/>
              <a:t>Models Tested: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Logistic Regression</a:t>
            </a:r>
            <a:r>
              <a:rPr lang="en-US" dirty="0"/>
              <a:t> (baseline)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Random Forest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Gradient Boosting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Support Vector Machine (SVM)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CatBoost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09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22916-BA51-882A-CA97-3B00D36E8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1FCDA-7801-BCF4-1751-4DE1BFD93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Preprocessing Pipeline: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Standardized numeric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One-hot encoded categorical variables (as needed)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Used </a:t>
            </a:r>
            <a:r>
              <a:rPr lang="en-US" b="1" dirty="0"/>
              <a:t>only the 12 shared features</a:t>
            </a:r>
            <a:r>
              <a:rPr lang="en-US" dirty="0"/>
              <a:t> for rejected loan 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5-fold cross-validation for model tuning</a:t>
            </a:r>
          </a:p>
          <a:p>
            <a:pPr>
              <a:buNone/>
            </a:pPr>
            <a:r>
              <a:rPr lang="en-US" b="1" dirty="0"/>
              <a:t>Feature Importance: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Extracted using </a:t>
            </a:r>
            <a:r>
              <a:rPr lang="en-US" b="1" dirty="0"/>
              <a:t>OpenSearch CV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Helped rank predictive features and interpret model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87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-591221"/>
            <a:ext cx="10058400" cy="145075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400" dirty="0"/>
              <a:t>Model Evaluation and Comparison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6CDD0-3E96-40BD-8324-62D1DD8615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2292089"/>
              </p:ext>
            </p:extLst>
          </p:nvPr>
        </p:nvGraphicFramePr>
        <p:xfrm>
          <a:off x="694944" y="859536"/>
          <a:ext cx="4501896" cy="337751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935736">
                  <a:extLst>
                    <a:ext uri="{9D8B030D-6E8A-4147-A177-3AD203B41FA5}">
                      <a16:colId xmlns:a16="http://schemas.microsoft.com/office/drawing/2014/main" val="2981917977"/>
                    </a:ext>
                  </a:extLst>
                </a:gridCol>
                <a:gridCol w="1492975">
                  <a:extLst>
                    <a:ext uri="{9D8B030D-6E8A-4147-A177-3AD203B41FA5}">
                      <a16:colId xmlns:a16="http://schemas.microsoft.com/office/drawing/2014/main" val="945233394"/>
                    </a:ext>
                  </a:extLst>
                </a:gridCol>
                <a:gridCol w="966761">
                  <a:extLst>
                    <a:ext uri="{9D8B030D-6E8A-4147-A177-3AD203B41FA5}">
                      <a16:colId xmlns:a16="http://schemas.microsoft.com/office/drawing/2014/main" val="2572263168"/>
                    </a:ext>
                  </a:extLst>
                </a:gridCol>
                <a:gridCol w="1106424">
                  <a:extLst>
                    <a:ext uri="{9D8B030D-6E8A-4147-A177-3AD203B41FA5}">
                      <a16:colId xmlns:a16="http://schemas.microsoft.com/office/drawing/2014/main" val="1765783061"/>
                    </a:ext>
                  </a:extLst>
                </a:gridCol>
              </a:tblGrid>
              <a:tr h="437630">
                <a:tc>
                  <a:txBody>
                    <a:bodyPr/>
                    <a:lstStyle/>
                    <a:p>
                      <a:r>
                        <a:rPr lang="en-US" sz="1400" b="0" cap="none" spc="150" dirty="0">
                          <a:solidFill>
                            <a:schemeClr val="lt1"/>
                          </a:solidFill>
                        </a:rPr>
                        <a:t>Model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150" dirty="0">
                          <a:solidFill>
                            <a:schemeClr val="lt1"/>
                          </a:solidFill>
                        </a:rPr>
                        <a:t>Accuracy</a:t>
                      </a:r>
                      <a:endParaRPr lang="en-US" sz="1400" b="0" cap="all" spc="150" dirty="0">
                        <a:solidFill>
                          <a:schemeClr val="lt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150" dirty="0">
                          <a:solidFill>
                            <a:schemeClr val="lt1"/>
                          </a:solidFill>
                        </a:rPr>
                        <a:t>F1 score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cap="none" spc="150" dirty="0">
                          <a:solidFill>
                            <a:schemeClr val="lt1"/>
                          </a:solidFill>
                        </a:rPr>
                        <a:t>AUC - ROC</a:t>
                      </a:r>
                    </a:p>
                  </a:txBody>
                  <a:tcPr marL="151061" marR="151061" marT="151061" marB="151061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05126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</a:rPr>
                        <a:t>XGBoost</a:t>
                      </a:r>
                      <a:endParaRPr 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  <a:p>
                      <a:endParaRPr 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0.916</a:t>
                      </a:r>
                    </a:p>
                    <a:p>
                      <a:endParaRPr 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53698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Random Forest</a:t>
                      </a:r>
                    </a:p>
                    <a:p>
                      <a:endParaRPr 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0.915</a:t>
                      </a:r>
                    </a:p>
                    <a:p>
                      <a:endParaRPr 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000000">
                        <a:alpha val="7843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2228359"/>
                  </a:ext>
                </a:extLst>
              </a:tr>
              <a:tr h="4023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 err="1">
                          <a:solidFill>
                            <a:schemeClr val="tx1"/>
                          </a:solidFill>
                        </a:rPr>
                        <a:t>CatBoost</a:t>
                      </a:r>
                      <a:endParaRPr lang="en-US" sz="1050" cap="none" spc="0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0.914</a:t>
                      </a:r>
                    </a:p>
                    <a:p>
                      <a:endParaRPr lang="en-US" sz="105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44993"/>
                  </a:ext>
                </a:extLst>
              </a:tr>
              <a:tr h="402344">
                <a:tc>
                  <a:txBody>
                    <a:bodyPr/>
                    <a:lstStyle/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Logistic Regression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0.90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0.89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cap="none" spc="0" dirty="0">
                          <a:solidFill>
                            <a:schemeClr val="tx1"/>
                          </a:solidFill>
                        </a:rPr>
                        <a:t>0.911</a:t>
                      </a:r>
                    </a:p>
                  </a:txBody>
                  <a:tcPr marL="151061" marR="151061" marT="151061" marB="15106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782031"/>
                  </a:ext>
                </a:extLst>
              </a:tr>
            </a:tbl>
          </a:graphicData>
        </a:graphic>
      </p:graphicFrame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19423F-E969-8D3B-9B96-4A7B316BF1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0266"/>
          <a:stretch/>
        </p:blipFill>
        <p:spPr>
          <a:xfrm>
            <a:off x="5529286" y="768095"/>
            <a:ext cx="6482882" cy="5522851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AE031-D8E7-0B26-2AD3-8A2347C1CB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3194" b="79445"/>
          <a:stretch/>
        </p:blipFill>
        <p:spPr>
          <a:xfrm>
            <a:off x="1066800" y="4444683"/>
            <a:ext cx="3934754" cy="184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2C28E-A561-F455-9BA1-821F36FCB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072" y="762286"/>
            <a:ext cx="10058400" cy="454061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Confusion Matrices and ROC</a:t>
            </a:r>
            <a:br>
              <a:rPr lang="en-US" sz="4400" dirty="0"/>
            </a:br>
            <a:r>
              <a:rPr lang="en-US" sz="4400" dirty="0" err="1"/>
              <a:t>LogReg</a:t>
            </a:r>
            <a:endParaRPr lang="en-US" sz="4400" dirty="0"/>
          </a:p>
        </p:txBody>
      </p:sp>
      <p:pic>
        <p:nvPicPr>
          <p:cNvPr id="5" name="Content Placeholder 4" descr="A graph and diagram of a curve&#10;&#10;AI-generated content may be incorrect.">
            <a:extLst>
              <a:ext uri="{FF2B5EF4-FFF2-40B4-BE49-F238E27FC236}">
                <a16:creationId xmlns:a16="http://schemas.microsoft.com/office/drawing/2014/main" id="{A7300ED6-A104-015B-9971-94B2A5893D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6307" b="51264"/>
          <a:stretch/>
        </p:blipFill>
        <p:spPr>
          <a:xfrm>
            <a:off x="262313" y="1996726"/>
            <a:ext cx="4782375" cy="3698240"/>
          </a:xfrm>
        </p:spPr>
      </p:pic>
      <p:pic>
        <p:nvPicPr>
          <p:cNvPr id="12" name="Content Placeholder 4" descr="A graph and diagram of a curve&#10;&#10;AI-generated content may be incorrect.">
            <a:extLst>
              <a:ext uri="{FF2B5EF4-FFF2-40B4-BE49-F238E27FC236}">
                <a16:creationId xmlns:a16="http://schemas.microsoft.com/office/drawing/2014/main" id="{04A3F7FA-0AF3-CCD1-F896-955A4631ED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979"/>
          <a:stretch/>
        </p:blipFill>
        <p:spPr>
          <a:xfrm>
            <a:off x="5752220" y="2899621"/>
            <a:ext cx="4422252" cy="3354260"/>
          </a:xfrm>
          <a:prstGeom prst="rect">
            <a:avLst/>
          </a:prstGeom>
        </p:spPr>
      </p:pic>
      <p:pic>
        <p:nvPicPr>
          <p:cNvPr id="14" name="Picture 1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3A189A-9E9B-521D-CA8C-B5D22C245D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672" y="629938"/>
            <a:ext cx="3478660" cy="202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6040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ppt/theme/themeOverride2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E054D7EFD6E4E9E0A7330E091A38B" ma:contentTypeVersion="19" ma:contentTypeDescription="Create a new document." ma:contentTypeScope="" ma:versionID="bacd39e769ac777f2984cda44e114645">
  <xsd:schema xmlns:xsd="http://www.w3.org/2001/XMLSchema" xmlns:xs="http://www.w3.org/2001/XMLSchema" xmlns:p="http://schemas.microsoft.com/office/2006/metadata/properties" xmlns:ns3="7d25f0f1-7b2d-4a89-b2ff-99ba868a87c3" xmlns:ns4="e9f06270-d6c4-4e26-a67b-de72e90282cd" targetNamespace="http://schemas.microsoft.com/office/2006/metadata/properties" ma:root="true" ma:fieldsID="b2c17fbe7cedc9ebd0afb2b98ec798b2" ns3:_="" ns4:_="">
    <xsd:import namespace="7d25f0f1-7b2d-4a89-b2ff-99ba868a87c3"/>
    <xsd:import namespace="e9f06270-d6c4-4e26-a67b-de72e90282cd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LengthInSeconds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  <xsd:element ref="ns4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25f0f1-7b2d-4a89-b2ff-99ba868a87c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f06270-d6c4-4e26-a67b-de72e90282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e9f06270-d6c4-4e26-a67b-de72e90282cd" xsi:nil="true"/>
    <_activity xmlns="e9f06270-d6c4-4e26-a67b-de72e90282cd" xsi:nil="true"/>
  </documentManagement>
</p:properties>
</file>

<file path=customXml/itemProps1.xml><?xml version="1.0" encoding="utf-8"?>
<ds:datastoreItem xmlns:ds="http://schemas.openxmlformats.org/officeDocument/2006/customXml" ds:itemID="{AB127F72-A0F5-4E03-A748-D47DEC54DA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d25f0f1-7b2d-4a89-b2ff-99ba868a87c3"/>
    <ds:schemaRef ds:uri="e9f06270-d6c4-4e26-a67b-de72e90282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purl.org/dc/terms/"/>
    <ds:schemaRef ds:uri="http://schemas.microsoft.com/office/2006/metadata/properties"/>
    <ds:schemaRef ds:uri="7d25f0f1-7b2d-4a89-b2ff-99ba868a87c3"/>
    <ds:schemaRef ds:uri="http://purl.org/dc/elements/1.1/"/>
    <ds:schemaRef ds:uri="http://schemas.microsoft.com/office/2006/documentManagement/types"/>
    <ds:schemaRef ds:uri="e9f06270-d6c4-4e26-a67b-de72e90282cd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Statistics focus</Template>
  <TotalTime>273</TotalTime>
  <Words>1317</Words>
  <Application>Microsoft Office PowerPoint</Application>
  <PresentationFormat>Widescreen</PresentationFormat>
  <Paragraphs>164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Bookman Old Style</vt:lpstr>
      <vt:lpstr>Calibri</vt:lpstr>
      <vt:lpstr>Franklin Gothic Book</vt:lpstr>
      <vt:lpstr>Custom</vt:lpstr>
      <vt:lpstr>Loan Default Prediction</vt:lpstr>
      <vt:lpstr>Problem Statement and Tech Stack</vt:lpstr>
      <vt:lpstr>Data Overview and Partitioning</vt:lpstr>
      <vt:lpstr>Data Cleaning</vt:lpstr>
      <vt:lpstr>EDA</vt:lpstr>
      <vt:lpstr>Modeling</vt:lpstr>
      <vt:lpstr>Modeling (cont.)</vt:lpstr>
      <vt:lpstr>Model Evaluation and Comparison</vt:lpstr>
      <vt:lpstr>Confusion Matrices and ROC LogReg</vt:lpstr>
      <vt:lpstr>Confusion Matrices and ROC XGB</vt:lpstr>
      <vt:lpstr>Random Forest</vt:lpstr>
      <vt:lpstr>CatBoost</vt:lpstr>
      <vt:lpstr>Feature Importance</vt:lpstr>
      <vt:lpstr>Model Limitations</vt:lpstr>
      <vt:lpstr>Real World Case Studies</vt:lpstr>
      <vt:lpstr>Future Directions</vt:lpstr>
      <vt:lpstr>Conclusion and Takeaway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Victoria Abraira</dc:creator>
  <cp:lastModifiedBy>Victoria Abraira</cp:lastModifiedBy>
  <cp:revision>2</cp:revision>
  <dcterms:created xsi:type="dcterms:W3CDTF">2025-05-05T19:54:11Z</dcterms:created>
  <dcterms:modified xsi:type="dcterms:W3CDTF">2025-05-06T00:33:18Z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0x0101003F7E054D7EFD6E4E9E0A7330E091A38B</vt:lpwstr>
  </property>
</Properties>
</file>