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f491a27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f491a27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7f9762eb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7f9762eb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C5D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595C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Revenue: 40,044,542 €</a:t>
            </a:r>
            <a:endParaRPr sz="135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C5D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595C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Avg monthly revenue: 1,011,256 €</a:t>
            </a:r>
            <a:endParaRPr sz="135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C5D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595C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Avg order price: 710 €</a:t>
            </a:r>
            <a:endParaRPr sz="135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C5D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595C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Avg item price: 540 €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8c696c9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8c696c9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f491a2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f491a2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f491a27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f491a27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7f9762eb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7f9762eb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f491a276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f491a276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f491a27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f491a27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f491a276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f491a276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97800" y="1184775"/>
            <a:ext cx="76881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5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192450" y="4481350"/>
            <a:ext cx="7688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Sumi Dhakal</a:t>
            </a:r>
            <a:endParaRPr sz="1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7875" y="2017325"/>
            <a:ext cx="76881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5700"/>
              </a:spcAft>
              <a:buNone/>
            </a:pPr>
            <a:r>
              <a:rPr b="1" lang="en-GB" sz="3600">
                <a:solidFill>
                  <a:schemeClr val="dk2"/>
                </a:solidFill>
              </a:rPr>
              <a:t>Overview of Magist Software Company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7650" y="83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595C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400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1508575"/>
            <a:ext cx="7688700" cy="3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/>
              <a:t>I don’t think so - Magist will be a good option at the moment to sign the contract with; </a:t>
            </a:r>
            <a:endParaRPr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200"/>
              <a:t>Looking at the user growth</a:t>
            </a:r>
            <a:r>
              <a:rPr lang="en-GB" sz="1200"/>
              <a:t> - increasing gradually only for non tech items whereas we are more focused on high tech products.	</a:t>
            </a:r>
            <a:endParaRPr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200"/>
              <a:t>Number of high tech products</a:t>
            </a:r>
            <a:r>
              <a:rPr lang="en-GB" sz="1200"/>
              <a:t> are declining over time.</a:t>
            </a:r>
            <a:endParaRPr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200"/>
              <a:t>There is only few order reviews on high tech products</a:t>
            </a:r>
            <a:r>
              <a:rPr lang="en-GB" sz="1200"/>
              <a:t> - we can’t surely say if we can rely on these reviews based on non tech products.</a:t>
            </a:r>
            <a:endParaRPr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200"/>
              <a:t>Although wide range of products but limited number of high tech products</a:t>
            </a:r>
            <a:r>
              <a:rPr lang="en-GB" sz="1200"/>
              <a:t>.</a:t>
            </a:r>
            <a:endParaRPr sz="1200"/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200"/>
              <a:t>Items are delivered on time but we can’t say the same for high tech products</a:t>
            </a:r>
            <a:r>
              <a:rPr lang="en-GB" sz="1200"/>
              <a:t>.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5700"/>
              </a:spcBef>
              <a:spcAft>
                <a:spcPts val="0"/>
              </a:spcAft>
              <a:buNone/>
            </a:pPr>
            <a:r>
              <a:rPr lang="en-GB" sz="1200"/>
              <a:t>Therefore, it is best not to sign a contract now - since, we are looking for some high tech software company. But, Magist doesn’t fulfil our </a:t>
            </a:r>
            <a:r>
              <a:rPr lang="en-GB" sz="1200"/>
              <a:t>criteria. We can always work with them for non tech products.</a:t>
            </a:r>
            <a:endParaRPr sz="1200"/>
          </a:p>
          <a:p>
            <a:pPr indent="0" lvl="0" marL="4114800" rtl="0" algn="l">
              <a:lnSpc>
                <a:spcPct val="150000"/>
              </a:lnSpc>
              <a:spcBef>
                <a:spcPts val="5700"/>
              </a:spcBef>
              <a:spcAft>
                <a:spcPts val="5700"/>
              </a:spcAft>
              <a:buNone/>
            </a:pPr>
            <a:r>
              <a:rPr lang="en-GB" sz="1200"/>
              <a:t>  </a:t>
            </a:r>
            <a:endParaRPr sz="1200"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597800" y="560800"/>
            <a:ext cx="76881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Magist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7600" y="1504500"/>
            <a:ext cx="76881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rmAutofit fontScale="25000" lnSpcReduction="20000"/>
          </a:bodyPr>
          <a:lstStyle/>
          <a:p>
            <a:pPr indent="0" lvl="0" marL="3599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323">
                <a:solidFill>
                  <a:srgbClr val="595C5D"/>
                </a:solidFill>
              </a:rPr>
              <a:t>Background we know;</a:t>
            </a:r>
            <a:endParaRPr sz="5323">
              <a:solidFill>
                <a:srgbClr val="595C5D"/>
              </a:solidFill>
            </a:endParaRPr>
          </a:p>
          <a:p>
            <a:pPr indent="-313103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C5D"/>
              </a:buClr>
              <a:buSzPct val="100000"/>
              <a:buChar char="●"/>
            </a:pPr>
            <a:r>
              <a:rPr lang="en-GB" sz="5323">
                <a:solidFill>
                  <a:srgbClr val="595C5D"/>
                </a:solidFill>
              </a:rPr>
              <a:t>Magist is a Brazilian Software Service company - offers a centralized order management system to connect small and medium-sized stores with the biggest Brazilian marketplaces.</a:t>
            </a:r>
            <a:endParaRPr sz="5323">
              <a:solidFill>
                <a:srgbClr val="595C5D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323">
              <a:solidFill>
                <a:srgbClr val="595C5D"/>
              </a:solidFill>
            </a:endParaRPr>
          </a:p>
          <a:p>
            <a:pPr indent="-313103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C5D"/>
              </a:buClr>
              <a:buSzPct val="100000"/>
              <a:buChar char="●"/>
            </a:pPr>
            <a:r>
              <a:rPr lang="en-GB" sz="5323">
                <a:solidFill>
                  <a:srgbClr val="595C5D"/>
                </a:solidFill>
              </a:rPr>
              <a:t>Magist is a big player and allows small companies to benefit from its economies of scale.</a:t>
            </a:r>
            <a:endParaRPr sz="5323">
              <a:solidFill>
                <a:srgbClr val="595C5D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323">
              <a:solidFill>
                <a:srgbClr val="595C5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323"/>
              <a:t>Things to explore;</a:t>
            </a:r>
            <a:endParaRPr sz="5323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323"/>
          </a:p>
          <a:p>
            <a:pPr indent="-31310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GB" sz="5323"/>
              <a:t>Is Magist a good fit for high-end tech products?</a:t>
            </a:r>
            <a:endParaRPr sz="5323"/>
          </a:p>
          <a:p>
            <a:pPr indent="-31310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GB" sz="5323"/>
              <a:t>Are orders delivered on time?</a:t>
            </a:r>
            <a:endParaRPr sz="5323"/>
          </a:p>
          <a:p>
            <a:pPr indent="0" lvl="0" marL="457200" rtl="0" algn="l">
              <a:spcBef>
                <a:spcPts val="5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C5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C5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5700"/>
              </a:spcAft>
              <a:buNone/>
            </a:pPr>
            <a:r>
              <a:t/>
            </a:r>
            <a:endParaRPr>
              <a:solidFill>
                <a:srgbClr val="595C5D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729450" y="564175"/>
            <a:ext cx="76881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Parameters Explored</a:t>
            </a:r>
            <a:endParaRPr sz="3500"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729625" y="1574200"/>
            <a:ext cx="76881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Based on the two main questions - these are the main parameters explored;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18518"/>
              <a:buAutoNum type="arabicPeriod"/>
            </a:pPr>
            <a:r>
              <a:rPr lang="en-GB"/>
              <a:t>User growth of Magist over a time period.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18518"/>
              <a:buAutoNum type="arabicPeriod"/>
            </a:pPr>
            <a:r>
              <a:rPr lang="en-GB"/>
              <a:t>Number of high tech products sold over a time period.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18518"/>
              <a:buAutoNum type="arabicPeriod"/>
            </a:pPr>
            <a:r>
              <a:rPr lang="en-GB"/>
              <a:t>Reviews based on these products sold.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18518"/>
              <a:buAutoNum type="arabicPeriod"/>
            </a:pPr>
            <a:r>
              <a:rPr lang="en-GB"/>
              <a:t>Products being delivered on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looked at these factors,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growth, high tech products sold, reviews, products being delivered,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595C5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 many sellers are there? How many Tech sellers are there? What percentage of overall sellers are Tech sellers?</a:t>
            </a:r>
            <a:endParaRPr sz="1350">
              <a:solidFill>
                <a:srgbClr val="595C5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466" lvl="0" marL="457200" rtl="0" algn="l">
              <a:lnSpc>
                <a:spcPct val="150000"/>
              </a:lnSpc>
              <a:spcBef>
                <a:spcPts val="5700"/>
              </a:spcBef>
              <a:spcAft>
                <a:spcPts val="0"/>
              </a:spcAft>
              <a:buClr>
                <a:srgbClr val="595C5D"/>
              </a:buClr>
              <a:buSzPct val="100000"/>
              <a:buFont typeface="Roboto"/>
              <a:buChar char="●"/>
            </a:pPr>
            <a:r>
              <a:rPr lang="en-GB" sz="1350">
                <a:solidFill>
                  <a:srgbClr val="595C5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is the total amount earned by all sellers? What is the total amount earned by all Tech sellers?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687350" y="530350"/>
            <a:ext cx="76881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57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5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57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595C5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434975" y="454575"/>
            <a:ext cx="7688100" cy="4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90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GB" sz="3000">
                <a:solidFill>
                  <a:schemeClr val="dk2"/>
                </a:solidFill>
                <a:highlight>
                  <a:schemeClr val="lt1"/>
                </a:highlight>
              </a:rPr>
              <a:t>How many orders are there in the dataset?</a:t>
            </a:r>
            <a:endParaRPr sz="3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99441  %=??</a:t>
            </a:r>
            <a:endParaRPr sz="3000">
              <a:solidFill>
                <a:schemeClr val="dk2"/>
              </a:solidFill>
            </a:endParaRPr>
          </a:p>
          <a:p>
            <a:pPr indent="-319087" lvl="0" marL="457200" rtl="0" algn="l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GB" sz="3000">
                <a:solidFill>
                  <a:schemeClr val="dk2"/>
                </a:solidFill>
                <a:highlight>
                  <a:schemeClr val="lt1"/>
                </a:highlight>
              </a:rPr>
              <a:t>How many products are there on the products table? </a:t>
            </a:r>
            <a:endParaRPr sz="3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32951  %=??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908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AutoNum type="arabicPeriod"/>
            </a:pPr>
            <a:r>
              <a:rPr lang="en-GB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many Tech products are sold?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Products			Number of Orders	Percentage of Total Orders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computers				181				0.1820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computers_accessories		6689				6.7266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electronics				2550				2.5643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tablets_printing_image		79				0.0794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94475" y="993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 of User Growth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500" y="1899951"/>
            <a:ext cx="9144000" cy="21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22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 Are orders actually delivered?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order_status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orders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Delivered 				96478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Unavailable  				609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Shipped 				1107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Canceled 				625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Invoiced 				314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Processing 				301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Approved 				2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				5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6195775" y="2037200"/>
            <a:ext cx="1767900" cy="16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Tech Delivered Items =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86375" y="499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 on Customers, Products and Price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981875"/>
            <a:ext cx="7688700" cy="4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125" y="1092425"/>
            <a:ext cx="5978599" cy="401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92000" y="64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 on Product, Orders, Review Score and Order Status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1391550"/>
            <a:ext cx="76887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750" y="1438050"/>
            <a:ext cx="6008349" cy="33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683925" y="505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968875"/>
            <a:ext cx="7688700" cy="3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175" y="1193875"/>
            <a:ext cx="4677775" cy="355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