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5"/>
  </p:notesMasterIdLst>
  <p:sldIdLst>
    <p:sldId id="256" r:id="rId2"/>
    <p:sldId id="257" r:id="rId3"/>
    <p:sldId id="361" r:id="rId4"/>
    <p:sldId id="259" r:id="rId5"/>
    <p:sldId id="260" r:id="rId6"/>
    <p:sldId id="324" r:id="rId7"/>
    <p:sldId id="261" r:id="rId8"/>
    <p:sldId id="326" r:id="rId9"/>
    <p:sldId id="327" r:id="rId10"/>
    <p:sldId id="262" r:id="rId11"/>
    <p:sldId id="329" r:id="rId12"/>
    <p:sldId id="328" r:id="rId13"/>
    <p:sldId id="330" r:id="rId14"/>
    <p:sldId id="325" r:id="rId15"/>
    <p:sldId id="309" r:id="rId16"/>
    <p:sldId id="265" r:id="rId17"/>
    <p:sldId id="310" r:id="rId18"/>
    <p:sldId id="266" r:id="rId19"/>
    <p:sldId id="331" r:id="rId20"/>
    <p:sldId id="313" r:id="rId21"/>
    <p:sldId id="268" r:id="rId22"/>
    <p:sldId id="272" r:id="rId23"/>
    <p:sldId id="318" r:id="rId24"/>
    <p:sldId id="273" r:id="rId25"/>
    <p:sldId id="276" r:id="rId26"/>
    <p:sldId id="286" r:id="rId27"/>
    <p:sldId id="281" r:id="rId28"/>
    <p:sldId id="287" r:id="rId29"/>
    <p:sldId id="282" r:id="rId30"/>
    <p:sldId id="284" r:id="rId31"/>
    <p:sldId id="334" r:id="rId32"/>
    <p:sldId id="285" r:id="rId33"/>
    <p:sldId id="288" r:id="rId34"/>
    <p:sldId id="277" r:id="rId35"/>
    <p:sldId id="279" r:id="rId36"/>
    <p:sldId id="332" r:id="rId37"/>
    <p:sldId id="338" r:id="rId38"/>
    <p:sldId id="278" r:id="rId39"/>
    <p:sldId id="290" r:id="rId40"/>
    <p:sldId id="362" r:id="rId41"/>
    <p:sldId id="289" r:id="rId42"/>
    <p:sldId id="291" r:id="rId43"/>
    <p:sldId id="292" r:id="rId44"/>
    <p:sldId id="341" r:id="rId45"/>
    <p:sldId id="293" r:id="rId46"/>
    <p:sldId id="294" r:id="rId47"/>
    <p:sldId id="339" r:id="rId48"/>
    <p:sldId id="340" r:id="rId49"/>
    <p:sldId id="343" r:id="rId50"/>
    <p:sldId id="344" r:id="rId51"/>
    <p:sldId id="346" r:id="rId52"/>
    <p:sldId id="348" r:id="rId53"/>
    <p:sldId id="347" r:id="rId54"/>
    <p:sldId id="363" r:id="rId55"/>
    <p:sldId id="366" r:id="rId56"/>
    <p:sldId id="367" r:id="rId57"/>
    <p:sldId id="365" r:id="rId58"/>
    <p:sldId id="349" r:id="rId59"/>
    <p:sldId id="350" r:id="rId60"/>
    <p:sldId id="351" r:id="rId61"/>
    <p:sldId id="297" r:id="rId62"/>
    <p:sldId id="316" r:id="rId63"/>
    <p:sldId id="320" r:id="rId64"/>
    <p:sldId id="317" r:id="rId65"/>
    <p:sldId id="319" r:id="rId66"/>
    <p:sldId id="322" r:id="rId67"/>
    <p:sldId id="321" r:id="rId68"/>
    <p:sldId id="323" r:id="rId69"/>
    <p:sldId id="270" r:id="rId70"/>
    <p:sldId id="308" r:id="rId71"/>
    <p:sldId id="353" r:id="rId72"/>
    <p:sldId id="355" r:id="rId73"/>
    <p:sldId id="356" r:id="rId74"/>
    <p:sldId id="269" r:id="rId75"/>
    <p:sldId id="333" r:id="rId76"/>
    <p:sldId id="360" r:id="rId77"/>
    <p:sldId id="352" r:id="rId78"/>
    <p:sldId id="271" r:id="rId79"/>
    <p:sldId id="296" r:id="rId80"/>
    <p:sldId id="303" r:id="rId81"/>
    <p:sldId id="306" r:id="rId82"/>
    <p:sldId id="305" r:id="rId83"/>
    <p:sldId id="307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1FFDC"/>
    <a:srgbClr val="C1FF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/>
    <p:restoredTop sz="79942"/>
  </p:normalViewPr>
  <p:slideViewPr>
    <p:cSldViewPr snapToGrid="0" snapToObjects="1">
      <p:cViewPr varScale="1">
        <p:scale>
          <a:sx n="119" d="100"/>
          <a:sy n="119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94E9F-83BC-DE48-B0EC-1D775BC05283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F06CF-DE20-8845-82C3-F7AEF5729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8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Compare with EZSMT, </a:t>
            </a:r>
            <a:r>
              <a:rPr lang="en-US" dirty="0" err="1"/>
              <a:t>Clingcon</a:t>
            </a:r>
            <a:r>
              <a:rPr lang="en-US" dirty="0"/>
              <a:t>, </a:t>
            </a:r>
            <a:r>
              <a:rPr lang="en-US" dirty="0" err="1"/>
              <a:t>Clingo</a:t>
            </a:r>
            <a:endParaRPr lang="en-US" dirty="0"/>
          </a:p>
          <a:p>
            <a:r>
              <a:rPr lang="en-US" dirty="0"/>
              <a:t>Minimization statements</a:t>
            </a:r>
          </a:p>
          <a:p>
            <a:pPr lvl="1"/>
            <a:r>
              <a:rPr lang="en-US" dirty="0"/>
              <a:t>Compare with </a:t>
            </a:r>
            <a:r>
              <a:rPr lang="en-US" dirty="0" err="1"/>
              <a:t>Clingcon</a:t>
            </a:r>
            <a:r>
              <a:rPr lang="en-US" dirty="0"/>
              <a:t>, </a:t>
            </a:r>
            <a:r>
              <a:rPr lang="en-US" dirty="0" err="1"/>
              <a:t>Clingo</a:t>
            </a:r>
            <a:endParaRPr lang="en-US" dirty="0"/>
          </a:p>
          <a:p>
            <a:r>
              <a:rPr lang="en-US" dirty="0"/>
              <a:t>Copy performance table from other publication with EZSMT. Put early in presentation as motivation.</a:t>
            </a:r>
          </a:p>
          <a:p>
            <a:pPr lvl="1"/>
            <a:r>
              <a:rPr lang="en-US" dirty="0"/>
              <a:t>This system should be relatively same performance as EZSMT prior</a:t>
            </a:r>
          </a:p>
          <a:p>
            <a:pPr lvl="1"/>
            <a:r>
              <a:rPr lang="en-US" dirty="0"/>
              <a:t>Motivation – EZSMT has good performance and now is extensible.</a:t>
            </a:r>
          </a:p>
          <a:p>
            <a:r>
              <a:rPr lang="en-US" dirty="0"/>
              <a:t>Double check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Emphasize the infrastructure that has been  created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37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31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Constraint variable – clarify non-Boolean variable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5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year?</a:t>
            </a:r>
          </a:p>
          <a:p>
            <a:endParaRPr lang="en-US" dirty="0"/>
          </a:p>
          <a:p>
            <a:r>
              <a:rPr lang="en-US" dirty="0"/>
              <a:t>Mention authors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37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Populate with dumbed down example that matches an implemented logic</a:t>
            </a:r>
          </a:p>
          <a:p>
            <a:endParaRPr lang="en-US" dirty="0"/>
          </a:p>
          <a:p>
            <a:r>
              <a:rPr lang="en-US" dirty="0"/>
              <a:t>Take gringo 5 example and rewrite as 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Compare with EZSMT, </a:t>
            </a:r>
            <a:r>
              <a:rPr lang="en-US" dirty="0" err="1"/>
              <a:t>Clingcon</a:t>
            </a:r>
            <a:r>
              <a:rPr lang="en-US" dirty="0"/>
              <a:t>, </a:t>
            </a:r>
            <a:r>
              <a:rPr lang="en-US" dirty="0" err="1"/>
              <a:t>Clingo</a:t>
            </a:r>
            <a:endParaRPr lang="en-US" dirty="0"/>
          </a:p>
          <a:p>
            <a:r>
              <a:rPr lang="en-US" dirty="0"/>
              <a:t>Minimization statements</a:t>
            </a:r>
          </a:p>
          <a:p>
            <a:pPr lvl="1"/>
            <a:r>
              <a:rPr lang="en-US" dirty="0"/>
              <a:t>Compare with </a:t>
            </a:r>
            <a:r>
              <a:rPr lang="en-US" dirty="0" err="1"/>
              <a:t>Clingcon</a:t>
            </a:r>
            <a:r>
              <a:rPr lang="en-US" dirty="0"/>
              <a:t>, </a:t>
            </a:r>
            <a:r>
              <a:rPr lang="en-US" dirty="0" err="1"/>
              <a:t>Clingo</a:t>
            </a:r>
            <a:endParaRPr lang="en-US" dirty="0"/>
          </a:p>
          <a:p>
            <a:r>
              <a:rPr lang="en-US" dirty="0"/>
              <a:t>Copy performance table from other publication with EZSMT. Put early in presentation as motivation.</a:t>
            </a:r>
          </a:p>
          <a:p>
            <a:pPr lvl="1"/>
            <a:r>
              <a:rPr lang="en-US" dirty="0"/>
              <a:t>This system should be relatively same performance as EZSMT prior</a:t>
            </a:r>
          </a:p>
          <a:p>
            <a:pPr lvl="1"/>
            <a:r>
              <a:rPr lang="en-US" dirty="0"/>
              <a:t>Motivation – EZSMT has good performance and now is extensible.</a:t>
            </a:r>
          </a:p>
          <a:p>
            <a:r>
              <a:rPr lang="en-US" dirty="0"/>
              <a:t>Double check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Compare with EZSMT, </a:t>
            </a:r>
            <a:r>
              <a:rPr lang="en-US" dirty="0" err="1"/>
              <a:t>Clingcon</a:t>
            </a:r>
            <a:r>
              <a:rPr lang="en-US" dirty="0"/>
              <a:t>, </a:t>
            </a:r>
            <a:r>
              <a:rPr lang="en-US" dirty="0" err="1"/>
              <a:t>Clingo</a:t>
            </a:r>
            <a:endParaRPr lang="en-US" dirty="0"/>
          </a:p>
          <a:p>
            <a:r>
              <a:rPr lang="en-US" dirty="0"/>
              <a:t>Minimization statements</a:t>
            </a:r>
          </a:p>
          <a:p>
            <a:pPr lvl="1"/>
            <a:r>
              <a:rPr lang="en-US" dirty="0"/>
              <a:t>Compare with </a:t>
            </a:r>
            <a:r>
              <a:rPr lang="en-US" dirty="0" err="1"/>
              <a:t>Clingcon</a:t>
            </a:r>
            <a:r>
              <a:rPr lang="en-US" dirty="0"/>
              <a:t>, </a:t>
            </a:r>
            <a:r>
              <a:rPr lang="en-US" dirty="0" err="1"/>
              <a:t>Clingo</a:t>
            </a:r>
            <a:endParaRPr lang="en-US" dirty="0"/>
          </a:p>
          <a:p>
            <a:r>
              <a:rPr lang="en-US" dirty="0"/>
              <a:t>Copy performance table from other publication with EZSMT. Put early in presentation as motivation.</a:t>
            </a:r>
          </a:p>
          <a:p>
            <a:pPr lvl="1"/>
            <a:r>
              <a:rPr lang="en-US" dirty="0"/>
              <a:t>This system should be relatively same performance as EZSMT prior</a:t>
            </a:r>
          </a:p>
          <a:p>
            <a:pPr lvl="1"/>
            <a:r>
              <a:rPr lang="en-US" dirty="0"/>
              <a:t>Motivation – EZSMT has good performance and now is extensible.</a:t>
            </a:r>
          </a:p>
          <a:p>
            <a:r>
              <a:rPr lang="en-US" dirty="0"/>
              <a:t>Double check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8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  <a:p>
            <a:pPr lvl="1"/>
            <a:r>
              <a:rPr lang="en-US" dirty="0"/>
              <a:t>Compare with EZSMT, </a:t>
            </a:r>
            <a:r>
              <a:rPr lang="en-US" dirty="0" err="1"/>
              <a:t>Clingcon</a:t>
            </a:r>
            <a:r>
              <a:rPr lang="en-US" dirty="0"/>
              <a:t>, </a:t>
            </a:r>
            <a:r>
              <a:rPr lang="en-US" dirty="0" err="1"/>
              <a:t>Clingo</a:t>
            </a:r>
            <a:endParaRPr lang="en-US" dirty="0"/>
          </a:p>
          <a:p>
            <a:r>
              <a:rPr lang="en-US" dirty="0"/>
              <a:t>Minimization statements</a:t>
            </a:r>
          </a:p>
          <a:p>
            <a:pPr lvl="1"/>
            <a:r>
              <a:rPr lang="en-US" dirty="0"/>
              <a:t>Compare with </a:t>
            </a:r>
            <a:r>
              <a:rPr lang="en-US" dirty="0" err="1"/>
              <a:t>Clingcon</a:t>
            </a:r>
            <a:r>
              <a:rPr lang="en-US" dirty="0"/>
              <a:t>, </a:t>
            </a:r>
            <a:r>
              <a:rPr lang="en-US" dirty="0" err="1"/>
              <a:t>Clingo</a:t>
            </a:r>
            <a:endParaRPr lang="en-US" dirty="0"/>
          </a:p>
          <a:p>
            <a:r>
              <a:rPr lang="en-US" dirty="0"/>
              <a:t>Copy performance table from other publication with EZSMT. Put early in presentation as motivation.</a:t>
            </a:r>
          </a:p>
          <a:p>
            <a:pPr lvl="1"/>
            <a:r>
              <a:rPr lang="en-US" dirty="0"/>
              <a:t>This system should be relatively same performance as EZSMT prior</a:t>
            </a:r>
          </a:p>
          <a:p>
            <a:pPr lvl="1"/>
            <a:r>
              <a:rPr lang="en-US" dirty="0"/>
              <a:t>Motivation – EZSMT has good performance and now is extensible.</a:t>
            </a:r>
          </a:p>
          <a:p>
            <a:r>
              <a:rPr lang="en-US" dirty="0"/>
              <a:t>Double check hypothesis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F06CF-DE20-8845-82C3-F7AEF5729B1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2EDB36-C88F-7640-90B1-F7DDDC90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3CCFA-A186-944D-8FB7-AEF8E871C0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012373"/>
            <a:ext cx="9144000" cy="758687"/>
          </a:xfrm>
        </p:spPr>
        <p:txBody>
          <a:bodyPr anchor="b">
            <a:normAutofit/>
          </a:bodyPr>
          <a:lstStyle>
            <a:lvl1pPr algn="ctr">
              <a:defRPr sz="3200" b="1" i="0">
                <a:latin typeface="Circular Bold" panose="02000602000000010002" pitchFamily="2" charset="77"/>
                <a:ea typeface="Circular Bold" panose="02000602000000010002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14C7E-61A1-5741-9D0B-0524F676A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5329"/>
            <a:ext cx="9144000" cy="399360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accent2"/>
                </a:solidFill>
                <a:latin typeface="Interstate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9F003-6987-1F44-B341-0CDE7515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825" y="5923815"/>
            <a:ext cx="601619" cy="3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FD6CF90-A5BA-E444-9B91-D540E5AA5D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36950" cy="6858000"/>
          </a:xfrm>
          <a:noFill/>
        </p:spPr>
        <p:txBody>
          <a:bodyPr wrap="square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A1A8E-1ADB-9F4C-A194-372C10907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5" y="380934"/>
            <a:ext cx="6638544" cy="1325563"/>
          </a:xfrm>
        </p:spPr>
        <p:txBody>
          <a:bodyPr/>
          <a:lstStyle>
            <a:lvl1pPr>
              <a:defRPr b="1" i="0">
                <a:latin typeface="Circular Bold" panose="02000602000000010002" pitchFamily="2" charset="77"/>
                <a:ea typeface="Circular Bold" panose="02000602000000010002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E496-DC25-BB4A-B356-A461EB51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784" y="1841434"/>
            <a:ext cx="663854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E3DF4B-010B-274B-8521-07569DB0180D}"/>
              </a:ext>
            </a:extLst>
          </p:cNvPr>
          <p:cNvCxnSpPr>
            <a:cxnSpLocks/>
          </p:cNvCxnSpPr>
          <p:nvPr/>
        </p:nvCxnSpPr>
        <p:spPr>
          <a:xfrm flipH="1">
            <a:off x="11314176" y="1259093"/>
            <a:ext cx="4407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2D850B-D4E1-7647-9AC0-5D1EAD4DAA76}"/>
              </a:ext>
            </a:extLst>
          </p:cNvPr>
          <p:cNvSpPr txBox="1">
            <a:spLocks/>
          </p:cNvSpPr>
          <p:nvPr/>
        </p:nvSpPr>
        <p:spPr>
          <a:xfrm>
            <a:off x="9325174" y="380934"/>
            <a:ext cx="2559756" cy="89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0" b="1" i="0" kern="1200">
                <a:solidFill>
                  <a:schemeClr val="bg2"/>
                </a:solidFill>
                <a:latin typeface="Interstate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E87E8C-D8F4-8247-A0CC-0AB00218EF4A}" type="slidenum">
              <a:rPr lang="en-US" b="0" smtClean="0">
                <a:latin typeface="Circular Bold" panose="02000801000000010001" pitchFamily="2" charset="77"/>
                <a:ea typeface="Circular Bold" panose="02000801000000010001" pitchFamily="2" charset="77"/>
              </a:rPr>
              <a:pPr/>
              <a:t>‹#›</a:t>
            </a:fld>
            <a:endParaRPr lang="en-US" b="0" dirty="0">
              <a:latin typeface="Circular Bold" panose="02000801000000010001" pitchFamily="2" charset="77"/>
              <a:ea typeface="Circular Bold" panose="02000801000000010001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930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Styliz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B32675-F814-0C4F-9B2B-1852A4FD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96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A1A8E-1ADB-9F4C-A194-372C10907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5" y="1159107"/>
            <a:ext cx="6339748" cy="1325563"/>
          </a:xfrm>
        </p:spPr>
        <p:txBody>
          <a:bodyPr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ircular Bold" panose="02000602000000010002" pitchFamily="2" charset="77"/>
                <a:ea typeface="Circular Bold" panose="02000602000000010002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E496-DC25-BB4A-B356-A461EB51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6785" y="2619607"/>
            <a:ext cx="6339748" cy="31349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E3DF4B-010B-274B-8521-07569DB0180D}"/>
              </a:ext>
            </a:extLst>
          </p:cNvPr>
          <p:cNvCxnSpPr>
            <a:cxnSpLocks/>
          </p:cNvCxnSpPr>
          <p:nvPr/>
        </p:nvCxnSpPr>
        <p:spPr>
          <a:xfrm flipH="1">
            <a:off x="11314176" y="1259093"/>
            <a:ext cx="4407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2D850B-D4E1-7647-9AC0-5D1EAD4DAA76}"/>
              </a:ext>
            </a:extLst>
          </p:cNvPr>
          <p:cNvSpPr txBox="1">
            <a:spLocks/>
          </p:cNvSpPr>
          <p:nvPr/>
        </p:nvSpPr>
        <p:spPr>
          <a:xfrm>
            <a:off x="9325174" y="380934"/>
            <a:ext cx="2559756" cy="89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0" b="1" i="0" kern="1200">
                <a:solidFill>
                  <a:schemeClr val="bg2"/>
                </a:solidFill>
                <a:latin typeface="Interstate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E87E8C-D8F4-8247-A0CC-0AB00218EF4A}" type="slidenum">
              <a:rPr lang="en-US" b="0" smtClean="0">
                <a:latin typeface="Circular Bold" panose="02000801000000010001" pitchFamily="2" charset="77"/>
                <a:ea typeface="Circular Bold" panose="02000801000000010001" pitchFamily="2" charset="77"/>
              </a:rPr>
              <a:pPr/>
              <a:t>‹#›</a:t>
            </a:fld>
            <a:endParaRPr lang="en-US" b="0" dirty="0">
              <a:latin typeface="Circular Bold" panose="02000801000000010001" pitchFamily="2" charset="77"/>
              <a:ea typeface="Circular Bold" panose="02000801000000010001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C215D-BEB2-AF43-9D0B-075A21F6D2C8}"/>
              </a:ext>
            </a:extLst>
          </p:cNvPr>
          <p:cNvSpPr/>
          <p:nvPr/>
        </p:nvSpPr>
        <p:spPr>
          <a:xfrm>
            <a:off x="827689" y="0"/>
            <a:ext cx="1935481" cy="57460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3AC3A7C-045D-004C-B6C1-3B152F8059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1956" y="103016"/>
            <a:ext cx="1726946" cy="38735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Circular Medium" panose="02000602000000010002" pitchFamily="2" charset="77"/>
                <a:ea typeface="Circular Medium" panose="02000602000000010002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8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DF984E-DE30-1E4D-9631-0D6B278778FD}"/>
              </a:ext>
            </a:extLst>
          </p:cNvPr>
          <p:cNvCxnSpPr>
            <a:cxnSpLocks/>
          </p:cNvCxnSpPr>
          <p:nvPr/>
        </p:nvCxnSpPr>
        <p:spPr>
          <a:xfrm flipH="1">
            <a:off x="11314176" y="1259093"/>
            <a:ext cx="4407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AA113-A6BE-2A49-B8D0-F797A7C2F535}"/>
              </a:ext>
            </a:extLst>
          </p:cNvPr>
          <p:cNvSpPr txBox="1">
            <a:spLocks/>
          </p:cNvSpPr>
          <p:nvPr/>
        </p:nvSpPr>
        <p:spPr>
          <a:xfrm>
            <a:off x="9325174" y="380934"/>
            <a:ext cx="2559756" cy="89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0" b="1" i="0" kern="1200">
                <a:solidFill>
                  <a:schemeClr val="bg2"/>
                </a:solidFill>
                <a:latin typeface="Interstate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E87E8C-D8F4-8247-A0CC-0AB00218EF4A}" type="slidenum">
              <a:rPr lang="en-US" b="0" smtClean="0">
                <a:latin typeface="Circular Bold" panose="02000801000000010001" pitchFamily="2" charset="77"/>
                <a:ea typeface="Circular Bold" panose="02000801000000010001" pitchFamily="2" charset="77"/>
              </a:rPr>
              <a:pPr/>
              <a:t>‹#›</a:t>
            </a:fld>
            <a:endParaRPr lang="en-US" b="0" dirty="0">
              <a:latin typeface="Circular Bold" panose="02000801000000010001" pitchFamily="2" charset="77"/>
              <a:ea typeface="Circular Bold" panose="02000801000000010001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591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- Live Avitur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2EDB36-C88F-7640-90B1-F7DDDC90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9F003-6987-1F44-B341-0CDE7515D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825" y="5923815"/>
            <a:ext cx="601619" cy="3363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D0F080-ABF9-A74F-8F30-0ACC73E2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64094" y="1203535"/>
            <a:ext cx="6430084" cy="435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0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- Impac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9DE5328-9146-ED43-8CE1-C3105442568A}"/>
              </a:ext>
            </a:extLst>
          </p:cNvPr>
          <p:cNvSpPr/>
          <p:nvPr/>
        </p:nvSpPr>
        <p:spPr>
          <a:xfrm>
            <a:off x="-67056" y="-64008"/>
            <a:ext cx="12326112" cy="6995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56130-A4CF-884A-B757-7C9828E4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261" y="2505730"/>
            <a:ext cx="4121477" cy="18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72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AB1C-7F74-4875-E6D7-17E89F83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4C0D-5375-19FB-0D43-40080725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215B2-69FC-F0C3-2926-C5A211A9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16A5-3426-314B-976E-CC84B4EC0781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377A-D581-E28C-CEB6-E4993AAF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C90D-B607-BE46-9A7C-9BF55880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745A-87ED-2141-A8AD-FEF3D3D1F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Impac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D6390-3B3D-A64F-9D17-A7B5EA38D8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3CCFA-A186-944D-8FB7-AEF8E871C0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012373"/>
            <a:ext cx="9144000" cy="758687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Circular Bold" panose="02000801000000010001" pitchFamily="2" charset="77"/>
                <a:ea typeface="Circular Bold" panose="02000801000000010001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14C7E-61A1-5741-9D0B-0524F676A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15329"/>
            <a:ext cx="9144000" cy="399360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Interstate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AE1F4-A09A-724E-8408-59EEEC9F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96" y="2415661"/>
            <a:ext cx="5779009" cy="7204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B52E55-6018-6445-AE00-6C0F0D419EA7}"/>
              </a:ext>
            </a:extLst>
          </p:cNvPr>
          <p:cNvSpPr/>
          <p:nvPr/>
        </p:nvSpPr>
        <p:spPr>
          <a:xfrm>
            <a:off x="1383791" y="0"/>
            <a:ext cx="1935481" cy="57460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95FE94-4597-9F4E-BAA4-978ED862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702" y="6175861"/>
            <a:ext cx="601618" cy="33630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3BE071-0701-6A42-AD7F-603842FB2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Circular Medium" panose="02000602000000010002" pitchFamily="2" charset="77"/>
                <a:ea typeface="Circular Medium" panose="02000602000000010002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66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2B5CF3-44E7-B24F-A4CB-D6CF94E1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13" b="7813"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C829F1-358F-D94E-A935-5816EA5EA9A9}"/>
              </a:ext>
            </a:extLst>
          </p:cNvPr>
          <p:cNvSpPr/>
          <p:nvPr/>
        </p:nvSpPr>
        <p:spPr>
          <a:xfrm>
            <a:off x="0" y="0"/>
            <a:ext cx="122110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3CCFA-A186-944D-8FB7-AEF8E871C0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327"/>
            <a:ext cx="9503664" cy="3273265"/>
          </a:xfrm>
        </p:spPr>
        <p:txBody>
          <a:bodyPr anchor="b" anchorCtr="0">
            <a:noAutofit/>
          </a:bodyPr>
          <a:lstStyle>
            <a:lvl1pPr algn="l">
              <a:defRPr sz="7200" b="1" i="0">
                <a:solidFill>
                  <a:schemeClr val="bg1"/>
                </a:solidFill>
                <a:latin typeface="Circular Bold" panose="02000602000000010002" pitchFamily="2" charset="77"/>
                <a:ea typeface="Circular Bold" panose="02000602000000010002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14C7E-61A1-5741-9D0B-0524F676A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6457"/>
            <a:ext cx="9144000" cy="399360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Interstate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52E55-6018-6445-AE00-6C0F0D419EA7}"/>
              </a:ext>
            </a:extLst>
          </p:cNvPr>
          <p:cNvSpPr/>
          <p:nvPr/>
        </p:nvSpPr>
        <p:spPr>
          <a:xfrm>
            <a:off x="1383791" y="-64008"/>
            <a:ext cx="1935481" cy="57460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3AC64-CB9B-4A4B-8A00-03CC958B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702" y="6175861"/>
            <a:ext cx="601619" cy="336308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999BFFA-9BB4-F69A-0D7C-2AAC57260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5"/>
            <a:ext cx="1726946" cy="38735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Circular Medium" panose="02000602000000010002" pitchFamily="2" charset="77"/>
                <a:ea typeface="Circular Medium" panose="02000602000000010002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70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AB12EE-8A4E-9740-B4F6-0D3A0D2B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02" y="0"/>
            <a:ext cx="1221360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6E415-D442-1B42-A55C-6CBB7D09F1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498791"/>
            <a:ext cx="10515600" cy="1930210"/>
          </a:xfrm>
        </p:spPr>
        <p:txBody>
          <a:bodyPr anchor="b"/>
          <a:lstStyle>
            <a:lvl1pPr>
              <a:defRPr sz="6000" b="1" i="0">
                <a:latin typeface="Circular Bold" panose="02000602000000010002" pitchFamily="2" charset="77"/>
                <a:ea typeface="Circular Bold" panose="02000602000000010002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D7B89-0479-1E4F-9856-C6A4B71B2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93009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Interstate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5437EF-4F45-EB4E-B782-DC669FD40D10}"/>
              </a:ext>
            </a:extLst>
          </p:cNvPr>
          <p:cNvCxnSpPr>
            <a:cxnSpLocks/>
          </p:cNvCxnSpPr>
          <p:nvPr/>
        </p:nvCxnSpPr>
        <p:spPr>
          <a:xfrm flipH="1">
            <a:off x="11314176" y="1259093"/>
            <a:ext cx="4407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FB37B7F-CF36-524C-8029-BE800F3A5EDD}"/>
              </a:ext>
            </a:extLst>
          </p:cNvPr>
          <p:cNvSpPr txBox="1">
            <a:spLocks/>
          </p:cNvSpPr>
          <p:nvPr/>
        </p:nvSpPr>
        <p:spPr>
          <a:xfrm>
            <a:off x="9325174" y="380934"/>
            <a:ext cx="2559756" cy="89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0" b="1" i="0" kern="1200">
                <a:solidFill>
                  <a:schemeClr val="bg2"/>
                </a:solidFill>
                <a:latin typeface="Interstate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E87E8C-D8F4-8247-A0CC-0AB00218EF4A}" type="slidenum">
              <a:rPr lang="en-US" b="0" smtClean="0">
                <a:latin typeface="Circular Bold" panose="02000801000000010001" pitchFamily="2" charset="77"/>
                <a:ea typeface="Circular Bold" panose="02000801000000010001" pitchFamily="2" charset="77"/>
              </a:rPr>
              <a:pPr/>
              <a:t>‹#›</a:t>
            </a:fld>
            <a:endParaRPr lang="en-US" b="0" dirty="0">
              <a:latin typeface="Circular Bold" panose="02000801000000010001" pitchFamily="2" charset="77"/>
              <a:ea typeface="Circular Bold" panose="02000801000000010001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FF4223-01AE-FC4C-A22B-23486E2A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160" y="6176963"/>
            <a:ext cx="603490" cy="3373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84E493-8A17-DC49-B141-E75DFE900B89}"/>
              </a:ext>
            </a:extLst>
          </p:cNvPr>
          <p:cNvSpPr/>
          <p:nvPr/>
        </p:nvSpPr>
        <p:spPr>
          <a:xfrm>
            <a:off x="1383791" y="0"/>
            <a:ext cx="1935481" cy="574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E58EB84-02B4-A243-8476-4C3D84336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Circular Medium" panose="02000602000000010002" pitchFamily="2" charset="77"/>
                <a:ea typeface="Circular Medium" panose="02000602000000010002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74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40C0B2-DE86-3044-BEBF-DE2EEACD4E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" t="7881" r="402" b="8055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C829F1-358F-D94E-A935-5816EA5EA9A9}"/>
              </a:ext>
            </a:extLst>
          </p:cNvPr>
          <p:cNvSpPr/>
          <p:nvPr/>
        </p:nvSpPr>
        <p:spPr>
          <a:xfrm>
            <a:off x="-57152" y="-82869"/>
            <a:ext cx="12326112" cy="6995160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195644-F794-264A-B184-F715E1C4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7" y="3049832"/>
            <a:ext cx="11298226" cy="758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23CCFA-A186-944D-8FB7-AEF8E871C0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84787" y="2061044"/>
            <a:ext cx="8622425" cy="2735912"/>
          </a:xfrm>
        </p:spPr>
        <p:txBody>
          <a:bodyPr anchor="ctr">
            <a:noAutofit/>
          </a:bodyPr>
          <a:lstStyle>
            <a:lvl1pPr algn="ctr">
              <a:defRPr sz="4400" b="1" i="0">
                <a:solidFill>
                  <a:schemeClr val="bg1"/>
                </a:solidFill>
                <a:latin typeface="Circular Bold" panose="02000602000000010002" pitchFamily="2" charset="77"/>
                <a:ea typeface="Circular Bold" panose="02000602000000010002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3AC64-CB9B-4A4B-8A00-03CC958B1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6702" y="6175861"/>
            <a:ext cx="601619" cy="3363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B6C0AA-BF70-5D44-8235-2770F271ADCF}"/>
              </a:ext>
            </a:extLst>
          </p:cNvPr>
          <p:cNvSpPr/>
          <p:nvPr/>
        </p:nvSpPr>
        <p:spPr>
          <a:xfrm>
            <a:off x="1383791" y="-1"/>
            <a:ext cx="1935481" cy="57460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6899AB1-B829-3440-AF27-04B6B3E23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5"/>
            <a:ext cx="1726946" cy="38735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Circular Medium" panose="02000602000000010002" pitchFamily="2" charset="77"/>
                <a:ea typeface="Circular Medium" panose="02000602000000010002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34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-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9E73B9-BFA7-FB4B-BEA5-6257103F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702" y="6175861"/>
            <a:ext cx="601619" cy="336308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714252A9-FB28-5646-AD54-8327D917F6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252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E3DF4B-010B-274B-8521-07569DB0180D}"/>
              </a:ext>
            </a:extLst>
          </p:cNvPr>
          <p:cNvCxnSpPr>
            <a:cxnSpLocks/>
          </p:cNvCxnSpPr>
          <p:nvPr/>
        </p:nvCxnSpPr>
        <p:spPr>
          <a:xfrm flipH="1">
            <a:off x="11314176" y="1259093"/>
            <a:ext cx="4407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2D850B-D4E1-7647-9AC0-5D1EAD4DAA76}"/>
              </a:ext>
            </a:extLst>
          </p:cNvPr>
          <p:cNvSpPr txBox="1">
            <a:spLocks/>
          </p:cNvSpPr>
          <p:nvPr/>
        </p:nvSpPr>
        <p:spPr>
          <a:xfrm>
            <a:off x="9325174" y="380934"/>
            <a:ext cx="2559756" cy="89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0" b="1" i="0" kern="1200">
                <a:solidFill>
                  <a:schemeClr val="bg2"/>
                </a:solidFill>
                <a:latin typeface="Interstate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E87E8C-D8F4-8247-A0CC-0AB00218EF4A}" type="slidenum">
              <a:rPr lang="en-US" b="0" smtClean="0">
                <a:latin typeface="Circular Bold" panose="02000801000000010001" pitchFamily="2" charset="77"/>
                <a:ea typeface="Circular Bold" panose="02000801000000010001" pitchFamily="2" charset="77"/>
              </a:rPr>
              <a:pPr/>
              <a:t>‹#›</a:t>
            </a:fld>
            <a:endParaRPr lang="en-US" b="0" dirty="0">
              <a:latin typeface="Circular Bold" panose="02000801000000010001" pitchFamily="2" charset="77"/>
              <a:ea typeface="Circular Bold" panose="02000801000000010001" pitchFamily="2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65A35D6-BD07-C245-8C65-3DCB2AF15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7628"/>
            <a:ext cx="7865533" cy="1205057"/>
          </a:xfrm>
        </p:spPr>
        <p:txBody>
          <a:bodyPr/>
          <a:lstStyle>
            <a:lvl1pPr>
              <a:defRPr b="1" i="0">
                <a:solidFill>
                  <a:schemeClr val="accent5"/>
                </a:solidFill>
                <a:latin typeface="Circular Bold" panose="02000602000000010002" pitchFamily="2" charset="77"/>
                <a:ea typeface="Circular Bold" panose="02000602000000010002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0388E5-EB87-5F4E-90A0-418FDAF6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0" y="2047875"/>
            <a:ext cx="9841259" cy="4127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C53D0-5B4B-5F4B-8C42-24D738E9E736}"/>
              </a:ext>
            </a:extLst>
          </p:cNvPr>
          <p:cNvSpPr/>
          <p:nvPr/>
        </p:nvSpPr>
        <p:spPr>
          <a:xfrm>
            <a:off x="1383791" y="0"/>
            <a:ext cx="1935481" cy="5746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2AF1BE7-0D80-A14B-85E3-4D936A3A7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Circular Medium" panose="02000602000000010002" pitchFamily="2" charset="77"/>
                <a:ea typeface="Circular Medium" panose="02000602000000010002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58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urious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8FFA60-5C38-8F44-B7A6-F827718650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E3DF4B-010B-274B-8521-07569DB0180D}"/>
              </a:ext>
            </a:extLst>
          </p:cNvPr>
          <p:cNvCxnSpPr>
            <a:cxnSpLocks/>
          </p:cNvCxnSpPr>
          <p:nvPr/>
        </p:nvCxnSpPr>
        <p:spPr>
          <a:xfrm flipH="1">
            <a:off x="11314176" y="1259093"/>
            <a:ext cx="4407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2D850B-D4E1-7647-9AC0-5D1EAD4DAA76}"/>
              </a:ext>
            </a:extLst>
          </p:cNvPr>
          <p:cNvSpPr txBox="1">
            <a:spLocks/>
          </p:cNvSpPr>
          <p:nvPr/>
        </p:nvSpPr>
        <p:spPr>
          <a:xfrm>
            <a:off x="9325174" y="380934"/>
            <a:ext cx="2559756" cy="89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0" b="1" i="0" kern="1200">
                <a:solidFill>
                  <a:schemeClr val="bg2"/>
                </a:solidFill>
                <a:latin typeface="Interstate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E87E8C-D8F4-8247-A0CC-0AB00218EF4A}" type="slidenum">
              <a:rPr lang="en-US" b="0" smtClean="0">
                <a:solidFill>
                  <a:schemeClr val="bg1"/>
                </a:solidFill>
                <a:latin typeface="Circular Bold" panose="02000801000000010001" pitchFamily="2" charset="77"/>
                <a:ea typeface="Circular Bold" panose="02000801000000010001" pitchFamily="2" charset="77"/>
              </a:rPr>
              <a:pPr/>
              <a:t>‹#›</a:t>
            </a:fld>
            <a:endParaRPr lang="en-US" b="0" dirty="0">
              <a:solidFill>
                <a:schemeClr val="bg1"/>
              </a:solidFill>
              <a:latin typeface="Circular Bold" panose="02000801000000010001" pitchFamily="2" charset="77"/>
              <a:ea typeface="Circular Bold" panose="02000801000000010001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09D5B6-F751-E741-872C-5C06F85E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702" y="6175861"/>
            <a:ext cx="601619" cy="33630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C3C691B-C749-6348-B301-683867D60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7628"/>
            <a:ext cx="7865533" cy="1205057"/>
          </a:xfrm>
        </p:spPr>
        <p:txBody>
          <a:bodyPr/>
          <a:lstStyle>
            <a:lvl1pPr>
              <a:defRPr b="1" i="0">
                <a:solidFill>
                  <a:schemeClr val="accent5"/>
                </a:solidFill>
                <a:latin typeface="Circular Bold" panose="02000602000000010002" pitchFamily="2" charset="77"/>
                <a:ea typeface="Circular Bold" panose="02000602000000010002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A385FA-36FC-8444-BBFF-64A8F955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0" y="2047875"/>
            <a:ext cx="9841259" cy="4127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E4AE0-D280-2440-A00F-35E9F98D570A}"/>
              </a:ext>
            </a:extLst>
          </p:cNvPr>
          <p:cNvSpPr/>
          <p:nvPr/>
        </p:nvSpPr>
        <p:spPr>
          <a:xfrm>
            <a:off x="1383791" y="0"/>
            <a:ext cx="1935481" cy="57460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3754082-8514-2045-AFE1-E1919C2DD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Circular Medium" panose="02000602000000010002" pitchFamily="2" charset="77"/>
                <a:ea typeface="Circular Medium" panose="02000602000000010002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14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8FFA60-5C38-8F44-B7A6-F827718650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A1A8E-1ADB-9F4C-A194-372C10907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7628"/>
            <a:ext cx="7865533" cy="1205057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Circular Bold" panose="02000602000000010002" pitchFamily="2" charset="77"/>
                <a:ea typeface="Circular Bold" panose="02000602000000010002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E3DF4B-010B-274B-8521-07569DB0180D}"/>
              </a:ext>
            </a:extLst>
          </p:cNvPr>
          <p:cNvCxnSpPr>
            <a:cxnSpLocks/>
          </p:cNvCxnSpPr>
          <p:nvPr/>
        </p:nvCxnSpPr>
        <p:spPr>
          <a:xfrm flipH="1">
            <a:off x="11314176" y="1259093"/>
            <a:ext cx="44071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E2D850B-D4E1-7647-9AC0-5D1EAD4DAA76}"/>
              </a:ext>
            </a:extLst>
          </p:cNvPr>
          <p:cNvSpPr txBox="1">
            <a:spLocks/>
          </p:cNvSpPr>
          <p:nvPr/>
        </p:nvSpPr>
        <p:spPr>
          <a:xfrm>
            <a:off x="9325174" y="380934"/>
            <a:ext cx="2559756" cy="891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6000" b="1" i="0" kern="1200">
                <a:solidFill>
                  <a:schemeClr val="bg2"/>
                </a:solidFill>
                <a:latin typeface="Interstate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E87E8C-D8F4-8247-A0CC-0AB00218EF4A}" type="slidenum">
              <a:rPr lang="en-US" b="0" smtClean="0">
                <a:solidFill>
                  <a:schemeClr val="bg1"/>
                </a:solidFill>
                <a:latin typeface="Circular Bold" panose="02000801000000010001" pitchFamily="2" charset="77"/>
                <a:ea typeface="Circular Bold" panose="02000801000000010001" pitchFamily="2" charset="77"/>
              </a:rPr>
              <a:pPr/>
              <a:t>‹#›</a:t>
            </a:fld>
            <a:endParaRPr lang="en-US" b="0" dirty="0">
              <a:solidFill>
                <a:schemeClr val="bg1"/>
              </a:solidFill>
              <a:latin typeface="Circular Bold" panose="02000801000000010001" pitchFamily="2" charset="77"/>
              <a:ea typeface="Circular Bold" panose="02000801000000010001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9C0FA-A17A-F84E-9B77-C7116E3B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702" y="6175861"/>
            <a:ext cx="601618" cy="33630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C0A63D-64EF-7142-90AC-304A618C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0" y="2047875"/>
            <a:ext cx="9841259" cy="4127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A7F1F-7CEF-F547-B1B0-78B570F6584E}"/>
              </a:ext>
            </a:extLst>
          </p:cNvPr>
          <p:cNvSpPr/>
          <p:nvPr/>
        </p:nvSpPr>
        <p:spPr>
          <a:xfrm>
            <a:off x="1383791" y="0"/>
            <a:ext cx="1935481" cy="57460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15A3B99-B542-4B4C-A9D8-A61F3DCA1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  <a:latin typeface="Circular Medium" panose="02000602000000010002" pitchFamily="2" charset="77"/>
                <a:ea typeface="Circular Medium" panose="02000602000000010002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41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F6387-A9C9-8446-82BA-D125C037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65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B5D34-DAF5-B647-A0D7-C2CF649D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1E234D-E85B-B34A-AF03-C6ACC17CCF3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186160" y="6176963"/>
            <a:ext cx="603490" cy="3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1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ircular Bold" panose="02000801000000010001" pitchFamily="2" charset="77"/>
          <a:ea typeface="Circular Bold" panose="02000801000000010001" pitchFamily="2" charset="7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18"/>
        </a:buBlip>
        <a:defRPr sz="2800" kern="1200">
          <a:solidFill>
            <a:schemeClr val="tx1"/>
          </a:solidFill>
          <a:latin typeface="Interstate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8"/>
        </a:buBlip>
        <a:defRPr sz="2400" kern="1200">
          <a:solidFill>
            <a:schemeClr val="tx1"/>
          </a:solidFill>
          <a:latin typeface="Interstate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8"/>
        </a:buBlip>
        <a:defRPr sz="2000" kern="1200">
          <a:solidFill>
            <a:schemeClr val="tx1"/>
          </a:solidFill>
          <a:latin typeface="Interstate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Interstate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Interstate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0ED5-5CBD-3D44-9335-09E44588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0313"/>
            <a:ext cx="9144000" cy="758687"/>
          </a:xfrm>
        </p:spPr>
        <p:txBody>
          <a:bodyPr/>
          <a:lstStyle/>
          <a:p>
            <a:r>
              <a:rPr lang="en-US" dirty="0"/>
              <a:t>Maturing &amp; Extending The EZSMT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11F6B-BD79-807E-695C-59F6D961D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036193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Nicholas Wilson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University of Nebraska at Omaha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Project Committee:</a:t>
            </a:r>
          </a:p>
          <a:p>
            <a:r>
              <a:rPr lang="en-US" sz="1400" dirty="0">
                <a:solidFill>
                  <a:schemeClr val="tx1"/>
                </a:solidFill>
              </a:rPr>
              <a:t>Dr. Yuliya </a:t>
            </a:r>
            <a:r>
              <a:rPr lang="en-US" sz="1400" dirty="0" err="1">
                <a:solidFill>
                  <a:schemeClr val="tx1"/>
                </a:solidFill>
              </a:rPr>
              <a:t>Lierler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Dr. Abhishek </a:t>
            </a:r>
            <a:r>
              <a:rPr lang="en-US" sz="1400" dirty="0" err="1">
                <a:solidFill>
                  <a:schemeClr val="tx1"/>
                </a:solidFill>
              </a:rPr>
              <a:t>Parakh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Dr. Jorge </a:t>
            </a:r>
            <a:r>
              <a:rPr lang="en-US" sz="1400" dirty="0" err="1">
                <a:solidFill>
                  <a:schemeClr val="tx1"/>
                </a:solidFill>
              </a:rPr>
              <a:t>Fandinno</a:t>
            </a:r>
            <a:r>
              <a:rPr lang="en-US" sz="1400" dirty="0">
                <a:solidFill>
                  <a:schemeClr val="tx1"/>
                </a:solidFill>
              </a:rPr>
              <a:t> Garcia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1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9D3-1466-732E-2318-9A45DCF8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10515599" cy="1205057"/>
          </a:xfrm>
        </p:spPr>
        <p:txBody>
          <a:bodyPr>
            <a:normAutofit/>
          </a:bodyPr>
          <a:lstStyle/>
          <a:p>
            <a:r>
              <a:rPr lang="en-US" dirty="0"/>
              <a:t>Satisfiability Modulo Theories (SMT)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2D3-2A0E-2CA6-0131-9C93F43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SAT</a:t>
            </a:r>
          </a:p>
          <a:p>
            <a:pPr lvl="1"/>
            <a:r>
              <a:rPr lang="en-US" dirty="0"/>
              <a:t>Non-Boolean theories</a:t>
            </a:r>
          </a:p>
          <a:p>
            <a:r>
              <a:rPr lang="en-US" dirty="0"/>
              <a:t>Determine satisfiability of constraints within a theory </a:t>
            </a:r>
            <a:r>
              <a:rPr lang="en-US" dirty="0" err="1"/>
              <a:t>w.r.t.</a:t>
            </a:r>
            <a:r>
              <a:rPr lang="en-US" dirty="0"/>
              <a:t> a logic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0EA6-4E66-2A6B-9251-3724E7CF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12112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9D3-1466-732E-2318-9A45DCF8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10515599" cy="1205057"/>
          </a:xfrm>
        </p:spPr>
        <p:txBody>
          <a:bodyPr>
            <a:normAutofit/>
          </a:bodyPr>
          <a:lstStyle/>
          <a:p>
            <a:r>
              <a:rPr lang="en-US" dirty="0"/>
              <a:t>SMT-LIB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2D3-2A0E-2CA6-0131-9C93F43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SMT-LIB Logics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0EA6-4E66-2A6B-9251-3724E7CF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93CC0-9A35-927E-1443-8C6B8CDD61C5}"/>
              </a:ext>
            </a:extLst>
          </p:cNvPr>
          <p:cNvSpPr txBox="1"/>
          <p:nvPr/>
        </p:nvSpPr>
        <p:spPr>
          <a:xfrm>
            <a:off x="-16469" y="6601095"/>
            <a:ext cx="305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smtlib.cs.uiowa.edu</a:t>
            </a:r>
            <a:r>
              <a:rPr lang="en-US" sz="1400" dirty="0"/>
              <a:t>/</a:t>
            </a:r>
            <a:r>
              <a:rPr lang="en-US" sz="1400" dirty="0" err="1"/>
              <a:t>logics.shtml</a:t>
            </a:r>
            <a:endParaRPr lang="en-US" sz="1400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69E8C8E-C4AD-98EF-CCD8-0DCA1547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058" y="2791780"/>
            <a:ext cx="5841903" cy="324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EDF7E-4B47-70C4-5C52-E11991F50F34}"/>
              </a:ext>
            </a:extLst>
          </p:cNvPr>
          <p:cNvSpPr txBox="1"/>
          <p:nvPr/>
        </p:nvSpPr>
        <p:spPr>
          <a:xfrm>
            <a:off x="7739454" y="2791780"/>
            <a:ext cx="2731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QF_LIA:</a:t>
            </a:r>
          </a:p>
          <a:p>
            <a:r>
              <a:rPr lang="en-US" dirty="0"/>
              <a:t>- Quantifier Free</a:t>
            </a:r>
          </a:p>
          <a:p>
            <a:r>
              <a:rPr lang="en-US" dirty="0"/>
              <a:t>- Linear</a:t>
            </a:r>
          </a:p>
          <a:p>
            <a:r>
              <a:rPr lang="en-US" dirty="0"/>
              <a:t>- Integer Arithmetic</a:t>
            </a:r>
          </a:p>
          <a:p>
            <a:endParaRPr lang="en-US" dirty="0"/>
          </a:p>
          <a:p>
            <a:r>
              <a:rPr lang="en-US" dirty="0"/>
              <a:t>QF_IDL:</a:t>
            </a:r>
          </a:p>
          <a:p>
            <a:r>
              <a:rPr lang="en-US" dirty="0"/>
              <a:t>- Quantifier Free</a:t>
            </a:r>
          </a:p>
          <a:p>
            <a:r>
              <a:rPr lang="en-US" dirty="0"/>
              <a:t>- Integer Difference Logic</a:t>
            </a:r>
          </a:p>
        </p:txBody>
      </p:sp>
    </p:spTree>
    <p:extLst>
      <p:ext uri="{BB962C8B-B14F-4D97-AF65-F5344CB8AC3E}">
        <p14:creationId xmlns:p14="http://schemas.microsoft.com/office/powerpoint/2010/main" val="371596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9D3-1466-732E-2318-9A45DCF8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10515599" cy="1205057"/>
          </a:xfrm>
        </p:spPr>
        <p:txBody>
          <a:bodyPr>
            <a:normAutofit/>
          </a:bodyPr>
          <a:lstStyle/>
          <a:p>
            <a:r>
              <a:rPr lang="en-US" dirty="0"/>
              <a:t>SMT-LIB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2D3-2A0E-2CA6-0131-9C93F43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SMT-LIB language</a:t>
            </a:r>
          </a:p>
          <a:p>
            <a:pPr lvl="1"/>
            <a:r>
              <a:rPr lang="en-US" dirty="0"/>
              <a:t>Low-level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0EA6-4E66-2A6B-9251-3724E7CF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7471C-8D0F-8091-A176-A8C715D10ADF}"/>
              </a:ext>
            </a:extLst>
          </p:cNvPr>
          <p:cNvSpPr txBox="1"/>
          <p:nvPr/>
        </p:nvSpPr>
        <p:spPr>
          <a:xfrm>
            <a:off x="1491048" y="3231730"/>
            <a:ext cx="54232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(set-info :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smt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-lib-version 2.6)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(set-option :produce-models true)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(set-option :produce-assignments true)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(set-logic QF_LIA)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(declare-const |a| Bool)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(declare-const x Int)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(assert 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ite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|a| (&gt; (+ 0 x) 5) true))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(assert (not (&gt; (+ 0 x) 10)))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(check-sat)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(get-value (x |a|))</a:t>
            </a:r>
          </a:p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E98B7-A01C-9267-C4E7-5E1DFB95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28" y="3231730"/>
            <a:ext cx="5059475" cy="25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3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9D3-1466-732E-2318-9A45DCF8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10515599" cy="1205057"/>
          </a:xfrm>
        </p:spPr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2D3-2A0E-2CA6-0131-9C93F43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Set Programming (ASP)</a:t>
            </a:r>
          </a:p>
          <a:p>
            <a:r>
              <a:rPr lang="en-US" dirty="0"/>
              <a:t>Constraint Answer Set Programming (CASP)</a:t>
            </a:r>
          </a:p>
          <a:p>
            <a:r>
              <a:rPr lang="en-US" dirty="0"/>
              <a:t>Integrational or Translational Approach</a:t>
            </a:r>
          </a:p>
          <a:p>
            <a:r>
              <a:rPr lang="en-US" dirty="0"/>
              <a:t>Boolean Satisfiability Problem (SAT)</a:t>
            </a:r>
          </a:p>
          <a:p>
            <a:r>
              <a:rPr lang="en-US" dirty="0"/>
              <a:t>Satisfiability Modulo Theories (SMT)</a:t>
            </a:r>
          </a:p>
          <a:p>
            <a:r>
              <a:rPr lang="en-US" dirty="0"/>
              <a:t>SMT-LIB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0EA6-4E66-2A6B-9251-3724E7CF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8244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FE6C-F8AB-568A-4064-DB5D1D85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8C8A-2927-5AA2-23C5-B45BBBF66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67FC6-C5E4-74D6-AD40-0606AB37F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403806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047-39A1-B0C2-A118-65BBD06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0671-C5FD-9512-68F0-F945DB79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2006, UT Austin</a:t>
            </a:r>
          </a:p>
          <a:p>
            <a:r>
              <a:rPr lang="en-US" dirty="0"/>
              <a:t>Answer Set Solver</a:t>
            </a:r>
          </a:p>
          <a:p>
            <a:r>
              <a:rPr lang="en-US" dirty="0"/>
              <a:t>Key Component: Completion construction</a:t>
            </a:r>
          </a:p>
          <a:p>
            <a:r>
              <a:rPr lang="en-US" dirty="0"/>
              <a:t>Translational approach</a:t>
            </a:r>
          </a:p>
          <a:p>
            <a:pPr lvl="1"/>
            <a:r>
              <a:rPr lang="en-US" dirty="0"/>
              <a:t>Backend: SAT Solver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06CD7-A36F-4982-862E-4AD174D85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A454F-60DC-D1BC-01CE-9CE0536FACF4}"/>
              </a:ext>
            </a:extLst>
          </p:cNvPr>
          <p:cNvSpPr txBox="1"/>
          <p:nvPr/>
        </p:nvSpPr>
        <p:spPr>
          <a:xfrm>
            <a:off x="0" y="6550223"/>
            <a:ext cx="3657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www.cs.utexas.edu</a:t>
            </a:r>
            <a:r>
              <a:rPr lang="en-US" sz="1400" dirty="0"/>
              <a:t>/users/tag/</a:t>
            </a:r>
            <a:r>
              <a:rPr lang="en-US" sz="1400" dirty="0" err="1"/>
              <a:t>cmodels</a:t>
            </a:r>
            <a:r>
              <a:rPr lang="en-US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7968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047-39A1-B0C2-A118-65BBD06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0671-C5FD-9512-68F0-F945DB79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Answer Set solver</a:t>
            </a:r>
          </a:p>
          <a:p>
            <a:r>
              <a:rPr lang="en-US" dirty="0"/>
              <a:t>2009 (last updated 2021)</a:t>
            </a:r>
          </a:p>
          <a:p>
            <a:pPr lvl="1"/>
            <a:r>
              <a:rPr lang="en-US" dirty="0" err="1"/>
              <a:t>Kodac</a:t>
            </a:r>
            <a:endParaRPr lang="en-US" dirty="0"/>
          </a:p>
          <a:p>
            <a:r>
              <a:rPr lang="en-US" dirty="0"/>
              <a:t>Integrational approach</a:t>
            </a:r>
          </a:p>
          <a:p>
            <a:pPr lvl="1"/>
            <a:r>
              <a:rPr lang="en-US" dirty="0"/>
              <a:t>Clasp (ASP), </a:t>
            </a:r>
            <a:r>
              <a:rPr lang="en-US" dirty="0" err="1"/>
              <a:t>BProlog</a:t>
            </a:r>
            <a:r>
              <a:rPr lang="en-US" dirty="0"/>
              <a:t> (CP)</a:t>
            </a:r>
          </a:p>
          <a:p>
            <a:r>
              <a:rPr lang="en-US" dirty="0"/>
              <a:t>EZ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06CD7-A36F-4982-862E-4AD174D85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15350-CF99-B4D1-46BD-8C0C15A17677}"/>
              </a:ext>
            </a:extLst>
          </p:cNvPr>
          <p:cNvSpPr txBox="1"/>
          <p:nvPr/>
        </p:nvSpPr>
        <p:spPr>
          <a:xfrm>
            <a:off x="0" y="6550223"/>
            <a:ext cx="29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www.mbal.tk</a:t>
            </a:r>
            <a:r>
              <a:rPr lang="en-US" sz="1400" dirty="0"/>
              <a:t>/</a:t>
            </a:r>
            <a:r>
              <a:rPr lang="en-US" sz="1400" dirty="0" err="1"/>
              <a:t>ezcsp</a:t>
            </a:r>
            <a:r>
              <a:rPr lang="en-US" sz="1400" dirty="0"/>
              <a:t>/</a:t>
            </a:r>
            <a:r>
              <a:rPr lang="en-US" sz="1400" dirty="0" err="1"/>
              <a:t>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700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047-39A1-B0C2-A118-65BBD06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EZ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06CD7-A36F-4982-862E-4AD174D85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86898B-9B6D-E368-71D0-4BE449AB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0" y="2047875"/>
            <a:ext cx="5053265" cy="4127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cspdomain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fd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).</a:t>
            </a:r>
          </a:p>
          <a:p>
            <a:pPr marL="0" indent="0">
              <a:buNone/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d(1..2).</a:t>
            </a: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cspvar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(v(X),10,20) :- d(X).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required(v(1) &gt;= v(2)).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required(sum([v/1],&gt;=,39)).</a:t>
            </a:r>
          </a:p>
          <a:p>
            <a:pPr marL="0" indent="0">
              <a:buNone/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cspvar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(s,20,40).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required(sum([v/1],==,s)).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E718D-D345-5C69-8C34-2B2755DEAC55}"/>
              </a:ext>
            </a:extLst>
          </p:cNvPr>
          <p:cNvSpPr txBox="1"/>
          <p:nvPr/>
        </p:nvSpPr>
        <p:spPr>
          <a:xfrm>
            <a:off x="0" y="6550223"/>
            <a:ext cx="29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www.mbal.tk</a:t>
            </a:r>
            <a:r>
              <a:rPr lang="en-US" sz="1400" dirty="0"/>
              <a:t>/</a:t>
            </a:r>
            <a:r>
              <a:rPr lang="en-US" sz="1400" dirty="0" err="1"/>
              <a:t>ezcsp</a:t>
            </a:r>
            <a:r>
              <a:rPr lang="en-US" sz="1400" dirty="0"/>
              <a:t>/</a:t>
            </a:r>
            <a:r>
              <a:rPr lang="en-US" sz="1400" dirty="0" err="1"/>
              <a:t>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4971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047-39A1-B0C2-A118-65BBD06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EZSMT (1.0)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0671-C5FD-9512-68F0-F945DB79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2016, UNO</a:t>
            </a:r>
          </a:p>
          <a:p>
            <a:r>
              <a:rPr lang="en-US" dirty="0"/>
              <a:t>Constraint Answer Set Solver</a:t>
            </a:r>
          </a:p>
          <a:p>
            <a:r>
              <a:rPr lang="en-US" dirty="0"/>
              <a:t>Translational approach</a:t>
            </a:r>
          </a:p>
          <a:p>
            <a:pPr lvl="1"/>
            <a:r>
              <a:rPr lang="en-US" dirty="0"/>
              <a:t>Completion Engine: </a:t>
            </a:r>
            <a:r>
              <a:rPr lang="en-US" dirty="0" err="1"/>
              <a:t>CModels</a:t>
            </a:r>
            <a:endParaRPr lang="en-US" dirty="0"/>
          </a:p>
          <a:p>
            <a:pPr lvl="1"/>
            <a:r>
              <a:rPr lang="en-US" dirty="0"/>
              <a:t>Backend: SMT Solver</a:t>
            </a:r>
          </a:p>
          <a:p>
            <a:r>
              <a:rPr lang="en-US" dirty="0"/>
              <a:t>EZ language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06CD7-A36F-4982-862E-4AD174D85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415833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047-39A1-B0C2-A118-65BBD06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CModels</a:t>
            </a:r>
            <a:r>
              <a:rPr lang="en-US" dirty="0"/>
              <a:t>(Diff)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0671-C5FD-9512-68F0-F945DB79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2018, UNO</a:t>
            </a:r>
          </a:p>
          <a:p>
            <a:r>
              <a:rPr lang="en-US" dirty="0"/>
              <a:t>Key Components</a:t>
            </a:r>
          </a:p>
          <a:p>
            <a:pPr lvl="1"/>
            <a:r>
              <a:rPr lang="en-US" dirty="0"/>
              <a:t>Completion construction</a:t>
            </a:r>
          </a:p>
          <a:p>
            <a:pPr lvl="1"/>
            <a:r>
              <a:rPr lang="en-US" dirty="0"/>
              <a:t>Level ranking construction</a:t>
            </a:r>
          </a:p>
          <a:p>
            <a:r>
              <a:rPr lang="en-US" dirty="0"/>
              <a:t>Backend: SMT Solver</a:t>
            </a:r>
          </a:p>
          <a:p>
            <a:pPr lvl="1"/>
            <a:r>
              <a:rPr lang="en-US" dirty="0"/>
              <a:t>Level ranking requires integer difference constraints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06CD7-A36F-4982-862E-4AD174D85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5681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CCC3-8946-609D-9EA3-7AB7FCB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FE00-8095-7515-2F1B-7FBC8A2A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Graduate Student</a:t>
            </a:r>
          </a:p>
          <a:p>
            <a:r>
              <a:rPr lang="en-US" dirty="0"/>
              <a:t>Computer Science</a:t>
            </a:r>
          </a:p>
          <a:p>
            <a:r>
              <a:rPr lang="en-US" dirty="0"/>
              <a:t>Family</a:t>
            </a:r>
          </a:p>
          <a:p>
            <a:r>
              <a:rPr lang="en-US" dirty="0" err="1"/>
              <a:t>Aviture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5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047-39A1-B0C2-A118-65BBD067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EZSMT+ (2.0)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0671-C5FD-9512-68F0-F945DB79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2018, UNO</a:t>
            </a:r>
          </a:p>
          <a:p>
            <a:r>
              <a:rPr lang="en-US" dirty="0" err="1"/>
              <a:t>CModels</a:t>
            </a:r>
            <a:r>
              <a:rPr lang="en-US" dirty="0"/>
              <a:t>(Diff)</a:t>
            </a:r>
          </a:p>
          <a:p>
            <a:r>
              <a:rPr lang="en-US" dirty="0"/>
              <a:t>Basic answer set enumeration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06CD7-A36F-4982-862E-4AD174D85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246175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FE6C-F8AB-568A-4064-DB5D1D85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8C8A-2927-5AA2-23C5-B45BBBF66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67FC6-C5E4-74D6-AD40-0606AB37F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91803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05F0-EB87-147C-6A41-E8F337319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“The main purpose of this project is to make EZSMT more valuable and accessible to the SMT and ASP communities and thereby encourage collaboration in the CASP field.”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94F6-19F4-5EFC-5792-6907B4DF7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601938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05F0-EB87-147C-6A41-E8F337319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EZSMT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994F6-19F4-5EFC-5792-6907B4DF7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313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2DA2-85CD-47E2-3C7C-4949870F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8C68-4683-D8FE-9050-0E89D5A1C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0" y="2047875"/>
            <a:ext cx="9841259" cy="4162498"/>
          </a:xfrm>
        </p:spPr>
        <p:txBody>
          <a:bodyPr>
            <a:normAutofit/>
          </a:bodyPr>
          <a:lstStyle/>
          <a:p>
            <a:r>
              <a:rPr lang="en-US" dirty="0"/>
              <a:t>Mature</a:t>
            </a:r>
          </a:p>
          <a:p>
            <a:pPr lvl="1"/>
            <a:r>
              <a:rPr lang="en-US" dirty="0"/>
              <a:t>Prototype </a:t>
            </a:r>
            <a:r>
              <a:rPr lang="en-US" dirty="0">
                <a:sym typeface="Wingdings" pitchFamily="2" charset="2"/>
              </a:rPr>
              <a:t> Stable System</a:t>
            </a:r>
            <a:endParaRPr lang="en-US" dirty="0"/>
          </a:p>
          <a:p>
            <a:pPr lvl="1"/>
            <a:r>
              <a:rPr lang="en-US" dirty="0"/>
              <a:t>Test coverage</a:t>
            </a:r>
          </a:p>
          <a:p>
            <a:pPr lvl="1"/>
            <a:r>
              <a:rPr lang="en-US" dirty="0"/>
              <a:t>Developer Experience</a:t>
            </a:r>
          </a:p>
          <a:p>
            <a:pPr lvl="1"/>
            <a:r>
              <a:rPr lang="en-US" dirty="0"/>
              <a:t>Lower maintenance cost</a:t>
            </a:r>
          </a:p>
          <a:p>
            <a:r>
              <a:rPr lang="en-US" dirty="0"/>
              <a:t>Extend</a:t>
            </a:r>
          </a:p>
          <a:p>
            <a:pPr lvl="1"/>
            <a:r>
              <a:rPr lang="en-US" dirty="0"/>
              <a:t>New input language</a:t>
            </a:r>
          </a:p>
          <a:p>
            <a:pPr lvl="1"/>
            <a:r>
              <a:rPr lang="en-US" dirty="0"/>
              <a:t>Answer set enumeration</a:t>
            </a:r>
          </a:p>
          <a:p>
            <a:pPr lvl="1"/>
            <a:r>
              <a:rPr lang="en-US" dirty="0"/>
              <a:t>ASP Minimization statements</a:t>
            </a:r>
          </a:p>
          <a:p>
            <a:pPr lvl="1"/>
            <a:r>
              <a:rPr lang="en-US" dirty="0"/>
              <a:t>Arbitrary SMT logics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359AA-5030-20FD-4593-BCD2FA4EA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06611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C068-6646-D593-ECA3-F00858398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2320B-C26D-649A-1804-2BE8D0204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99881-830C-AA04-6FCA-F75FAECDC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</p:spTree>
    <p:extLst>
      <p:ext uri="{BB962C8B-B14F-4D97-AF65-F5344CB8AC3E}">
        <p14:creationId xmlns:p14="http://schemas.microsoft.com/office/powerpoint/2010/main" val="205105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7C7-670F-5D92-C446-AFD58113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C88-2CB7-706B-EA29-4E95C8DE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Control: Git, public GitHub repo</a:t>
            </a:r>
          </a:p>
          <a:p>
            <a:r>
              <a:rPr lang="en-US" dirty="0"/>
              <a:t>Code Formatting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CEB8-D518-CA60-B864-EE200F27A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F3BD1-6689-9DAD-7339-173183D6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64" y="3233115"/>
            <a:ext cx="7576810" cy="704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4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7C7-670F-5D92-C446-AFD58113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C88-2CB7-706B-EA29-4E95C8DE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Restructure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CEB8-D518-CA60-B864-EE200F27A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F32AB7-4F49-CB09-4311-ADDC7202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416" y="0"/>
            <a:ext cx="180337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B4A8C-2646-D407-1531-7AFFE5A58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880" y="0"/>
            <a:ext cx="1280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2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7C7-670F-5D92-C446-AFD58113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C88-2CB7-706B-EA29-4E95C8DE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Restructure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CEB8-D518-CA60-B864-EE200F27A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16E9-C001-FE1C-F38B-9C34789A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634" y="0"/>
            <a:ext cx="3650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60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7C7-670F-5D92-C446-AFD58113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C88-2CB7-706B-EA29-4E95C8DE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Cross-Platform Build System: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Dependencies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CEB8-D518-CA60-B864-EE200F27A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</p:spTree>
    <p:extLst>
      <p:ext uri="{BB962C8B-B14F-4D97-AF65-F5344CB8AC3E}">
        <p14:creationId xmlns:p14="http://schemas.microsoft.com/office/powerpoint/2010/main" val="266598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CCC3-8946-609D-9EA3-7AB7FCB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FE00-8095-7515-2F1B-7FBC8A2A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Project</a:t>
            </a:r>
          </a:p>
          <a:p>
            <a:pPr lvl="1"/>
            <a:r>
              <a:rPr lang="en-US" dirty="0"/>
              <a:t>Proposal</a:t>
            </a:r>
          </a:p>
          <a:p>
            <a:pPr lvl="1"/>
            <a:r>
              <a:rPr lang="en-US" dirty="0"/>
              <a:t>Contributions</a:t>
            </a:r>
          </a:p>
          <a:p>
            <a:pPr lvl="1"/>
            <a:r>
              <a:rPr lang="en-US" dirty="0"/>
              <a:t>System Comparison</a:t>
            </a:r>
          </a:p>
          <a:p>
            <a:pPr lvl="1"/>
            <a:r>
              <a:rPr lang="en-US" dirty="0"/>
              <a:t>Benchmarks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Limitations</a:t>
            </a:r>
          </a:p>
          <a:p>
            <a:r>
              <a:rPr lang="en-US" dirty="0"/>
              <a:t>Conclusions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5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7C7-670F-5D92-C446-AFD58113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C88-2CB7-706B-EA29-4E95C8DE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CEB8-D518-CA60-B864-EE200F27A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46123-0F4B-05DE-174D-A82B41F0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2" y="3550298"/>
            <a:ext cx="6660307" cy="312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9C50-F580-7932-C62A-2EE658E2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249" y="2608230"/>
            <a:ext cx="4759592" cy="40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85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7C7-670F-5D92-C446-AFD58113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C88-2CB7-706B-EA29-4E95C8DE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CEB8-D518-CA60-B864-EE200F27A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D8E92-E768-6466-C30B-8F5C763E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10" y="4124377"/>
            <a:ext cx="6096000" cy="1793588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46A345-3BAE-F2A4-A01F-B95BC2D3DA9F}"/>
              </a:ext>
            </a:extLst>
          </p:cNvPr>
          <p:cNvGraphicFramePr>
            <a:graphicFrameLocks noGrp="1"/>
          </p:cNvGraphicFramePr>
          <p:nvPr/>
        </p:nvGraphicFramePr>
        <p:xfrm>
          <a:off x="971590" y="3671291"/>
          <a:ext cx="3854907" cy="2699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7267">
                  <a:extLst>
                    <a:ext uri="{9D8B030D-6E8A-4147-A177-3AD203B41FA5}">
                      <a16:colId xmlns:a16="http://schemas.microsoft.com/office/drawing/2014/main" val="2442844942"/>
                    </a:ext>
                  </a:extLst>
                </a:gridCol>
                <a:gridCol w="2357640">
                  <a:extLst>
                    <a:ext uri="{9D8B030D-6E8A-4147-A177-3AD203B41FA5}">
                      <a16:colId xmlns:a16="http://schemas.microsoft.com/office/drawing/2014/main" val="1736258492"/>
                    </a:ext>
                  </a:extLst>
                </a:gridCol>
              </a:tblGrid>
              <a:tr h="413760">
                <a:tc>
                  <a:txBody>
                    <a:bodyPr/>
                    <a:lstStyle/>
                    <a:p>
                      <a:r>
                        <a:rPr lang="en-US" dirty="0"/>
                        <a:t>non-</a:t>
                      </a:r>
                      <a:r>
                        <a:rPr lang="en-US" dirty="0" err="1"/>
                        <a:t>tight.lp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</a:t>
                      </a:r>
                      <a:r>
                        <a:rPr lang="en-US" dirty="0" err="1"/>
                        <a:t>tight.expected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056523"/>
                  </a:ext>
                </a:extLst>
              </a:tr>
              <a:tr h="2229356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a:-c.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b:-c.</a:t>
                      </a:r>
                    </a:p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c:-</a:t>
                      </a:r>
                      <a:r>
                        <a:rPr lang="en-US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a,b</a:t>
                      </a:r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.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c:-d.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{d}.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:-</a:t>
                      </a:r>
                      <a:r>
                        <a:rPr lang="en-US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d,c</a:t>
                      </a:r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.</a:t>
                      </a:r>
                    </a:p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{}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54278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739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7C7-670F-5D92-C446-AFD58113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Arguments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C88-2CB7-706B-EA29-4E95C8DE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code to maintain</a:t>
            </a:r>
          </a:p>
          <a:p>
            <a:r>
              <a:rPr lang="en-US" dirty="0"/>
              <a:t>Automatically generated help menu</a:t>
            </a:r>
          </a:p>
          <a:p>
            <a:r>
              <a:rPr lang="en-US" dirty="0"/>
              <a:t>Grounder command argument</a:t>
            </a:r>
          </a:p>
          <a:p>
            <a:r>
              <a:rPr lang="en-US" dirty="0"/>
              <a:t>Solver command argument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CEB8-D518-CA60-B864-EE200F27A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C8CE8-D5D0-8267-4794-3F085FC5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2" y="3096083"/>
            <a:ext cx="4930588" cy="37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96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7C7-670F-5D92-C446-AFD58113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5C88-2CB7-706B-EA29-4E95C8DE9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User-configurable logging levels</a:t>
            </a:r>
          </a:p>
          <a:p>
            <a:pPr lvl="1"/>
            <a:r>
              <a:rPr lang="en-US" dirty="0"/>
              <a:t>0: Minimal output (for piping to another program)</a:t>
            </a:r>
          </a:p>
          <a:p>
            <a:pPr lvl="1"/>
            <a:r>
              <a:rPr lang="en-US" dirty="0"/>
              <a:t>1: Default output</a:t>
            </a:r>
          </a:p>
          <a:p>
            <a:pPr lvl="1"/>
            <a:r>
              <a:rPr lang="en-US" dirty="0"/>
              <a:t>2: User-friendly debug messages</a:t>
            </a:r>
          </a:p>
          <a:p>
            <a:pPr lvl="1"/>
            <a:r>
              <a:rPr lang="en-US" dirty="0"/>
              <a:t>3: Maintainer debug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DCEB8-D518-CA60-B864-EE200F27A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Maturing EZSMT</a:t>
            </a:r>
          </a:p>
        </p:txBody>
      </p:sp>
    </p:spTree>
    <p:extLst>
      <p:ext uri="{BB962C8B-B14F-4D97-AF65-F5344CB8AC3E}">
        <p14:creationId xmlns:p14="http://schemas.microsoft.com/office/powerpoint/2010/main" val="3989561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C068-6646-D593-ECA3-F00858398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Extending EZSMT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2320B-C26D-649A-1804-2BE8D0204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99881-830C-AA04-6FCA-F75FAECDC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445174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3A7A-71C2-51C1-F72E-B7FACB9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Set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EZSMT </a:t>
            </a:r>
            <a:r>
              <a:rPr lang="en-US" dirty="0">
                <a:sym typeface="Wingdings" pitchFamily="2" charset="2"/>
              </a:rPr>
              <a:t> File  SMT solver  EZSMT</a:t>
            </a:r>
          </a:p>
          <a:p>
            <a:pPr lvl="1"/>
            <a:r>
              <a:rPr lang="en-US" dirty="0">
                <a:sym typeface="Wingdings" pitchFamily="2" charset="2"/>
              </a:rPr>
              <a:t>Reload and re-solve entire program</a:t>
            </a:r>
          </a:p>
          <a:p>
            <a:r>
              <a:rPr lang="en-US" dirty="0">
                <a:sym typeface="Wingdings" pitchFamily="2" charset="2"/>
              </a:rPr>
              <a:t>EZSMT  SMT solver</a:t>
            </a:r>
          </a:p>
          <a:p>
            <a:pPr lvl="1"/>
            <a:r>
              <a:rPr lang="en-US" dirty="0">
                <a:sym typeface="Wingdings" pitchFamily="2" charset="2"/>
              </a:rPr>
              <a:t>Two-way pipes (Boost Process lib)</a:t>
            </a:r>
          </a:p>
          <a:p>
            <a:pPr lvl="1"/>
            <a:r>
              <a:rPr lang="en-US" dirty="0">
                <a:sym typeface="Wingdings" pitchFamily="2" charset="2"/>
              </a:rPr>
              <a:t>Holds program in memory</a:t>
            </a:r>
          </a:p>
          <a:p>
            <a:pPr lvl="1"/>
            <a:r>
              <a:rPr lang="en-US" dirty="0">
                <a:sym typeface="Wingdings" pitchFamily="2" charset="2"/>
              </a:rPr>
              <a:t>Efficient</a:t>
            </a:r>
          </a:p>
          <a:p>
            <a:pPr lvl="1"/>
            <a:r>
              <a:rPr lang="en-US" dirty="0">
                <a:sym typeface="Wingdings" pitchFamily="2" charset="2"/>
              </a:rPr>
              <a:t>Supported solvers: Z3, CVC4, CVC5, </a:t>
            </a:r>
            <a:r>
              <a:rPr lang="en-US" dirty="0" err="1">
                <a:sym typeface="Wingdings" pitchFamily="2" charset="2"/>
              </a:rPr>
              <a:t>Yices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AB0CC1-A392-5FF1-13F6-36EC311C4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</p:spTree>
    <p:extLst>
      <p:ext uri="{BB962C8B-B14F-4D97-AF65-F5344CB8AC3E}">
        <p14:creationId xmlns:p14="http://schemas.microsoft.com/office/powerpoint/2010/main" val="28566269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3A7A-71C2-51C1-F72E-B7FACB9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Set Enumeration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55F4D22-D6A6-F223-4A00-1D0A669F2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911079"/>
              </p:ext>
            </p:extLst>
          </p:nvPr>
        </p:nvGraphicFramePr>
        <p:xfrm>
          <a:off x="838200" y="2047875"/>
          <a:ext cx="10515600" cy="33219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64624">
                  <a:extLst>
                    <a:ext uri="{9D8B030D-6E8A-4147-A177-3AD203B41FA5}">
                      <a16:colId xmlns:a16="http://schemas.microsoft.com/office/drawing/2014/main" val="4010088709"/>
                    </a:ext>
                  </a:extLst>
                </a:gridCol>
                <a:gridCol w="4450976">
                  <a:extLst>
                    <a:ext uri="{9D8B030D-6E8A-4147-A177-3AD203B41FA5}">
                      <a16:colId xmlns:a16="http://schemas.microsoft.com/office/drawing/2014/main" val="3834211134"/>
                    </a:ext>
                  </a:extLst>
                </a:gridCol>
              </a:tblGrid>
              <a:tr h="339500">
                <a:tc>
                  <a:txBody>
                    <a:bodyPr/>
                    <a:lstStyle/>
                    <a:p>
                      <a:r>
                        <a:rPr lang="en-US" dirty="0"/>
                        <a:t>Input 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Pipe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253940"/>
                  </a:ext>
                </a:extLst>
              </a:tr>
              <a:tr h="2041824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...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|a| Bool)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x Int)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</a:t>
                      </a:r>
                      <a:r>
                        <a:rPr lang="en-US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ite</a:t>
                      </a:r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|a| (&gt; x 5) true))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(not (&gt; x 10)))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(check-sat)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(get-value (x |a|))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=&gt; ((x 6) (|a| true))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96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(not (and (= x 6) (|a| true))))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(check-sat)</a:t>
                      </a: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(get-value (x |a|))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endParaRPr lang="en-US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=&gt; ((x 7) (|a| true))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820936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AB0CC1-A392-5FF1-13F6-36EC311C49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</p:spTree>
    <p:extLst>
      <p:ext uri="{BB962C8B-B14F-4D97-AF65-F5344CB8AC3E}">
        <p14:creationId xmlns:p14="http://schemas.microsoft.com/office/powerpoint/2010/main" val="370828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3A7A-71C2-51C1-F72E-B7FACB93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8920163" cy="1205057"/>
          </a:xfrm>
        </p:spPr>
        <p:txBody>
          <a:bodyPr>
            <a:normAutofit/>
          </a:bodyPr>
          <a:lstStyle/>
          <a:p>
            <a:r>
              <a:rPr lang="en-US" dirty="0"/>
              <a:t>ASP Minimization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0" y="1852685"/>
            <a:ext cx="9841259" cy="4323176"/>
          </a:xfrm>
        </p:spPr>
        <p:txBody>
          <a:bodyPr>
            <a:normAutofit/>
          </a:bodyPr>
          <a:lstStyle/>
          <a:p>
            <a:r>
              <a:rPr lang="en-US" sz="2400" dirty="0"/>
              <a:t>Uses two-way pipes</a:t>
            </a:r>
          </a:p>
          <a:p>
            <a:r>
              <a:rPr lang="en-US" sz="2400" dirty="0"/>
              <a:t>Added support for minimization statements (single priority)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D464E7-AE7E-E7BF-9418-210222E22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49068"/>
              </p:ext>
            </p:extLst>
          </p:nvPr>
        </p:nvGraphicFramePr>
        <p:xfrm>
          <a:off x="654423" y="2853828"/>
          <a:ext cx="10883154" cy="3627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75295">
                  <a:extLst>
                    <a:ext uri="{9D8B030D-6E8A-4147-A177-3AD203B41FA5}">
                      <a16:colId xmlns:a16="http://schemas.microsoft.com/office/drawing/2014/main" val="627518645"/>
                    </a:ext>
                  </a:extLst>
                </a:gridCol>
                <a:gridCol w="4607859">
                  <a:extLst>
                    <a:ext uri="{9D8B030D-6E8A-4147-A177-3AD203B41FA5}">
                      <a16:colId xmlns:a16="http://schemas.microsoft.com/office/drawing/2014/main" val="903149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traveling-</a:t>
                      </a:r>
                      <a:r>
                        <a:rPr lang="en-US" dirty="0" err="1"/>
                        <a:t>salesperson.lp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EZSMT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962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Generate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{ cycle(X,Y) : edge(X,Y) } = 1 :- node(X).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{ cycle(X,Y) : edge(X,Y) } = 1 :- node(Y).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Define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reached(Y) :- cycle(1,Y).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reached(Y) :- cycle(X,Y), reached(X).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Test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:- node(Y), not reached(Y).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Display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#show cycle/2.</a:t>
                      </a:r>
                    </a:p>
                    <a:p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Optimize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#minimize { C,X,Y : cycle(X,Y), cost(X,Y,C) }.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SAT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cycle(1,4) cycle(4,2) cycle(3,1) cycle(2,6) cycle(6,5) cycle(5,3) 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13</a:t>
                      </a:r>
                    </a:p>
                    <a:p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cycle(1,2) cycle(4,1) cycle(3,4) cycle(2,6) cycle(6,5) cycle(5,3) 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12</a:t>
                      </a:r>
                    </a:p>
                    <a:p>
                      <a:endParaRPr lang="en-US" sz="16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cycle(1,2) cycle(4,1) cycle(3,4) cycle(2,5) cycle(6,3) cycle(5,6) </a:t>
                      </a:r>
                    </a:p>
                    <a:p>
                      <a:r>
                        <a:rPr lang="en-US" sz="16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24863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7584A4-904D-33E6-F0F4-C55099CE3E14}"/>
              </a:ext>
            </a:extLst>
          </p:cNvPr>
          <p:cNvSpPr txBox="1"/>
          <p:nvPr/>
        </p:nvSpPr>
        <p:spPr>
          <a:xfrm>
            <a:off x="0" y="655022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https://</a:t>
            </a:r>
            <a:r>
              <a:rPr lang="en-US" sz="1400" dirty="0" err="1">
                <a:solidFill>
                  <a:schemeClr val="accent5"/>
                </a:solidFill>
              </a:rPr>
              <a:t>potassco.org</a:t>
            </a:r>
            <a:r>
              <a:rPr lang="en-US" sz="1400" dirty="0">
                <a:solidFill>
                  <a:schemeClr val="accent5"/>
                </a:solidFill>
              </a:rPr>
              <a:t>/</a:t>
            </a:r>
            <a:r>
              <a:rPr lang="en-US" sz="1400" dirty="0" err="1">
                <a:solidFill>
                  <a:schemeClr val="accent5"/>
                </a:solidFill>
              </a:rPr>
              <a:t>clingo</a:t>
            </a:r>
            <a:r>
              <a:rPr lang="en-US" sz="1400" dirty="0">
                <a:solidFill>
                  <a:schemeClr val="accent5"/>
                </a:solidFill>
              </a:rPr>
              <a:t>/run/</a:t>
            </a:r>
          </a:p>
        </p:txBody>
      </p:sp>
    </p:spTree>
    <p:extLst>
      <p:ext uri="{BB962C8B-B14F-4D97-AF65-F5344CB8AC3E}">
        <p14:creationId xmlns:p14="http://schemas.microsoft.com/office/powerpoint/2010/main" val="227890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3A7A-71C2-51C1-F72E-B7FACB9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Input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Gringo 4 </a:t>
            </a:r>
            <a:r>
              <a:rPr lang="en-US" dirty="0">
                <a:sym typeface="Wingdings" pitchFamily="2" charset="2"/>
              </a:rPr>
              <a:t> Gringo 5</a:t>
            </a:r>
          </a:p>
          <a:p>
            <a:pPr lvl="1"/>
            <a:r>
              <a:rPr lang="en-US" dirty="0">
                <a:sym typeface="Wingdings" pitchFamily="2" charset="2"/>
              </a:rPr>
              <a:t>Outputs ASPIF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</p:spTree>
    <p:extLst>
      <p:ext uri="{BB962C8B-B14F-4D97-AF65-F5344CB8AC3E}">
        <p14:creationId xmlns:p14="http://schemas.microsoft.com/office/powerpoint/2010/main" val="840270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5355F0-4237-50F4-E269-2AAC23C1C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20409"/>
              </p:ext>
            </p:extLst>
          </p:nvPr>
        </p:nvGraphicFramePr>
        <p:xfrm>
          <a:off x="242888" y="750817"/>
          <a:ext cx="10401300" cy="557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374796319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3486792431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4199203262"/>
                    </a:ext>
                  </a:extLst>
                </a:gridCol>
              </a:tblGrid>
              <a:tr h="286052">
                <a:tc>
                  <a:txBody>
                    <a:bodyPr/>
                    <a:lstStyle/>
                    <a:p>
                      <a:r>
                        <a:rPr lang="en-US" dirty="0"/>
                        <a:t>Input Logic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Gringo 4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Gringo 5 Output (ASPIF)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8006"/>
                  </a:ext>
                </a:extLst>
              </a:tr>
              <a:tr h="40762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instance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eagle(eddy).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penguin(tux).</a:t>
                      </a:r>
                    </a:p>
                    <a:p>
                      <a:endParaRPr lang="en-US" sz="1600" b="0" i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encoding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fly(X) :- 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bird(X), not -fly(X).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-fly(X) :- penguin(X).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bird(X) :- penguin(X).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bird(X) :- eagle(X).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1 2 0 0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1 3 0 0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1 4 0 0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1 5 0 0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1 6 0 0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1 7 0 0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4 bird(tux)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5 bird(eddy)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6 -fly(tux)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7 fly(eddy)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3 penguin(tux)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2 eagle(eddy)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B+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B-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asp 1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1 0 1 1 0 0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1 0 1 2 0 0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1 0 1 3 0 0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1 0 1 4 0 0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1 0 1 5 0 0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1 0 1 6 0 0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4 10 bird(eddy)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4 9 bird(tux)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4 9 -fly(tux)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4 9 fly(eddy)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4 12 penguin(tux)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4 11 eagle(eddy)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906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64105A-567F-F0F7-15E9-8A536A16180E}"/>
              </a:ext>
            </a:extLst>
          </p:cNvPr>
          <p:cNvSpPr txBox="1"/>
          <p:nvPr/>
        </p:nvSpPr>
        <p:spPr>
          <a:xfrm>
            <a:off x="0" y="655022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https://</a:t>
            </a:r>
            <a:r>
              <a:rPr lang="en-US" sz="1400" dirty="0" err="1">
                <a:solidFill>
                  <a:schemeClr val="accent5"/>
                </a:solidFill>
              </a:rPr>
              <a:t>potassco.org</a:t>
            </a:r>
            <a:r>
              <a:rPr lang="en-US" sz="1400" dirty="0">
                <a:solidFill>
                  <a:schemeClr val="accent5"/>
                </a:solidFill>
              </a:rPr>
              <a:t>/</a:t>
            </a:r>
            <a:r>
              <a:rPr lang="en-US" sz="1400" dirty="0" err="1">
                <a:solidFill>
                  <a:schemeClr val="accent5"/>
                </a:solidFill>
              </a:rPr>
              <a:t>clingo</a:t>
            </a:r>
            <a:r>
              <a:rPr lang="en-US" sz="1400" dirty="0">
                <a:solidFill>
                  <a:schemeClr val="accent5"/>
                </a:solidFill>
              </a:rPr>
              <a:t>/run/</a:t>
            </a:r>
          </a:p>
        </p:txBody>
      </p:sp>
    </p:spTree>
    <p:extLst>
      <p:ext uri="{BB962C8B-B14F-4D97-AF65-F5344CB8AC3E}">
        <p14:creationId xmlns:p14="http://schemas.microsoft.com/office/powerpoint/2010/main" val="374281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FE6C-F8AB-568A-4064-DB5D1D85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8C8A-2927-5AA2-23C5-B45BBBF66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67FC6-C5E4-74D6-AD40-0606AB37F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986588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3A7A-71C2-51C1-F72E-B7FACB9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Input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>
                <a:sym typeface="Wingdings" pitchFamily="2" charset="2"/>
              </a:rPr>
              <a:t>heory syntax</a:t>
            </a:r>
          </a:p>
          <a:p>
            <a:pPr lvl="1"/>
            <a:r>
              <a:rPr lang="en-US" dirty="0">
                <a:sym typeface="Wingdings" pitchFamily="2" charset="2"/>
              </a:rPr>
              <a:t>More flexible than EZ language</a:t>
            </a:r>
          </a:p>
          <a:p>
            <a:pPr lvl="1"/>
            <a:r>
              <a:rPr lang="en-US" b="1" dirty="0">
                <a:sym typeface="Wingdings" pitchFamily="2" charset="2"/>
              </a:rPr>
              <a:t>Support new SMT logics without changing EZSMT Reader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</p:spTree>
    <p:extLst>
      <p:ext uri="{BB962C8B-B14F-4D97-AF65-F5344CB8AC3E}">
        <p14:creationId xmlns:p14="http://schemas.microsoft.com/office/powerpoint/2010/main" val="842556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3A7A-71C2-51C1-F72E-B7FACB93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Input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0" y="2047875"/>
            <a:ext cx="9841259" cy="196237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itchFamily="2" charset="2"/>
              </a:rPr>
              <a:t>Gringo parses logic program</a:t>
            </a:r>
          </a:p>
          <a:p>
            <a:r>
              <a:rPr lang="en-US" dirty="0">
                <a:sym typeface="Wingdings" pitchFamily="2" charset="2"/>
              </a:rPr>
              <a:t>Gringo grounds ASP atoms</a:t>
            </a:r>
          </a:p>
          <a:p>
            <a:pPr lvl="1"/>
            <a:r>
              <a:rPr lang="en-US" dirty="0">
                <a:sym typeface="Wingdings" pitchFamily="2" charset="2"/>
              </a:rPr>
              <a:t>ignoring content of theory atoms</a:t>
            </a:r>
          </a:p>
          <a:p>
            <a:r>
              <a:rPr lang="en-US" dirty="0">
                <a:sym typeface="Wingdings" pitchFamily="2" charset="2"/>
              </a:rPr>
              <a:t>Gringo outputs encoded abstract syntax tree (AST)</a:t>
            </a:r>
          </a:p>
          <a:p>
            <a:r>
              <a:rPr lang="en-US" dirty="0">
                <a:sym typeface="Wingdings" pitchFamily="2" charset="2"/>
              </a:rPr>
              <a:t>EZSMT Reader reconstructs 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</p:spTree>
    <p:extLst>
      <p:ext uri="{BB962C8B-B14F-4D97-AF65-F5344CB8AC3E}">
        <p14:creationId xmlns:p14="http://schemas.microsoft.com/office/powerpoint/2010/main" val="3286202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282575-EE11-ABE9-60E9-174F72BC4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774027"/>
              </p:ext>
            </p:extLst>
          </p:nvPr>
        </p:nvGraphicFramePr>
        <p:xfrm>
          <a:off x="271463" y="771525"/>
          <a:ext cx="11715749" cy="577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86550">
                  <a:extLst>
                    <a:ext uri="{9D8B030D-6E8A-4147-A177-3AD203B41FA5}">
                      <a16:colId xmlns:a16="http://schemas.microsoft.com/office/drawing/2014/main" val="754711005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1749333268"/>
                    </a:ext>
                  </a:extLst>
                </a:gridCol>
                <a:gridCol w="2814637">
                  <a:extLst>
                    <a:ext uri="{9D8B030D-6E8A-4147-A177-3AD203B41FA5}">
                      <a16:colId xmlns:a16="http://schemas.microsoft.com/office/drawing/2014/main" val="1415996263"/>
                    </a:ext>
                  </a:extLst>
                </a:gridCol>
              </a:tblGrid>
              <a:tr h="374410">
                <a:tc>
                  <a:txBody>
                    <a:bodyPr/>
                    <a:lstStyle/>
                    <a:p>
                      <a:r>
                        <a:rPr lang="en-US" dirty="0"/>
                        <a:t>Input Logic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Gringo 5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EZSMT Reconstruction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31820"/>
                  </a:ext>
                </a:extLst>
              </a:tr>
              <a:tr h="5397739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Theory definition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#theory </a:t>
                      </a:r>
                      <a:r>
                        <a:rPr lang="en-US" sz="14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qf_lia</a:t>
                      </a:r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en-US" sz="14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+ : 5, unary;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- : 5, unary;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* : 4, binary, left;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+ : 3, binary, left;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- : 3, binary, left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};</a:t>
                      </a:r>
                    </a:p>
                    <a:p>
                      <a:endParaRPr lang="en-US" sz="1400" b="0" i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en-US" sz="14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dom_term</a:t>
                      </a:r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+ : 5, unary;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- : 5, unary;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.. : 1, binary, left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};</a:t>
                      </a:r>
                    </a:p>
                    <a:p>
                      <a:endParaRPr lang="en-US" sz="1400" b="0" i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&amp;</a:t>
                      </a:r>
                      <a:r>
                        <a:rPr lang="en-US" sz="14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/0 : </a:t>
                      </a:r>
                      <a:r>
                        <a:rPr lang="en-US" sz="14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dom_term</a:t>
                      </a:r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{=}, </a:t>
                      </a:r>
                      <a:r>
                        <a:rPr lang="en-US" sz="14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any;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&amp;sum/0 : </a:t>
                      </a:r>
                      <a:r>
                        <a:rPr lang="en-US" sz="14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{&lt;=,=,&gt;=,&lt;,&gt;,!=}, </a:t>
                      </a:r>
                      <a:r>
                        <a:rPr lang="en-US" sz="14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any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}.</a:t>
                      </a:r>
                    </a:p>
                    <a:p>
                      <a:endParaRPr lang="en-US" sz="1400" b="0" i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Program definition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{a}.</a:t>
                      </a:r>
                    </a:p>
                    <a:p>
                      <a:r>
                        <a:rPr lang="en-US" sz="14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:- &amp;sum {x + 20} &gt; (1 + (3 + y)) + 5.</a:t>
                      </a:r>
                    </a:p>
                    <a:p>
                      <a:endParaRPr lang="en-US" b="0" i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asp 1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1 0 0 0 1 1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1 1 1 2 0 0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1 0 3 sum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1 10 1 x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9 0 11 20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1 1 1 +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9 2 12 1 2 10 11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9 4 0 1 12 0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1 9 1 &gt;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9 0 2 1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9 0 3 3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1 4 1 y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9 2 5 1 2 3 4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9 2 6 1 2 2 5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9 0 7 5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9 2 8 1 2 6 7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9 6 1 0 1 0 9 8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4 1 a 1 2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0</a:t>
                      </a:r>
                    </a:p>
                    <a:p>
                      <a:endParaRPr lang="en-US" sz="2000" b="0" i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T=Term, E=</a:t>
                      </a:r>
                      <a:r>
                        <a:rPr lang="en-US" sz="16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AtomElement</a:t>
                      </a:r>
                      <a:endParaRPr lang="en-US" sz="1600" b="0" i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:- A1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{A2}.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T0 = “sum”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T10 = “x”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T11 = 20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 = “+”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T12 = T1 T10 T11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E0 = [T12] : []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T9 = “&gt;”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T2 = 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T3 = 3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T4 = “y”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T5 = T1 T3 T4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T6 = T1 T2 T5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T7 = 5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T8 = T1 T6 T7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A1 = T0 {E0} T9 T8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A2 = 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797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C1DD455-F578-AACA-D208-36B29CDA7FDF}"/>
              </a:ext>
            </a:extLst>
          </p:cNvPr>
          <p:cNvSpPr txBox="1"/>
          <p:nvPr/>
        </p:nvSpPr>
        <p:spPr>
          <a:xfrm>
            <a:off x="0" y="6589948"/>
            <a:ext cx="532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https://</a:t>
            </a:r>
            <a:r>
              <a:rPr lang="en-US" sz="1400" dirty="0" err="1">
                <a:solidFill>
                  <a:schemeClr val="accent5"/>
                </a:solidFill>
              </a:rPr>
              <a:t>www.cs.uni-potsdam.de</a:t>
            </a:r>
            <a:r>
              <a:rPr lang="en-US" sz="1400" dirty="0">
                <a:solidFill>
                  <a:schemeClr val="accent5"/>
                </a:solidFill>
              </a:rPr>
              <a:t>/~</a:t>
            </a:r>
            <a:r>
              <a:rPr lang="en-US" sz="1400" dirty="0" err="1">
                <a:solidFill>
                  <a:schemeClr val="accent5"/>
                </a:solidFill>
              </a:rPr>
              <a:t>torsten</a:t>
            </a:r>
            <a:r>
              <a:rPr lang="en-US" sz="1400" dirty="0">
                <a:solidFill>
                  <a:schemeClr val="accent5"/>
                </a:solidFill>
              </a:rPr>
              <a:t>/</a:t>
            </a:r>
            <a:r>
              <a:rPr lang="en-US" sz="1400" dirty="0" err="1">
                <a:solidFill>
                  <a:schemeClr val="accent5"/>
                </a:solidFill>
              </a:rPr>
              <a:t>Potassco</a:t>
            </a:r>
            <a:r>
              <a:rPr lang="en-US" sz="1400" dirty="0">
                <a:solidFill>
                  <a:schemeClr val="accent5"/>
                </a:solidFill>
              </a:rPr>
              <a:t>/Slides/</a:t>
            </a:r>
            <a:r>
              <a:rPr lang="en-US" sz="1400" dirty="0" err="1">
                <a:solidFill>
                  <a:schemeClr val="accent5"/>
                </a:solidFill>
              </a:rPr>
              <a:t>tsolving.pdf</a:t>
            </a:r>
            <a:endParaRPr 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37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282575-EE11-ABE9-60E9-174F72BC4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297401"/>
              </p:ext>
            </p:extLst>
          </p:nvPr>
        </p:nvGraphicFramePr>
        <p:xfrm>
          <a:off x="271463" y="771525"/>
          <a:ext cx="2872105" cy="577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2105">
                  <a:extLst>
                    <a:ext uri="{9D8B030D-6E8A-4147-A177-3AD203B41FA5}">
                      <a16:colId xmlns:a16="http://schemas.microsoft.com/office/drawing/2014/main" val="1415996263"/>
                    </a:ext>
                  </a:extLst>
                </a:gridCol>
              </a:tblGrid>
              <a:tr h="374410">
                <a:tc>
                  <a:txBody>
                    <a:bodyPr/>
                    <a:lstStyle/>
                    <a:p>
                      <a:r>
                        <a:rPr lang="en-US" dirty="0"/>
                        <a:t>EZSMT Reconstruction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31820"/>
                  </a:ext>
                </a:extLst>
              </a:tr>
              <a:tr h="5397739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T=Term, E=</a:t>
                      </a:r>
                      <a:r>
                        <a:rPr lang="en-US" sz="16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AtomElement</a:t>
                      </a:r>
                      <a:endParaRPr lang="en-US" sz="1600" b="0" i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:- A1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{A2}.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T0 = “sum”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T10 = “x”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T11 = 20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 = “+”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T12 = T1 T10 T11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E0 = [T12] : []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T9 = “&gt;”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T2 = 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T3 = 3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T4 = “y”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T5 = T1 T3 T4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T6 = T1 T2 T5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T7 = 5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T8 = T1 T6 T7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A1 = T0 {E0} T9 T8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A2 = 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797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BBDB8E-8468-FC4D-6256-B78D660F76EA}"/>
              </a:ext>
            </a:extLst>
          </p:cNvPr>
          <p:cNvSpPr txBox="1"/>
          <p:nvPr/>
        </p:nvSpPr>
        <p:spPr>
          <a:xfrm>
            <a:off x="3443289" y="771525"/>
            <a:ext cx="76152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A1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T0 {E0} T9 T8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{E0} T9 T8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{[T12] : []} T9 T8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{(T1 T10 T11)} T9 T8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{(“+” T10 T11)} T9 T8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{(“+” “x” 20)} T9 T8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T9 T8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T8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(T1 T6 T7)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(“+” T6 T7)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(“+” (T1 T2 T5) T7)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(“+” (“+” 1 T5) T7)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(“+” (“+” 1 (T1 T3 T4)) T7)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(“+” (“+” 1 (“+” 3 “y”)) T7)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(“+” (“+” 1 (3 “+” “y”)) T7)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(“+” (“+” 1 (3 “+” “y”)) 5)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(“+” (1 “+” (3 “+” “y”)) 5)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“sum” {“x” “+” 20} “&gt;” ((1 “+” (3 “+” “y”)) “+” 5)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&amp;sum {x + 20} &gt; (1 + (3 + y)) + 5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67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B282575-EE11-ABE9-60E9-174F72BC43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1463" y="771525"/>
          <a:ext cx="2872105" cy="57721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72105">
                  <a:extLst>
                    <a:ext uri="{9D8B030D-6E8A-4147-A177-3AD203B41FA5}">
                      <a16:colId xmlns:a16="http://schemas.microsoft.com/office/drawing/2014/main" val="1415996263"/>
                    </a:ext>
                  </a:extLst>
                </a:gridCol>
              </a:tblGrid>
              <a:tr h="374410">
                <a:tc>
                  <a:txBody>
                    <a:bodyPr/>
                    <a:lstStyle/>
                    <a:p>
                      <a:r>
                        <a:rPr lang="en-US" dirty="0"/>
                        <a:t>EZSMT Reconstruction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31820"/>
                  </a:ext>
                </a:extLst>
              </a:tr>
              <a:tr h="5397739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T=Term, E=</a:t>
                      </a:r>
                      <a:r>
                        <a:rPr lang="en-US" sz="1600" b="0" i="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AtomElement</a:t>
                      </a:r>
                      <a:endParaRPr lang="en-US" sz="1600" b="0" i="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:- A1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{A2}.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T0 = “sum”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T10 = “x”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T11 = 20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 = “+”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T12 = T1 T10 T11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E0 = [T12] : []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T9 = “&gt;”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T2 = 1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T3 = 3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T4 = “y”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T5 = T1 T3 T4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T6 = T1 T2 T5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T7 = 5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T8 = T1 T6 T7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A1 = T0 {E0} T9 T8</a:t>
                      </a:r>
                    </a:p>
                    <a:p>
                      <a:r>
                        <a:rPr lang="en-US" sz="1600" b="0" i="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A2 = “a”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797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BC8B674-B49D-64B1-E952-636DE59B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708" y="1550502"/>
            <a:ext cx="37973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8CCFA-2EAA-8E92-CA2B-9B019B78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149" y="5064188"/>
            <a:ext cx="3822700" cy="88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653B3E-4292-E819-0507-4E0CE04C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149" y="4041126"/>
            <a:ext cx="36703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CF230-6552-3257-7770-2E2C45C23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708" y="3285347"/>
            <a:ext cx="2781300" cy="107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251537-FDD2-62D0-9851-5F01824EC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149" y="1550502"/>
            <a:ext cx="4051300" cy="1092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96A5DE-81F5-B2E5-5AC0-18A3460E4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149" y="2789464"/>
            <a:ext cx="3594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4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3A7A-71C2-51C1-F72E-B7FACB93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8920163" cy="1205057"/>
          </a:xfrm>
        </p:spPr>
        <p:txBody>
          <a:bodyPr>
            <a:normAutofit/>
          </a:bodyPr>
          <a:lstStyle/>
          <a:p>
            <a:r>
              <a:rPr lang="en-US" dirty="0"/>
              <a:t>Arbitrary SMT Logics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New logics shouldn’t increase system complexity</a:t>
            </a:r>
          </a:p>
          <a:p>
            <a:pPr lvl="1"/>
            <a:r>
              <a:rPr lang="en-US" dirty="0"/>
              <a:t>Adding a new logic shouldn’t require deep understanding of the system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Gringo theory syntax</a:t>
            </a:r>
          </a:p>
          <a:p>
            <a:pPr lvl="1"/>
            <a:r>
              <a:rPr lang="en-US" dirty="0"/>
              <a:t>EZSMT Reader AST Construction</a:t>
            </a:r>
          </a:p>
          <a:p>
            <a:pPr lvl="1"/>
            <a:r>
              <a:rPr lang="en-US" b="1" dirty="0"/>
              <a:t>Logic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</p:spTree>
    <p:extLst>
      <p:ext uri="{BB962C8B-B14F-4D97-AF65-F5344CB8AC3E}">
        <p14:creationId xmlns:p14="http://schemas.microsoft.com/office/powerpoint/2010/main" val="2826923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3A7A-71C2-51C1-F72E-B7FACB93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8920163" cy="1205057"/>
          </a:xfrm>
        </p:spPr>
        <p:txBody>
          <a:bodyPr>
            <a:normAutofit/>
          </a:bodyPr>
          <a:lstStyle/>
          <a:p>
            <a:r>
              <a:rPr lang="en-US" dirty="0"/>
              <a:t>Arbitrary SMT Logics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Supporting a new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AA1B37-1F6A-8F90-15EF-A0F2441C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53214"/>
              </p:ext>
            </p:extLst>
          </p:nvPr>
        </p:nvGraphicFramePr>
        <p:xfrm>
          <a:off x="2479127" y="3326468"/>
          <a:ext cx="7233745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06363">
                  <a:extLst>
                    <a:ext uri="{9D8B030D-6E8A-4147-A177-3AD203B41FA5}">
                      <a16:colId xmlns:a16="http://schemas.microsoft.com/office/drawing/2014/main" val="957491345"/>
                    </a:ext>
                  </a:extLst>
                </a:gridCol>
                <a:gridCol w="3627382">
                  <a:extLst>
                    <a:ext uri="{9D8B030D-6E8A-4147-A177-3AD203B41FA5}">
                      <a16:colId xmlns:a16="http://schemas.microsoft.com/office/drawing/2014/main" val="3703454783"/>
                    </a:ext>
                  </a:extLst>
                </a:gridCol>
              </a:tblGrid>
              <a:tr h="138063">
                <a:tc>
                  <a:txBody>
                    <a:bodyPr/>
                    <a:lstStyle/>
                    <a:p>
                      <a:r>
                        <a:rPr lang="en-US" dirty="0" err="1"/>
                        <a:t>Program.ez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Program.lp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95372"/>
                  </a:ext>
                </a:extLst>
              </a:tr>
              <a:tr h="2057119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cspdomain</a:t>
                      </a:r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fd</a:t>
                      </a:r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).</a:t>
                      </a:r>
                    </a:p>
                    <a:p>
                      <a:endParaRPr lang="en-US" sz="14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d(1..2).</a:t>
                      </a:r>
                    </a:p>
                    <a:p>
                      <a:r>
                        <a:rPr lang="en-US" sz="14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(v(X),10,20) :- d(X).</a:t>
                      </a:r>
                    </a:p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required(v(1) &gt;= v(2)).</a:t>
                      </a:r>
                    </a:p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required(sum([v/1],&gt;=,39)).</a:t>
                      </a:r>
                    </a:p>
                    <a:p>
                      <a:endParaRPr lang="en-US" sz="14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4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(s,20,40).</a:t>
                      </a:r>
                    </a:p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required(sum([v/1],==,s)).</a:t>
                      </a:r>
                    </a:p>
                    <a:p>
                      <a:endParaRPr lang="en-US" sz="14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d(1..2).</a:t>
                      </a:r>
                    </a:p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4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{10..20} = v(X) :- d(X).</a:t>
                      </a:r>
                    </a:p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{v(1)} &gt;= v(2).</a:t>
                      </a:r>
                    </a:p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&gt;= 39.</a:t>
                      </a:r>
                    </a:p>
                    <a:p>
                      <a:endParaRPr lang="en-US" sz="14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4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{20..40} = s.</a:t>
                      </a:r>
                    </a:p>
                    <a:p>
                      <a:r>
                        <a:rPr lang="en-US" sz="14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=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90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469D24-4E85-90AE-ADA3-163F71B1DF08}"/>
              </a:ext>
            </a:extLst>
          </p:cNvPr>
          <p:cNvSpPr txBox="1"/>
          <p:nvPr/>
        </p:nvSpPr>
        <p:spPr>
          <a:xfrm>
            <a:off x="-13138" y="6550223"/>
            <a:ext cx="29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www.mbal.tk</a:t>
            </a:r>
            <a:r>
              <a:rPr lang="en-US" sz="1400" dirty="0"/>
              <a:t>/</a:t>
            </a:r>
            <a:r>
              <a:rPr lang="en-US" sz="1400" dirty="0" err="1"/>
              <a:t>ezcsp</a:t>
            </a:r>
            <a:r>
              <a:rPr lang="en-US" sz="1400" dirty="0"/>
              <a:t>/</a:t>
            </a:r>
            <a:r>
              <a:rPr lang="en-US" sz="1400" dirty="0" err="1"/>
              <a:t>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8336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7865533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1. Create Theory Grammar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AA1B37-1F6A-8F90-15EF-A0F2441C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75030"/>
              </p:ext>
            </p:extLst>
          </p:nvPr>
        </p:nvGraphicFramePr>
        <p:xfrm>
          <a:off x="2879018" y="2047875"/>
          <a:ext cx="7108303" cy="42977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08303">
                  <a:extLst>
                    <a:ext uri="{9D8B030D-6E8A-4147-A177-3AD203B41FA5}">
                      <a16:colId xmlns:a16="http://schemas.microsoft.com/office/drawing/2014/main" val="957491345"/>
                    </a:ext>
                  </a:extLst>
                </a:gridCol>
              </a:tblGrid>
              <a:tr h="27326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Program.lp</a:t>
                      </a:r>
                      <a:endParaRPr lang="en-US" sz="1200" dirty="0"/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574995372"/>
                  </a:ext>
                </a:extLst>
              </a:tr>
              <a:tr h="38547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#theory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qf_lia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+ : 5, unary;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- : 5, unary;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* : 4, binary, left;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+ : 3, binary, left;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- : 3, binary, left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};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+ : 5, unary;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- : 5, unary;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.. : 1, binary, left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};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/0 :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{=},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any;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&amp;sum/0 :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{&lt;=,=,&gt;=,&lt;,&gt;,!=},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any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}.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d(1..2).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{10..20} = v(X) :- d(X).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{v(1)} &gt;= v(2).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&gt;= 39.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{20..40} = s.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= s.</a:t>
                      </a:r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45989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28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714722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B67210E-DABF-EE3F-9E38-6D81FD6D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40" y="2721790"/>
            <a:ext cx="9841259" cy="2780156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</p:spTree>
    <p:extLst>
      <p:ext uri="{BB962C8B-B14F-4D97-AF65-F5344CB8AC3E}">
        <p14:creationId xmlns:p14="http://schemas.microsoft.com/office/powerpoint/2010/main" val="548777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743699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48E35C-56B6-3597-469C-A67E68CB3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949"/>
          <a:stretch/>
        </p:blipFill>
        <p:spPr>
          <a:xfrm>
            <a:off x="2093602" y="1712407"/>
            <a:ext cx="8297459" cy="2561447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C926C72-5DD6-A737-6C80-BF409AEF6499}"/>
              </a:ext>
            </a:extLst>
          </p:cNvPr>
          <p:cNvSpPr/>
          <p:nvPr/>
        </p:nvSpPr>
        <p:spPr>
          <a:xfrm>
            <a:off x="2914516" y="4422710"/>
            <a:ext cx="6655633" cy="2258010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39A6175-6D94-B69C-518A-1CAD188BFCE4}"/>
              </a:ext>
            </a:extLst>
          </p:cNvPr>
          <p:cNvSpPr/>
          <p:nvPr/>
        </p:nvSpPr>
        <p:spPr>
          <a:xfrm>
            <a:off x="7337243" y="5017681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QF_LIA Logic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8F9E92-F037-A8F0-6BF6-A0E252DA5C8D}"/>
              </a:ext>
            </a:extLst>
          </p:cNvPr>
          <p:cNvSpPr/>
          <p:nvPr/>
        </p:nvSpPr>
        <p:spPr>
          <a:xfrm>
            <a:off x="3055891" y="4877671"/>
            <a:ext cx="2514484" cy="6464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(Atoms, Rules, Theories)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71DA89A-1635-9862-AD6B-42AA4E89F2FB}"/>
              </a:ext>
            </a:extLst>
          </p:cNvPr>
          <p:cNvSpPr/>
          <p:nvPr/>
        </p:nvSpPr>
        <p:spPr>
          <a:xfrm>
            <a:off x="7337243" y="5535842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62AA95B-ABEF-189E-5412-EDE87ABE19CC}"/>
              </a:ext>
            </a:extLst>
          </p:cNvPr>
          <p:cNvSpPr/>
          <p:nvPr/>
        </p:nvSpPr>
        <p:spPr>
          <a:xfrm>
            <a:off x="7341624" y="6047906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CDFF8-EC1E-C382-585B-3257FF17EC4B}"/>
              </a:ext>
            </a:extLst>
          </p:cNvPr>
          <p:cNvSpPr/>
          <p:nvPr/>
        </p:nvSpPr>
        <p:spPr>
          <a:xfrm>
            <a:off x="7300666" y="5474882"/>
            <a:ext cx="1979485" cy="97536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F57AC7-9B8A-9A99-A17D-70B536B32399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570375" y="5188369"/>
            <a:ext cx="1766868" cy="12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817495-7652-C42F-A44F-0E8D942C6BE7}"/>
              </a:ext>
            </a:extLst>
          </p:cNvPr>
          <p:cNvSpPr/>
          <p:nvPr/>
        </p:nvSpPr>
        <p:spPr>
          <a:xfrm>
            <a:off x="7174840" y="4827199"/>
            <a:ext cx="2231136" cy="1724918"/>
          </a:xfrm>
          <a:prstGeom prst="roundRect">
            <a:avLst>
              <a:gd name="adj" fmla="val 6772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02DA2-86CC-1800-F446-EF41B0C1E308}"/>
              </a:ext>
            </a:extLst>
          </p:cNvPr>
          <p:cNvSpPr txBox="1"/>
          <p:nvPr/>
        </p:nvSpPr>
        <p:spPr>
          <a:xfrm>
            <a:off x="7666230" y="4492241"/>
            <a:ext cx="1248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Logic 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D3D60-56A7-70E4-1AEC-5BC1098303BF}"/>
              </a:ext>
            </a:extLst>
          </p:cNvPr>
          <p:cNvSpPr txBox="1"/>
          <p:nvPr/>
        </p:nvSpPr>
        <p:spPr>
          <a:xfrm>
            <a:off x="5669844" y="4900249"/>
            <a:ext cx="1567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Theory Statements</a:t>
            </a:r>
          </a:p>
        </p:txBody>
      </p:sp>
    </p:spTree>
    <p:extLst>
      <p:ext uri="{BB962C8B-B14F-4D97-AF65-F5344CB8AC3E}">
        <p14:creationId xmlns:p14="http://schemas.microsoft.com/office/powerpoint/2010/main" val="339701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9D3-1466-732E-2318-9A45DCF8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 Set Programming (ASP)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2D3-2A0E-2CA6-0131-9C93F43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Program</a:t>
            </a:r>
          </a:p>
          <a:p>
            <a:pPr lvl="2"/>
            <a:r>
              <a:rPr lang="en-US" dirty="0"/>
              <a:t>In grounded form, set of </a:t>
            </a:r>
            <a:r>
              <a:rPr lang="en-US" dirty="0" err="1"/>
              <a:t>boolean</a:t>
            </a:r>
            <a:r>
              <a:rPr lang="en-US" dirty="0"/>
              <a:t> rules and atoms</a:t>
            </a:r>
          </a:p>
          <a:p>
            <a:pPr lvl="1"/>
            <a:r>
              <a:rPr lang="en-US" dirty="0"/>
              <a:t>Answer set</a:t>
            </a:r>
          </a:p>
          <a:p>
            <a:pPr lvl="2"/>
            <a:r>
              <a:rPr lang="en-US" dirty="0"/>
              <a:t>set of atoms that, when true, satisfy the program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0EA6-4E66-2A6B-9251-3724E7CF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83941-562F-8D73-524E-F68FC58AC996}"/>
              </a:ext>
            </a:extLst>
          </p:cNvPr>
          <p:cNvSpPr txBox="1"/>
          <p:nvPr/>
        </p:nvSpPr>
        <p:spPr>
          <a:xfrm>
            <a:off x="1458424" y="5010043"/>
            <a:ext cx="3989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{switch}.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{power}.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light :- switch, power.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light, not power.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6593A-C847-B956-A340-1DC5B968DC41}"/>
              </a:ext>
            </a:extLst>
          </p:cNvPr>
          <p:cNvSpPr txBox="1"/>
          <p:nvPr/>
        </p:nvSpPr>
        <p:spPr>
          <a:xfrm>
            <a:off x="5502415" y="5010042"/>
            <a:ext cx="56645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Answer Set 1: {}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Answer Set 2: switch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Answer Set 3: power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Answer Set 4: switch, power, light</a:t>
            </a:r>
          </a:p>
        </p:txBody>
      </p:sp>
    </p:spTree>
    <p:extLst>
      <p:ext uri="{BB962C8B-B14F-4D97-AF65-F5344CB8AC3E}">
        <p14:creationId xmlns:p14="http://schemas.microsoft.com/office/powerpoint/2010/main" val="2100509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743699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504CC3-62AE-C919-20C9-862C405AA1DD}"/>
              </a:ext>
            </a:extLst>
          </p:cNvPr>
          <p:cNvSpPr/>
          <p:nvPr/>
        </p:nvSpPr>
        <p:spPr>
          <a:xfrm>
            <a:off x="2768183" y="3811106"/>
            <a:ext cx="6655633" cy="2664339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1F79A3-FA7B-7922-A5FA-B8742768E3AD}"/>
              </a:ext>
            </a:extLst>
          </p:cNvPr>
          <p:cNvSpPr/>
          <p:nvPr/>
        </p:nvSpPr>
        <p:spPr>
          <a:xfrm>
            <a:off x="2909558" y="5074467"/>
            <a:ext cx="2510103" cy="646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628B9F-2D26-5CB3-8C81-52DABC1B538D}"/>
              </a:ext>
            </a:extLst>
          </p:cNvPr>
          <p:cNvSpPr/>
          <p:nvPr/>
        </p:nvSpPr>
        <p:spPr>
          <a:xfrm>
            <a:off x="2910999" y="5952397"/>
            <a:ext cx="250866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 Solver Bridge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CEA51F-79DF-DE26-88EB-33C1746A003C}"/>
              </a:ext>
            </a:extLst>
          </p:cNvPr>
          <p:cNvSpPr/>
          <p:nvPr/>
        </p:nvSpPr>
        <p:spPr>
          <a:xfrm>
            <a:off x="7190910" y="4336546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QF_LIA Logic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44FBFF2-1969-BEBA-A2A4-4227F0D56CF0}"/>
              </a:ext>
            </a:extLst>
          </p:cNvPr>
          <p:cNvSpPr/>
          <p:nvPr/>
        </p:nvSpPr>
        <p:spPr>
          <a:xfrm>
            <a:off x="7190910" y="4854707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93D24C-9599-14C1-830C-A948553BC181}"/>
              </a:ext>
            </a:extLst>
          </p:cNvPr>
          <p:cNvSpPr/>
          <p:nvPr/>
        </p:nvSpPr>
        <p:spPr>
          <a:xfrm>
            <a:off x="7195291" y="5366771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53522-59AF-A843-8597-4C7ACD74A3F6}"/>
              </a:ext>
            </a:extLst>
          </p:cNvPr>
          <p:cNvSpPr/>
          <p:nvPr/>
        </p:nvSpPr>
        <p:spPr>
          <a:xfrm>
            <a:off x="7154333" y="4793747"/>
            <a:ext cx="1979485" cy="97536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A7FE78-4B73-7631-4D90-DD4C48561A12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4162419" y="4842962"/>
            <a:ext cx="2191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6F618F-03D5-1275-3991-D1D6BBCC466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164610" y="5720892"/>
            <a:ext cx="720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D121A-0949-A7FD-4404-3F6FE9C76CD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419661" y="4507234"/>
            <a:ext cx="1771249" cy="1615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BD7DFD5-18C3-FECB-B782-BC4E780DFFBD}"/>
              </a:ext>
            </a:extLst>
          </p:cNvPr>
          <p:cNvSpPr/>
          <p:nvPr/>
        </p:nvSpPr>
        <p:spPr>
          <a:xfrm>
            <a:off x="7028507" y="4146064"/>
            <a:ext cx="2231136" cy="1724918"/>
          </a:xfrm>
          <a:prstGeom prst="roundRect">
            <a:avLst>
              <a:gd name="adj" fmla="val 6772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7CF38-A099-28C4-FA12-56A3167250CD}"/>
              </a:ext>
            </a:extLst>
          </p:cNvPr>
          <p:cNvSpPr txBox="1"/>
          <p:nvPr/>
        </p:nvSpPr>
        <p:spPr>
          <a:xfrm>
            <a:off x="7519897" y="3811106"/>
            <a:ext cx="1248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Logic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E9FC4-BFB5-8AF1-4B4A-88D9B10FDF64}"/>
              </a:ext>
            </a:extLst>
          </p:cNvPr>
          <p:cNvSpPr txBox="1"/>
          <p:nvPr/>
        </p:nvSpPr>
        <p:spPr>
          <a:xfrm>
            <a:off x="5561036" y="5243790"/>
            <a:ext cx="1458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SMT Declarations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C183E9E-FABE-DF8D-EBE8-AB65F35E70E6}"/>
              </a:ext>
            </a:extLst>
          </p:cNvPr>
          <p:cNvSpPr/>
          <p:nvPr/>
        </p:nvSpPr>
        <p:spPr>
          <a:xfrm>
            <a:off x="2905177" y="4196536"/>
            <a:ext cx="2514484" cy="6464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(Atoms, Rules, Theories)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12EC54-4A0E-266D-255E-30A2FF78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49" y="2139198"/>
            <a:ext cx="6616700" cy="1219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3B4921-E25D-B418-51A4-42691B3DDC02}"/>
              </a:ext>
            </a:extLst>
          </p:cNvPr>
          <p:cNvSpPr/>
          <p:nvPr/>
        </p:nvSpPr>
        <p:spPr>
          <a:xfrm>
            <a:off x="6479628" y="2929644"/>
            <a:ext cx="26019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(declare-const |v(1)| Int)</a:t>
            </a:r>
          </a:p>
        </p:txBody>
      </p:sp>
    </p:spTree>
    <p:extLst>
      <p:ext uri="{BB962C8B-B14F-4D97-AF65-F5344CB8AC3E}">
        <p14:creationId xmlns:p14="http://schemas.microsoft.com/office/powerpoint/2010/main" val="2340614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743699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504CC3-62AE-C919-20C9-862C405AA1DD}"/>
              </a:ext>
            </a:extLst>
          </p:cNvPr>
          <p:cNvSpPr/>
          <p:nvPr/>
        </p:nvSpPr>
        <p:spPr>
          <a:xfrm>
            <a:off x="2768183" y="3811106"/>
            <a:ext cx="6655633" cy="2664339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1F79A3-FA7B-7922-A5FA-B8742768E3AD}"/>
              </a:ext>
            </a:extLst>
          </p:cNvPr>
          <p:cNvSpPr/>
          <p:nvPr/>
        </p:nvSpPr>
        <p:spPr>
          <a:xfrm>
            <a:off x="2909558" y="5074467"/>
            <a:ext cx="2510103" cy="646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628B9F-2D26-5CB3-8C81-52DABC1B538D}"/>
              </a:ext>
            </a:extLst>
          </p:cNvPr>
          <p:cNvSpPr/>
          <p:nvPr/>
        </p:nvSpPr>
        <p:spPr>
          <a:xfrm>
            <a:off x="2910999" y="5952397"/>
            <a:ext cx="250866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 Solver Bridge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CEA51F-79DF-DE26-88EB-33C1746A003C}"/>
              </a:ext>
            </a:extLst>
          </p:cNvPr>
          <p:cNvSpPr/>
          <p:nvPr/>
        </p:nvSpPr>
        <p:spPr>
          <a:xfrm>
            <a:off x="7190910" y="4336546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QF_LIA Logic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44FBFF2-1969-BEBA-A2A4-4227F0D56CF0}"/>
              </a:ext>
            </a:extLst>
          </p:cNvPr>
          <p:cNvSpPr/>
          <p:nvPr/>
        </p:nvSpPr>
        <p:spPr>
          <a:xfrm>
            <a:off x="7190910" y="4854707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93D24C-9599-14C1-830C-A948553BC181}"/>
              </a:ext>
            </a:extLst>
          </p:cNvPr>
          <p:cNvSpPr/>
          <p:nvPr/>
        </p:nvSpPr>
        <p:spPr>
          <a:xfrm>
            <a:off x="7195291" y="5366771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53522-59AF-A843-8597-4C7ACD74A3F6}"/>
              </a:ext>
            </a:extLst>
          </p:cNvPr>
          <p:cNvSpPr/>
          <p:nvPr/>
        </p:nvSpPr>
        <p:spPr>
          <a:xfrm>
            <a:off x="7154333" y="4793747"/>
            <a:ext cx="1979485" cy="97536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A7FE78-4B73-7631-4D90-DD4C48561A12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4162419" y="4842962"/>
            <a:ext cx="2191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6F618F-03D5-1275-3991-D1D6BBCC466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164610" y="5720892"/>
            <a:ext cx="720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D121A-0949-A7FD-4404-3F6FE9C76CD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419661" y="4507234"/>
            <a:ext cx="1771249" cy="1615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BD7DFD5-18C3-FECB-B782-BC4E780DFFBD}"/>
              </a:ext>
            </a:extLst>
          </p:cNvPr>
          <p:cNvSpPr/>
          <p:nvPr/>
        </p:nvSpPr>
        <p:spPr>
          <a:xfrm>
            <a:off x="7028507" y="4146064"/>
            <a:ext cx="2231136" cy="1724918"/>
          </a:xfrm>
          <a:prstGeom prst="roundRect">
            <a:avLst>
              <a:gd name="adj" fmla="val 6772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7CF38-A099-28C4-FA12-56A3167250CD}"/>
              </a:ext>
            </a:extLst>
          </p:cNvPr>
          <p:cNvSpPr txBox="1"/>
          <p:nvPr/>
        </p:nvSpPr>
        <p:spPr>
          <a:xfrm>
            <a:off x="7519897" y="3811106"/>
            <a:ext cx="1248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Logic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E9FC4-BFB5-8AF1-4B4A-88D9B10FDF64}"/>
              </a:ext>
            </a:extLst>
          </p:cNvPr>
          <p:cNvSpPr txBox="1"/>
          <p:nvPr/>
        </p:nvSpPr>
        <p:spPr>
          <a:xfrm>
            <a:off x="5421852" y="5038999"/>
            <a:ext cx="164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FFFFFF"/>
                </a:highlight>
              </a:rPr>
              <a:t>SMT Declarations,</a:t>
            </a:r>
          </a:p>
          <a:p>
            <a:pPr algn="ctr"/>
            <a:r>
              <a:rPr lang="en-US" sz="1400" dirty="0">
                <a:highlight>
                  <a:srgbClr val="FFFFFF"/>
                </a:highlight>
              </a:rPr>
              <a:t>Constraint Variables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C183E9E-FABE-DF8D-EBE8-AB65F35E70E6}"/>
              </a:ext>
            </a:extLst>
          </p:cNvPr>
          <p:cNvSpPr/>
          <p:nvPr/>
        </p:nvSpPr>
        <p:spPr>
          <a:xfrm>
            <a:off x="2905177" y="4196536"/>
            <a:ext cx="2514484" cy="6464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(Atoms, Rules, Theories)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0791A5-757F-05DA-BFEF-B366A512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549" y="1846503"/>
            <a:ext cx="54229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54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743699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504CC3-62AE-C919-20C9-862C405AA1DD}"/>
              </a:ext>
            </a:extLst>
          </p:cNvPr>
          <p:cNvSpPr/>
          <p:nvPr/>
        </p:nvSpPr>
        <p:spPr>
          <a:xfrm>
            <a:off x="2768183" y="3811106"/>
            <a:ext cx="6655633" cy="2664339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1F79A3-FA7B-7922-A5FA-B8742768E3AD}"/>
              </a:ext>
            </a:extLst>
          </p:cNvPr>
          <p:cNvSpPr/>
          <p:nvPr/>
        </p:nvSpPr>
        <p:spPr>
          <a:xfrm>
            <a:off x="2909558" y="5074467"/>
            <a:ext cx="2510103" cy="646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628B9F-2D26-5CB3-8C81-52DABC1B538D}"/>
              </a:ext>
            </a:extLst>
          </p:cNvPr>
          <p:cNvSpPr/>
          <p:nvPr/>
        </p:nvSpPr>
        <p:spPr>
          <a:xfrm>
            <a:off x="2910999" y="5952397"/>
            <a:ext cx="250866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 Solver Bridge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2CEA51F-79DF-DE26-88EB-33C1746A003C}"/>
              </a:ext>
            </a:extLst>
          </p:cNvPr>
          <p:cNvSpPr/>
          <p:nvPr/>
        </p:nvSpPr>
        <p:spPr>
          <a:xfrm>
            <a:off x="7190910" y="4336546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QF_LIA Logic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44FBFF2-1969-BEBA-A2A4-4227F0D56CF0}"/>
              </a:ext>
            </a:extLst>
          </p:cNvPr>
          <p:cNvSpPr/>
          <p:nvPr/>
        </p:nvSpPr>
        <p:spPr>
          <a:xfrm>
            <a:off x="7190910" y="4854707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693D24C-9599-14C1-830C-A948553BC181}"/>
              </a:ext>
            </a:extLst>
          </p:cNvPr>
          <p:cNvSpPr/>
          <p:nvPr/>
        </p:nvSpPr>
        <p:spPr>
          <a:xfrm>
            <a:off x="7195291" y="5366771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53522-59AF-A843-8597-4C7ACD74A3F6}"/>
              </a:ext>
            </a:extLst>
          </p:cNvPr>
          <p:cNvSpPr/>
          <p:nvPr/>
        </p:nvSpPr>
        <p:spPr>
          <a:xfrm>
            <a:off x="7154333" y="4793747"/>
            <a:ext cx="1979485" cy="97536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A7FE78-4B73-7631-4D90-DD4C48561A12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>
            <a:off x="4162419" y="4842962"/>
            <a:ext cx="2191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6F618F-03D5-1275-3991-D1D6BBCC466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164610" y="5720892"/>
            <a:ext cx="720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D121A-0949-A7FD-4404-3F6FE9C76CD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5419661" y="4507234"/>
            <a:ext cx="1771249" cy="1615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BD7DFD5-18C3-FECB-B782-BC4E780DFFBD}"/>
              </a:ext>
            </a:extLst>
          </p:cNvPr>
          <p:cNvSpPr/>
          <p:nvPr/>
        </p:nvSpPr>
        <p:spPr>
          <a:xfrm>
            <a:off x="7028507" y="4146064"/>
            <a:ext cx="2231136" cy="1724918"/>
          </a:xfrm>
          <a:prstGeom prst="roundRect">
            <a:avLst>
              <a:gd name="adj" fmla="val 6772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77CF38-A099-28C4-FA12-56A3167250CD}"/>
              </a:ext>
            </a:extLst>
          </p:cNvPr>
          <p:cNvSpPr txBox="1"/>
          <p:nvPr/>
        </p:nvSpPr>
        <p:spPr>
          <a:xfrm>
            <a:off x="7519897" y="3811106"/>
            <a:ext cx="1248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Logic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E9FC4-BFB5-8AF1-4B4A-88D9B10FDF64}"/>
              </a:ext>
            </a:extLst>
          </p:cNvPr>
          <p:cNvSpPr txBox="1"/>
          <p:nvPr/>
        </p:nvSpPr>
        <p:spPr>
          <a:xfrm>
            <a:off x="5399410" y="5038999"/>
            <a:ext cx="16918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highlight>
                  <a:srgbClr val="FFFFFF"/>
                </a:highlight>
              </a:rPr>
              <a:t>SMT Declarations,</a:t>
            </a:r>
          </a:p>
          <a:p>
            <a:pPr algn="ctr"/>
            <a:r>
              <a:rPr lang="en-US" sz="1400" dirty="0">
                <a:highlight>
                  <a:srgbClr val="FFFFFF"/>
                </a:highlight>
              </a:rPr>
              <a:t>Constraint Variables,</a:t>
            </a:r>
          </a:p>
          <a:p>
            <a:pPr algn="ctr"/>
            <a:r>
              <a:rPr lang="en-US" sz="1400" dirty="0">
                <a:highlight>
                  <a:srgbClr val="FFFFFF"/>
                </a:highlight>
              </a:rPr>
              <a:t>Assertions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C183E9E-FABE-DF8D-EBE8-AB65F35E70E6}"/>
              </a:ext>
            </a:extLst>
          </p:cNvPr>
          <p:cNvSpPr/>
          <p:nvPr/>
        </p:nvSpPr>
        <p:spPr>
          <a:xfrm>
            <a:off x="2905177" y="4196536"/>
            <a:ext cx="2514484" cy="6464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(Atoms, Rules, Theories)</a:t>
            </a:r>
          </a:p>
        </p:txBody>
      </p:sp>
    </p:spTree>
    <p:extLst>
      <p:ext uri="{BB962C8B-B14F-4D97-AF65-F5344CB8AC3E}">
        <p14:creationId xmlns:p14="http://schemas.microsoft.com/office/powerpoint/2010/main" val="1752250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289473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CAC7755-75B2-CC30-3DAE-3948B457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" y="647628"/>
            <a:ext cx="10952640" cy="5914426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2AFAAB-AC53-BB4A-491E-2EEBFDD4BC2B}"/>
              </a:ext>
            </a:extLst>
          </p:cNvPr>
          <p:cNvSpPr/>
          <p:nvPr/>
        </p:nvSpPr>
        <p:spPr>
          <a:xfrm>
            <a:off x="7388028" y="728125"/>
            <a:ext cx="3456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 &amp;sum {v(X) : d(X)} = 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79B62C-352C-10B8-55CA-00E62CD2BEB8}"/>
              </a:ext>
            </a:extLst>
          </p:cNvPr>
          <p:cNvSpPr/>
          <p:nvPr/>
        </p:nvSpPr>
        <p:spPr>
          <a:xfrm>
            <a:off x="635512" y="1048324"/>
            <a:ext cx="10244528" cy="523727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72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289473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CAC7755-75B2-CC30-3DAE-3948B457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" y="647628"/>
            <a:ext cx="10952640" cy="5914426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2AFAAB-AC53-BB4A-491E-2EEBFDD4BC2B}"/>
              </a:ext>
            </a:extLst>
          </p:cNvPr>
          <p:cNvSpPr/>
          <p:nvPr/>
        </p:nvSpPr>
        <p:spPr>
          <a:xfrm>
            <a:off x="7388028" y="728125"/>
            <a:ext cx="3456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 &amp;sum {v(X) : d(X)} = 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ADEA2-4A98-CCAC-1683-7E65A5DE5B3C}"/>
              </a:ext>
            </a:extLst>
          </p:cNvPr>
          <p:cNvSpPr/>
          <p:nvPr/>
        </p:nvSpPr>
        <p:spPr>
          <a:xfrm>
            <a:off x="6258218" y="1575686"/>
            <a:ext cx="1784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(+ |v(1)| |v(2)|)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C560DE-6001-9923-D544-B8212DB10094}"/>
              </a:ext>
            </a:extLst>
          </p:cNvPr>
          <p:cNvCxnSpPr/>
          <p:nvPr/>
        </p:nvCxnSpPr>
        <p:spPr>
          <a:xfrm flipH="1">
            <a:off x="5648241" y="1729978"/>
            <a:ext cx="687823" cy="33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FA4E4-1517-23AC-76B1-7FADBC64A81F}"/>
              </a:ext>
            </a:extLst>
          </p:cNvPr>
          <p:cNvSpPr/>
          <p:nvPr/>
        </p:nvSpPr>
        <p:spPr>
          <a:xfrm>
            <a:off x="4553119" y="271647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(assert (= |EZSMTPLUS_THEORY(3)| (= (+ |v(1)| |v(2)|) s)))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08BF3-01FE-C80A-A5A2-1A1214A68754}"/>
              </a:ext>
            </a:extLst>
          </p:cNvPr>
          <p:cNvSpPr/>
          <p:nvPr/>
        </p:nvSpPr>
        <p:spPr>
          <a:xfrm>
            <a:off x="635512" y="2174400"/>
            <a:ext cx="10244528" cy="413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254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289473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CAC7755-75B2-CC30-3DAE-3948B457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" y="647628"/>
            <a:ext cx="10952640" cy="5914426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2AFAAB-AC53-BB4A-491E-2EEBFDD4BC2B}"/>
              </a:ext>
            </a:extLst>
          </p:cNvPr>
          <p:cNvSpPr/>
          <p:nvPr/>
        </p:nvSpPr>
        <p:spPr>
          <a:xfrm>
            <a:off x="7388028" y="728125"/>
            <a:ext cx="3456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 &amp;sum {v(X) : d(X)} = 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B0D866-492B-93E1-C82A-0DF3E28F8C48}"/>
              </a:ext>
            </a:extLst>
          </p:cNvPr>
          <p:cNvSpPr/>
          <p:nvPr/>
        </p:nvSpPr>
        <p:spPr>
          <a:xfrm>
            <a:off x="8389456" y="1583582"/>
            <a:ext cx="2454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(= (+ |v(1)| |v(2)|) s))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ADEA2-4A98-CCAC-1683-7E65A5DE5B3C}"/>
              </a:ext>
            </a:extLst>
          </p:cNvPr>
          <p:cNvSpPr/>
          <p:nvPr/>
        </p:nvSpPr>
        <p:spPr>
          <a:xfrm>
            <a:off x="6258218" y="1575686"/>
            <a:ext cx="1784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(+ |v(1)| |v(2)|)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C560DE-6001-9923-D544-B8212DB10094}"/>
              </a:ext>
            </a:extLst>
          </p:cNvPr>
          <p:cNvCxnSpPr/>
          <p:nvPr/>
        </p:nvCxnSpPr>
        <p:spPr>
          <a:xfrm flipH="1">
            <a:off x="5648241" y="1729978"/>
            <a:ext cx="687823" cy="33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9E04C0-D7A5-DAE0-DB7D-8431515C116E}"/>
              </a:ext>
            </a:extLst>
          </p:cNvPr>
          <p:cNvCxnSpPr/>
          <p:nvPr/>
        </p:nvCxnSpPr>
        <p:spPr>
          <a:xfrm>
            <a:off x="9730036" y="1868478"/>
            <a:ext cx="0" cy="1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FA4E4-1517-23AC-76B1-7FADBC64A81F}"/>
              </a:ext>
            </a:extLst>
          </p:cNvPr>
          <p:cNvSpPr/>
          <p:nvPr/>
        </p:nvSpPr>
        <p:spPr>
          <a:xfrm>
            <a:off x="4553119" y="271647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(assert (= |EZSMTPLUS_THEORY(3)| (= (+ |v(1)| |v(2)|) s)))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9B0987-69CB-4B6B-0109-9FAFAD821A0A}"/>
              </a:ext>
            </a:extLst>
          </p:cNvPr>
          <p:cNvSpPr/>
          <p:nvPr/>
        </p:nvSpPr>
        <p:spPr>
          <a:xfrm>
            <a:off x="635512" y="2423246"/>
            <a:ext cx="10244528" cy="38623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2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289473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CAC7755-75B2-CC30-3DAE-3948B457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" y="647628"/>
            <a:ext cx="10952640" cy="5914426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2AFAAB-AC53-BB4A-491E-2EEBFDD4BC2B}"/>
              </a:ext>
            </a:extLst>
          </p:cNvPr>
          <p:cNvSpPr/>
          <p:nvPr/>
        </p:nvSpPr>
        <p:spPr>
          <a:xfrm>
            <a:off x="7388028" y="728125"/>
            <a:ext cx="3456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 &amp;sum {v(X) : d(X)} = 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B0D866-492B-93E1-C82A-0DF3E28F8C48}"/>
              </a:ext>
            </a:extLst>
          </p:cNvPr>
          <p:cNvSpPr/>
          <p:nvPr/>
        </p:nvSpPr>
        <p:spPr>
          <a:xfrm>
            <a:off x="8502744" y="1591479"/>
            <a:ext cx="2454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(= (+ |v(1)| |v(2)|) s))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ADEA2-4A98-CCAC-1683-7E65A5DE5B3C}"/>
              </a:ext>
            </a:extLst>
          </p:cNvPr>
          <p:cNvSpPr/>
          <p:nvPr/>
        </p:nvSpPr>
        <p:spPr>
          <a:xfrm>
            <a:off x="6258218" y="1575686"/>
            <a:ext cx="1784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(+ |v(1)| |v(2)|)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C560DE-6001-9923-D544-B8212DB10094}"/>
              </a:ext>
            </a:extLst>
          </p:cNvPr>
          <p:cNvCxnSpPr/>
          <p:nvPr/>
        </p:nvCxnSpPr>
        <p:spPr>
          <a:xfrm flipH="1">
            <a:off x="5648241" y="1729978"/>
            <a:ext cx="687823" cy="33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9E04C0-D7A5-DAE0-DB7D-8431515C116E}"/>
              </a:ext>
            </a:extLst>
          </p:cNvPr>
          <p:cNvCxnSpPr/>
          <p:nvPr/>
        </p:nvCxnSpPr>
        <p:spPr>
          <a:xfrm>
            <a:off x="9730036" y="1868478"/>
            <a:ext cx="0" cy="1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FA4E4-1517-23AC-76B1-7FADBC64A81F}"/>
              </a:ext>
            </a:extLst>
          </p:cNvPr>
          <p:cNvSpPr/>
          <p:nvPr/>
        </p:nvSpPr>
        <p:spPr>
          <a:xfrm>
            <a:off x="4553119" y="271647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(assert (= |EZSMT_THEORY(3)| (= (+ |v(1)| |v(2)|) s)))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15A71-2828-C1AC-3EAF-CD0A24B59F31}"/>
              </a:ext>
            </a:extLst>
          </p:cNvPr>
          <p:cNvSpPr/>
          <p:nvPr/>
        </p:nvSpPr>
        <p:spPr>
          <a:xfrm>
            <a:off x="635512" y="3117600"/>
            <a:ext cx="10244528" cy="321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289473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CAC7755-75B2-CC30-3DAE-3948B457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" y="647628"/>
            <a:ext cx="10952640" cy="5914426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2AFAAB-AC53-BB4A-491E-2EEBFDD4BC2B}"/>
              </a:ext>
            </a:extLst>
          </p:cNvPr>
          <p:cNvSpPr/>
          <p:nvPr/>
        </p:nvSpPr>
        <p:spPr>
          <a:xfrm>
            <a:off x="7388028" y="728125"/>
            <a:ext cx="3456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Example: &amp;sum {v(X) : d(X)} = 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B0D866-492B-93E1-C82A-0DF3E28F8C48}"/>
              </a:ext>
            </a:extLst>
          </p:cNvPr>
          <p:cNvSpPr/>
          <p:nvPr/>
        </p:nvSpPr>
        <p:spPr>
          <a:xfrm>
            <a:off x="8502744" y="1591479"/>
            <a:ext cx="2454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(= (+ |v(1)| |v(2)|) s))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DADEA2-4A98-CCAC-1683-7E65A5DE5B3C}"/>
              </a:ext>
            </a:extLst>
          </p:cNvPr>
          <p:cNvSpPr/>
          <p:nvPr/>
        </p:nvSpPr>
        <p:spPr>
          <a:xfrm>
            <a:off x="6258218" y="1575686"/>
            <a:ext cx="1784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(+ |v(1)| |v(2)|)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C560DE-6001-9923-D544-B8212DB10094}"/>
              </a:ext>
            </a:extLst>
          </p:cNvPr>
          <p:cNvCxnSpPr/>
          <p:nvPr/>
        </p:nvCxnSpPr>
        <p:spPr>
          <a:xfrm flipH="1">
            <a:off x="5648241" y="1729978"/>
            <a:ext cx="687823" cy="33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9E04C0-D7A5-DAE0-DB7D-8431515C116E}"/>
              </a:ext>
            </a:extLst>
          </p:cNvPr>
          <p:cNvCxnSpPr/>
          <p:nvPr/>
        </p:nvCxnSpPr>
        <p:spPr>
          <a:xfrm>
            <a:off x="9730036" y="1868478"/>
            <a:ext cx="0" cy="19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FA4E4-1517-23AC-76B1-7FADBC64A81F}"/>
              </a:ext>
            </a:extLst>
          </p:cNvPr>
          <p:cNvSpPr/>
          <p:nvPr/>
        </p:nvSpPr>
        <p:spPr>
          <a:xfrm>
            <a:off x="4553119" y="271647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(assert (= |EZSMT_THEORY(3)| (= (+ |v(1)| |v(2)|) s)))</a:t>
            </a:r>
          </a:p>
        </p:txBody>
      </p:sp>
    </p:spTree>
    <p:extLst>
      <p:ext uri="{BB962C8B-B14F-4D97-AF65-F5344CB8AC3E}">
        <p14:creationId xmlns:p14="http://schemas.microsoft.com/office/powerpoint/2010/main" val="2126805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289473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2. Write EZSMT logic implementation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8380A8D-093E-8C84-ED71-AFFF7E01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06728"/>
              </p:ext>
            </p:extLst>
          </p:nvPr>
        </p:nvGraphicFramePr>
        <p:xfrm>
          <a:off x="821618" y="647628"/>
          <a:ext cx="10532182" cy="57934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236">
                  <a:extLst>
                    <a:ext uri="{9D8B030D-6E8A-4147-A177-3AD203B41FA5}">
                      <a16:colId xmlns:a16="http://schemas.microsoft.com/office/drawing/2014/main" val="957491345"/>
                    </a:ext>
                  </a:extLst>
                </a:gridCol>
                <a:gridCol w="5624946">
                  <a:extLst>
                    <a:ext uri="{9D8B030D-6E8A-4147-A177-3AD203B41FA5}">
                      <a16:colId xmlns:a16="http://schemas.microsoft.com/office/drawing/2014/main" val="590266379"/>
                    </a:ext>
                  </a:extLst>
                </a:gridCol>
              </a:tblGrid>
              <a:tr h="20139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Program.lp</a:t>
                      </a:r>
                      <a:endParaRPr lang="en-US" sz="1200" dirty="0"/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Generated SMT-LIB Program</a:t>
                      </a:r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574995372"/>
                  </a:ext>
                </a:extLst>
              </a:tr>
              <a:tr h="385472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#theory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qf_lia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+ : 5, unary;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- : 5, unary;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* : 4, binary, left;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+ : 3, binary, left;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- : 3, binary, left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};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+ : 5, unary;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- : 5, unary;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  .. : 1, binary, left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};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/0 :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{=},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any;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&amp;sum/0 :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{&lt;=,=,&gt;=,&lt;,&gt;,!=},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linear_term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, any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}.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d(1..2).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{10..20} = v(X) :- d(X).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{v(1)} &gt;= v(2).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&gt;= 39.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{20..40} = s.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= s.</a:t>
                      </a:r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(set-info :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smt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-lib-version 2.6)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(set-option :produce-assignments true)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(set-logic QF_LIA)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|1|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|2|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|EZSMT_THEORY(3)|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|EZSMT_THEORY(4)|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|EZSMT_THEORY(5)|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|EZSMT_THEORY(6)|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|EZSMT_THEORY(7)|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|EZSMT_THEORY(8)|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|d(1)|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|d(2)|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|11|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|12| Bool)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s Int)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|v(1)| Int)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(declare-const |v(2)| Int)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|1|))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|2|))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|EZSMT_THEORY(3)|))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|EZSMT_THEORY(4)|))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|EZSMT_THEORY(5)|))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|EZSMT_THEORY(6)|))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|EZSMT_THEORY(7)|))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|EZSMT_THEORY(8)|))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|d(1)|))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|d(2)|))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|11|))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(or (not |12|)))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(= |EZSMT_THEORY(3)| (= (+ |v(1)| |v(2)|) s)))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(&lt;= 20 s 40))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(= |EZSMT_THEORY(5)| (&gt;= (+ |v(1)| |v(2)|) 39)))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(= |EZSMT_THEORY(6)| (&gt;= |v(1)| |v(2)|)))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(&lt;= 10 |v(1)| 20))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(assert (&lt;= 10 |v(2)| 20))</a:t>
                      </a:r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459890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60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289473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3. Use the new EZSMT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8380A8D-093E-8C84-ED71-AFFF7E01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910660"/>
              </p:ext>
            </p:extLst>
          </p:nvPr>
        </p:nvGraphicFramePr>
        <p:xfrm>
          <a:off x="821618" y="1852685"/>
          <a:ext cx="10532182" cy="40866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236">
                  <a:extLst>
                    <a:ext uri="{9D8B030D-6E8A-4147-A177-3AD203B41FA5}">
                      <a16:colId xmlns:a16="http://schemas.microsoft.com/office/drawing/2014/main" val="957491345"/>
                    </a:ext>
                  </a:extLst>
                </a:gridCol>
                <a:gridCol w="5624946">
                  <a:extLst>
                    <a:ext uri="{9D8B030D-6E8A-4147-A177-3AD203B41FA5}">
                      <a16:colId xmlns:a16="http://schemas.microsoft.com/office/drawing/2014/main" val="590266379"/>
                    </a:ext>
                  </a:extLst>
                </a:gridCol>
              </a:tblGrid>
              <a:tr h="29477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Program.ez</a:t>
                      </a:r>
                      <a:endParaRPr lang="en-US" sz="1200" dirty="0"/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Program.lp</a:t>
                      </a:r>
                      <a:endParaRPr lang="en-US" sz="1200" dirty="0"/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57499537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cspdomain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fd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d(1..2).</a:t>
                      </a:r>
                    </a:p>
                    <a:p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(v(X),10,20) :- d(X).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required(v(1) &gt;= v(2)).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required(sum([v/1],&gt;=,39)).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(s,20,40).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required(sum([v/1],==,s)).</a:t>
                      </a:r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import QF_LIA theory definition from file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d(1..2).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{10..20} = v(X) :- d(X).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{v(1)} &gt;= v(2).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&gt;= 39.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{20..40} = s.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= s.</a:t>
                      </a:r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459890064"/>
                  </a:ext>
                </a:extLst>
              </a:tr>
              <a:tr h="20686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Calibri" panose="020F0502020204030204" pitchFamily="34" charset="0"/>
                      </a:endParaRPr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Source Code Pro" panose="020B0509030403020204" pitchFamily="49" charset="0"/>
                        <a:ea typeface="Source Code Pro" panose="020B0509030403020204" pitchFamily="49" charset="0"/>
                        <a:cs typeface="Calibri" panose="020F0502020204030204" pitchFamily="34" charset="0"/>
                      </a:endParaRPr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1898827684"/>
                  </a:ext>
                </a:extLst>
              </a:tr>
              <a:tr h="2022860">
                <a:tc>
                  <a:txBody>
                    <a:bodyPr/>
                    <a:lstStyle/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2497578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AD2F8C-46B7-2ED5-E206-A33A7A173CFE}"/>
              </a:ext>
            </a:extLst>
          </p:cNvPr>
          <p:cNvSpPr txBox="1"/>
          <p:nvPr/>
        </p:nvSpPr>
        <p:spPr>
          <a:xfrm>
            <a:off x="-13138" y="6550223"/>
            <a:ext cx="29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http://</a:t>
            </a:r>
            <a:r>
              <a:rPr lang="en-US" sz="1400" dirty="0" err="1">
                <a:solidFill>
                  <a:schemeClr val="accent5"/>
                </a:solidFill>
              </a:rPr>
              <a:t>www.mbal.tk</a:t>
            </a:r>
            <a:r>
              <a:rPr lang="en-US" sz="1400" dirty="0">
                <a:solidFill>
                  <a:schemeClr val="accent5"/>
                </a:solidFill>
              </a:rPr>
              <a:t>/</a:t>
            </a:r>
            <a:r>
              <a:rPr lang="en-US" sz="1400" dirty="0" err="1">
                <a:solidFill>
                  <a:schemeClr val="accent5"/>
                </a:solidFill>
              </a:rPr>
              <a:t>ezcsp</a:t>
            </a:r>
            <a:r>
              <a:rPr lang="en-US" sz="1400" dirty="0">
                <a:solidFill>
                  <a:schemeClr val="accent5"/>
                </a:solidFill>
              </a:rPr>
              <a:t>/</a:t>
            </a:r>
            <a:r>
              <a:rPr lang="en-US" sz="1400" dirty="0" err="1">
                <a:solidFill>
                  <a:schemeClr val="accent5"/>
                </a:solidFill>
              </a:rPr>
              <a:t>index.html</a:t>
            </a:r>
            <a:endParaRPr 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21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9D3-1466-732E-2318-9A45DCF8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 Set Programming (ASP)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2D3-2A0E-2CA6-0131-9C93F43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ASP?</a:t>
            </a:r>
          </a:p>
          <a:p>
            <a:pPr lvl="1"/>
            <a:r>
              <a:rPr lang="en-US" dirty="0"/>
              <a:t>High-level; Declarative; Concise; Simple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Grounder</a:t>
            </a:r>
          </a:p>
          <a:p>
            <a:pPr lvl="2"/>
            <a:r>
              <a:rPr lang="en-US" dirty="0"/>
              <a:t>Gringo</a:t>
            </a:r>
          </a:p>
          <a:p>
            <a:pPr lvl="1"/>
            <a:r>
              <a:rPr lang="en-US" dirty="0"/>
              <a:t>Solver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0EA6-4E66-2A6B-9251-3724E7CF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83941-562F-8D73-524E-F68FC58AC996}"/>
              </a:ext>
            </a:extLst>
          </p:cNvPr>
          <p:cNvSpPr txBox="1"/>
          <p:nvPr/>
        </p:nvSpPr>
        <p:spPr>
          <a:xfrm>
            <a:off x="1458424" y="5010043"/>
            <a:ext cx="3989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x(1..3).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y(1..2).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z(A,B) :- x(A), y(B).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6593A-C847-B956-A340-1DC5B968DC41}"/>
              </a:ext>
            </a:extLst>
          </p:cNvPr>
          <p:cNvSpPr txBox="1"/>
          <p:nvPr/>
        </p:nvSpPr>
        <p:spPr>
          <a:xfrm>
            <a:off x="5502416" y="5010042"/>
            <a:ext cx="4607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x(1). x(2). x(3).</a:t>
            </a:r>
            <a:b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y(1). y(2).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z(1,1). z(1,2). z(2,1).</a:t>
            </a:r>
            <a:b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z(2,2). z(3,1). z(3,2).</a:t>
            </a:r>
          </a:p>
        </p:txBody>
      </p:sp>
    </p:spTree>
    <p:extLst>
      <p:ext uri="{BB962C8B-B14F-4D97-AF65-F5344CB8AC3E}">
        <p14:creationId xmlns:p14="http://schemas.microsoft.com/office/powerpoint/2010/main" val="2942182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AD23-C2EB-D717-23B5-178DC3B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289473" cy="1205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700" dirty="0"/>
              <a:t>3. Use the new EZSMT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CE45-B6BF-8FAB-A5E4-3A77268F3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8058" y="103016"/>
            <a:ext cx="1726946" cy="387350"/>
          </a:xfrm>
        </p:spPr>
        <p:txBody>
          <a:bodyPr anchor="ctr">
            <a:normAutofit/>
          </a:bodyPr>
          <a:lstStyle/>
          <a:p>
            <a:r>
              <a:rPr lang="en-US"/>
              <a:t>Extending EZSMT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8380A8D-093E-8C84-ED71-AFFF7E01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668299"/>
              </p:ext>
            </p:extLst>
          </p:nvPr>
        </p:nvGraphicFramePr>
        <p:xfrm>
          <a:off x="821618" y="1852685"/>
          <a:ext cx="10532182" cy="41070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07236">
                  <a:extLst>
                    <a:ext uri="{9D8B030D-6E8A-4147-A177-3AD203B41FA5}">
                      <a16:colId xmlns:a16="http://schemas.microsoft.com/office/drawing/2014/main" val="957491345"/>
                    </a:ext>
                  </a:extLst>
                </a:gridCol>
                <a:gridCol w="5624946">
                  <a:extLst>
                    <a:ext uri="{9D8B030D-6E8A-4147-A177-3AD203B41FA5}">
                      <a16:colId xmlns:a16="http://schemas.microsoft.com/office/drawing/2014/main" val="590266379"/>
                    </a:ext>
                  </a:extLst>
                </a:gridCol>
              </a:tblGrid>
              <a:tr h="29477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Program.ez</a:t>
                      </a:r>
                      <a:endParaRPr lang="en-US" sz="1200" dirty="0"/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Program.lp</a:t>
                      </a:r>
                      <a:endParaRPr lang="en-US" sz="1200" dirty="0"/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57499537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cspdomain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fd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d(1..2).</a:t>
                      </a:r>
                    </a:p>
                    <a:p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(v(X),10,20) :- d(X).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required(v(1) &gt;= v(2)).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required(sum([v/1],&gt;=,39)).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(s,20,40).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required(sum([v/1],==,s)).</a:t>
                      </a:r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% import QF_LIA theory definition from file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d(1..2).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{10..20} = v(X) :- d(X).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{v(1)} &gt;= v(2).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&gt;= 39.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dom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{20..40} = s.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&amp;sum {v(X) : d(X)} = s.</a:t>
                      </a:r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459890064"/>
                  </a:ext>
                </a:extLst>
              </a:tr>
              <a:tr h="20686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EZCSP Output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ea typeface="Source Code Pro" panose="020B0509030403020204" pitchFamily="49" charset="0"/>
                        <a:cs typeface="Calibri" panose="020F0502020204030204" pitchFamily="34" charset="0"/>
                      </a:endParaRPr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3"/>
                          </a:solidFill>
                        </a:rPr>
                        <a:t>EZSMT Output</a:t>
                      </a:r>
                      <a:endParaRPr lang="en-US" sz="1200" dirty="0">
                        <a:solidFill>
                          <a:schemeClr val="accent3"/>
                        </a:solidFill>
                        <a:latin typeface="Calibri" panose="020F0502020204030204" pitchFamily="34" charset="0"/>
                        <a:ea typeface="Source Code Pro" panose="020B0509030403020204" pitchFamily="49" charset="0"/>
                        <a:cs typeface="Calibri" panose="020F0502020204030204" pitchFamily="34" charset="0"/>
                      </a:endParaRPr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1898827684"/>
                  </a:ext>
                </a:extLst>
              </a:tr>
              <a:tr h="202286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Answer: 1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Stable Model: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cspdomain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fd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 d(1) d(2) required(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ezcsp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__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geq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(v(1),v(2)))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ezcsp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__sum(list(v,1),ezcsp__geq,39))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(s,20,40)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ezcsp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__sum(list(v,1),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ezcsp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__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eq,s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))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(v(1),10,20)</a:t>
                      </a:r>
                    </a:p>
                    <a:p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(v(2),10,20) s=39 v(1)=20 v(2)=19 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Answer: 2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Stable Model: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cspdomain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fd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 d(1) d(2) required(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ezcsp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__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geq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(v(1),v(2)))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ezcsp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__sum(list(v,1),ezcsp__geq,39))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(s,20,40)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required(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ezcsp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__sum(list(v,1),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ezcsp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__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eq,s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)) </a:t>
                      </a:r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(v(1),10,20)</a:t>
                      </a:r>
                    </a:p>
                    <a:p>
                      <a:r>
                        <a:rPr lang="en-US" sz="1000" dirty="0" err="1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cspvar</a:t>
                      </a:r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(v(2),10,20) s=40 v(1)=20 v(2)=20 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False</a:t>
                      </a:r>
                    </a:p>
                  </a:txBody>
                  <a:tcPr marL="62106" marR="62106" marT="31053" marB="31053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SAT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d(1) d(2) 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v(1)=20 v(2)=19 s=39 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d(1) d(2) </a:t>
                      </a:r>
                    </a:p>
                    <a:p>
                      <a:r>
                        <a:rPr lang="en-US" sz="1000" dirty="0"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v(1)=20 v(2)=20 s=40 </a:t>
                      </a:r>
                    </a:p>
                    <a:p>
                      <a:endParaRPr lang="en-US" sz="1000" dirty="0"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62106" marR="62106" marT="31053" marB="31053"/>
                </a:tc>
                <a:extLst>
                  <a:ext uri="{0D108BD9-81ED-4DB2-BD59-A6C34878D82A}">
                    <a16:rowId xmlns:a16="http://schemas.microsoft.com/office/drawing/2014/main" val="32497578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AD2F8C-46B7-2ED5-E206-A33A7A173CFE}"/>
              </a:ext>
            </a:extLst>
          </p:cNvPr>
          <p:cNvSpPr txBox="1"/>
          <p:nvPr/>
        </p:nvSpPr>
        <p:spPr>
          <a:xfrm>
            <a:off x="-13138" y="6550223"/>
            <a:ext cx="295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www.mbal.tk</a:t>
            </a:r>
            <a:r>
              <a:rPr lang="en-US" sz="1400" dirty="0"/>
              <a:t>/</a:t>
            </a:r>
            <a:r>
              <a:rPr lang="en-US" sz="1400" dirty="0" err="1"/>
              <a:t>ezcsp</a:t>
            </a:r>
            <a:r>
              <a:rPr lang="en-US" sz="1400" dirty="0"/>
              <a:t>/</a:t>
            </a:r>
            <a:r>
              <a:rPr lang="en-US" sz="1400" dirty="0" err="1"/>
              <a:t>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6289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AB1-1540-319A-382C-E88634D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F8B5-8C75-1E1D-CBBA-2A1DB7638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866A5-FC62-E9EA-9051-96EBB3C6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977244"/>
            <a:ext cx="4714875" cy="4323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DC93C-61D9-6175-7A2E-B46C0DEEF7D9}"/>
              </a:ext>
            </a:extLst>
          </p:cNvPr>
          <p:cNvSpPr txBox="1"/>
          <p:nvPr/>
        </p:nvSpPr>
        <p:spPr>
          <a:xfrm>
            <a:off x="0" y="6550223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(Susman, 2016)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4F7BE3-0AFA-D8EE-4A5D-13EEF23EB0EC}"/>
              </a:ext>
            </a:extLst>
          </p:cNvPr>
          <p:cNvSpPr txBox="1"/>
          <p:nvPr/>
        </p:nvSpPr>
        <p:spPr>
          <a:xfrm>
            <a:off x="222250" y="1886734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1.0</a:t>
            </a:r>
          </a:p>
        </p:txBody>
      </p:sp>
    </p:spTree>
    <p:extLst>
      <p:ext uri="{BB962C8B-B14F-4D97-AF65-F5344CB8AC3E}">
        <p14:creationId xmlns:p14="http://schemas.microsoft.com/office/powerpoint/2010/main" val="1209199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AB1-1540-319A-382C-E88634D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F8B5-8C75-1E1D-CBBA-2A1DB7638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9EEBF-B94C-B150-C14A-7A822774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" y="2378822"/>
            <a:ext cx="5037311" cy="366193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1ED7EA7-2829-9475-DF51-D13AB589402F}"/>
              </a:ext>
            </a:extLst>
          </p:cNvPr>
          <p:cNvSpPr txBox="1"/>
          <p:nvPr/>
        </p:nvSpPr>
        <p:spPr>
          <a:xfrm>
            <a:off x="241955" y="2146706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FE803-4A16-942E-6332-BEA53F30BEE2}"/>
              </a:ext>
            </a:extLst>
          </p:cNvPr>
          <p:cNvSpPr txBox="1"/>
          <p:nvPr/>
        </p:nvSpPr>
        <p:spPr>
          <a:xfrm>
            <a:off x="0" y="6566895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(Shen, 2018)</a:t>
            </a:r>
          </a:p>
        </p:txBody>
      </p:sp>
    </p:spTree>
    <p:extLst>
      <p:ext uri="{BB962C8B-B14F-4D97-AF65-F5344CB8AC3E}">
        <p14:creationId xmlns:p14="http://schemas.microsoft.com/office/powerpoint/2010/main" val="4909590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AB1-1540-319A-382C-E88634D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F8B5-8C75-1E1D-CBBA-2A1DB7638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9EEBF-B94C-B150-C14A-7A822774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" y="2378822"/>
            <a:ext cx="5037311" cy="36619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0CA04A9-D95A-4954-70BB-9AD477F8D859}"/>
              </a:ext>
            </a:extLst>
          </p:cNvPr>
          <p:cNvSpPr txBox="1"/>
          <p:nvPr/>
        </p:nvSpPr>
        <p:spPr>
          <a:xfrm>
            <a:off x="6422918" y="1874680"/>
            <a:ext cx="121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Logic Program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6C4215-9BB8-7873-0ED7-FDD0A6F3070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031354" y="2182457"/>
            <a:ext cx="0" cy="32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D00DC8-FE31-8939-542C-F604848E65C5}"/>
              </a:ext>
            </a:extLst>
          </p:cNvPr>
          <p:cNvSpPr/>
          <p:nvPr/>
        </p:nvSpPr>
        <p:spPr>
          <a:xfrm>
            <a:off x="5396459" y="2251974"/>
            <a:ext cx="6655633" cy="3765821"/>
          </a:xfrm>
          <a:prstGeom prst="roundRect">
            <a:avLst>
              <a:gd name="adj" fmla="val 3152"/>
            </a:avLst>
          </a:prstGeom>
          <a:noFill/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E5DB3E-3B66-9FCF-D092-9D1FAC6607EF}"/>
              </a:ext>
            </a:extLst>
          </p:cNvPr>
          <p:cNvSpPr txBox="1"/>
          <p:nvPr/>
        </p:nvSpPr>
        <p:spPr>
          <a:xfrm>
            <a:off x="8142968" y="1949339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3.0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1B32D1-991B-6E5F-4DB4-90440D093EC0}"/>
              </a:ext>
            </a:extLst>
          </p:cNvPr>
          <p:cNvSpPr txBox="1"/>
          <p:nvPr/>
        </p:nvSpPr>
        <p:spPr>
          <a:xfrm>
            <a:off x="241955" y="2146706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2.0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6ADDA9-8C10-C11A-26B8-5C9198FCAFA6}"/>
              </a:ext>
            </a:extLst>
          </p:cNvPr>
          <p:cNvCxnSpPr>
            <a:cxnSpLocks/>
          </p:cNvCxnSpPr>
          <p:nvPr/>
        </p:nvCxnSpPr>
        <p:spPr>
          <a:xfrm>
            <a:off x="2738436" y="2624138"/>
            <a:ext cx="1519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40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AB1-1540-319A-382C-E88634D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F8B5-8C75-1E1D-CBBA-2A1DB7638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9EEBF-B94C-B150-C14A-7A822774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" y="2378822"/>
            <a:ext cx="5037311" cy="366193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0267E1-06C8-7F3B-6CA1-6B77256FA403}"/>
              </a:ext>
            </a:extLst>
          </p:cNvPr>
          <p:cNvSpPr/>
          <p:nvPr/>
        </p:nvSpPr>
        <p:spPr>
          <a:xfrm>
            <a:off x="5537834" y="2505670"/>
            <a:ext cx="2987040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Gringo (Grounding)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B4D35-DCEC-189A-CE1B-6EB88B7E50E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31354" y="2847046"/>
            <a:ext cx="0" cy="46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CA04A9-D95A-4954-70BB-9AD477F8D859}"/>
              </a:ext>
            </a:extLst>
          </p:cNvPr>
          <p:cNvSpPr txBox="1"/>
          <p:nvPr/>
        </p:nvSpPr>
        <p:spPr>
          <a:xfrm>
            <a:off x="6422918" y="1874680"/>
            <a:ext cx="121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Logic Program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6C4215-9BB8-7873-0ED7-FDD0A6F30705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7031354" y="2182457"/>
            <a:ext cx="0" cy="32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FC9E83-9778-17EB-EBED-F5FB45D73A3E}"/>
              </a:ext>
            </a:extLst>
          </p:cNvPr>
          <p:cNvSpPr txBox="1"/>
          <p:nvPr/>
        </p:nvSpPr>
        <p:spPr>
          <a:xfrm>
            <a:off x="6017924" y="2924698"/>
            <a:ext cx="2026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Grounded ASPIF Program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D00DC8-FE31-8939-542C-F604848E65C5}"/>
              </a:ext>
            </a:extLst>
          </p:cNvPr>
          <p:cNvSpPr/>
          <p:nvPr/>
        </p:nvSpPr>
        <p:spPr>
          <a:xfrm>
            <a:off x="5396459" y="2251974"/>
            <a:ext cx="6655633" cy="3765821"/>
          </a:xfrm>
          <a:prstGeom prst="roundRect">
            <a:avLst>
              <a:gd name="adj" fmla="val 3152"/>
            </a:avLst>
          </a:prstGeom>
          <a:noFill/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E5DB3E-3B66-9FCF-D092-9D1FAC6607EF}"/>
              </a:ext>
            </a:extLst>
          </p:cNvPr>
          <p:cNvSpPr txBox="1"/>
          <p:nvPr/>
        </p:nvSpPr>
        <p:spPr>
          <a:xfrm>
            <a:off x="8142968" y="1949339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3.0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1B32D1-991B-6E5F-4DB4-90440D093EC0}"/>
              </a:ext>
            </a:extLst>
          </p:cNvPr>
          <p:cNvSpPr txBox="1"/>
          <p:nvPr/>
        </p:nvSpPr>
        <p:spPr>
          <a:xfrm>
            <a:off x="241955" y="2146706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2.0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B69090E-87EC-FDEB-2581-20D680C86ECD}"/>
              </a:ext>
            </a:extLst>
          </p:cNvPr>
          <p:cNvCxnSpPr/>
          <p:nvPr/>
        </p:nvCxnSpPr>
        <p:spPr>
          <a:xfrm>
            <a:off x="1128713" y="3114675"/>
            <a:ext cx="11584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6ADDA9-8C10-C11A-26B8-5C9198FCAFA6}"/>
              </a:ext>
            </a:extLst>
          </p:cNvPr>
          <p:cNvCxnSpPr>
            <a:cxnSpLocks/>
          </p:cNvCxnSpPr>
          <p:nvPr/>
        </p:nvCxnSpPr>
        <p:spPr>
          <a:xfrm>
            <a:off x="2738436" y="2624138"/>
            <a:ext cx="1519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8A78ACE-DAFD-D3C4-4313-2CBF2899B868}"/>
              </a:ext>
            </a:extLst>
          </p:cNvPr>
          <p:cNvSpPr/>
          <p:nvPr/>
        </p:nvSpPr>
        <p:spPr>
          <a:xfrm>
            <a:off x="5537834" y="3310128"/>
            <a:ext cx="2987040" cy="6464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(Atoms, Rules, Theories)</a:t>
            </a:r>
          </a:p>
        </p:txBody>
      </p:sp>
    </p:spTree>
    <p:extLst>
      <p:ext uri="{BB962C8B-B14F-4D97-AF65-F5344CB8AC3E}">
        <p14:creationId xmlns:p14="http://schemas.microsoft.com/office/powerpoint/2010/main" val="8820379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AB1-1540-319A-382C-E88634D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F8B5-8C75-1E1D-CBBA-2A1DB7638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9EEBF-B94C-B150-C14A-7A822774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" y="2378822"/>
            <a:ext cx="5037311" cy="366193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0267E1-06C8-7F3B-6CA1-6B77256FA403}"/>
              </a:ext>
            </a:extLst>
          </p:cNvPr>
          <p:cNvSpPr/>
          <p:nvPr/>
        </p:nvSpPr>
        <p:spPr>
          <a:xfrm>
            <a:off x="5537834" y="2505670"/>
            <a:ext cx="2987040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Gringo (Grounding)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1134F1-2990-D3A2-9DBD-0C104870B960}"/>
              </a:ext>
            </a:extLst>
          </p:cNvPr>
          <p:cNvSpPr/>
          <p:nvPr/>
        </p:nvSpPr>
        <p:spPr>
          <a:xfrm>
            <a:off x="5537834" y="4188059"/>
            <a:ext cx="2987040" cy="646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CModels(Diff)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(Completion, level ranking)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3C317B-4907-1425-1DEA-D240C8F991C0}"/>
              </a:ext>
            </a:extLst>
          </p:cNvPr>
          <p:cNvSpPr/>
          <p:nvPr/>
        </p:nvSpPr>
        <p:spPr>
          <a:xfrm>
            <a:off x="5537834" y="3310128"/>
            <a:ext cx="2987040" cy="6464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(Atoms, Rules, Theories)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B4D35-DCEC-189A-CE1B-6EB88B7E50E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031354" y="2847046"/>
            <a:ext cx="0" cy="46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01554-A2FF-F972-1896-0635FEC0769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7031354" y="3956554"/>
            <a:ext cx="0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9DE6A-262D-ADFC-79AF-71C91201692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031354" y="4834484"/>
            <a:ext cx="1441" cy="444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CA04A9-D95A-4954-70BB-9AD477F8D859}"/>
              </a:ext>
            </a:extLst>
          </p:cNvPr>
          <p:cNvSpPr txBox="1"/>
          <p:nvPr/>
        </p:nvSpPr>
        <p:spPr>
          <a:xfrm>
            <a:off x="6422918" y="1874680"/>
            <a:ext cx="121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Logic Program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6C4215-9BB8-7873-0ED7-FDD0A6F30705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7031354" y="2182457"/>
            <a:ext cx="0" cy="32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FC9E83-9778-17EB-EBED-F5FB45D73A3E}"/>
              </a:ext>
            </a:extLst>
          </p:cNvPr>
          <p:cNvSpPr txBox="1"/>
          <p:nvPr/>
        </p:nvSpPr>
        <p:spPr>
          <a:xfrm>
            <a:off x="6017924" y="2924698"/>
            <a:ext cx="2026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Grounded ASPIF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1AE50D-FFB8-FD69-1F6F-F32AF4D53D24}"/>
              </a:ext>
            </a:extLst>
          </p:cNvPr>
          <p:cNvSpPr txBox="1"/>
          <p:nvPr/>
        </p:nvSpPr>
        <p:spPr>
          <a:xfrm>
            <a:off x="5619345" y="4871852"/>
            <a:ext cx="282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FF"/>
                </a:highlight>
              </a:rPr>
              <a:t>Clauses, Level Ranking Constraints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D00DC8-FE31-8939-542C-F604848E65C5}"/>
              </a:ext>
            </a:extLst>
          </p:cNvPr>
          <p:cNvSpPr/>
          <p:nvPr/>
        </p:nvSpPr>
        <p:spPr>
          <a:xfrm>
            <a:off x="5396459" y="2251974"/>
            <a:ext cx="6655633" cy="3765821"/>
          </a:xfrm>
          <a:prstGeom prst="roundRect">
            <a:avLst>
              <a:gd name="adj" fmla="val 3152"/>
            </a:avLst>
          </a:prstGeom>
          <a:noFill/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E5DB3E-3B66-9FCF-D092-9D1FAC6607EF}"/>
              </a:ext>
            </a:extLst>
          </p:cNvPr>
          <p:cNvSpPr txBox="1"/>
          <p:nvPr/>
        </p:nvSpPr>
        <p:spPr>
          <a:xfrm>
            <a:off x="8142968" y="1949339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3.0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2C2AD-1DDC-0E21-47A6-342809123E8A}"/>
              </a:ext>
            </a:extLst>
          </p:cNvPr>
          <p:cNvSpPr txBox="1"/>
          <p:nvPr/>
        </p:nvSpPr>
        <p:spPr>
          <a:xfrm>
            <a:off x="241955" y="2146706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2.0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F4D10B-4AE9-2B89-3D99-FB442FBDE271}"/>
              </a:ext>
            </a:extLst>
          </p:cNvPr>
          <p:cNvCxnSpPr>
            <a:cxnSpLocks/>
          </p:cNvCxnSpPr>
          <p:nvPr/>
        </p:nvCxnSpPr>
        <p:spPr>
          <a:xfrm>
            <a:off x="2738436" y="2624138"/>
            <a:ext cx="1519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897802-7E9D-411A-8E55-D17CBF0566C8}"/>
              </a:ext>
            </a:extLst>
          </p:cNvPr>
          <p:cNvCxnSpPr>
            <a:cxnSpLocks/>
          </p:cNvCxnSpPr>
          <p:nvPr/>
        </p:nvCxnSpPr>
        <p:spPr>
          <a:xfrm>
            <a:off x="2455384" y="3119438"/>
            <a:ext cx="25023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568C7C-EE42-6D7F-DBC5-93C6CA5D6B4B}"/>
              </a:ext>
            </a:extLst>
          </p:cNvPr>
          <p:cNvCxnSpPr>
            <a:cxnSpLocks/>
          </p:cNvCxnSpPr>
          <p:nvPr/>
        </p:nvCxnSpPr>
        <p:spPr>
          <a:xfrm>
            <a:off x="1188753" y="3843338"/>
            <a:ext cx="3664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67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AB1-1540-319A-382C-E88634D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F8B5-8C75-1E1D-CBBA-2A1DB7638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9EEBF-B94C-B150-C14A-7A822774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" y="2378822"/>
            <a:ext cx="5037311" cy="366193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0267E1-06C8-7F3B-6CA1-6B77256FA403}"/>
              </a:ext>
            </a:extLst>
          </p:cNvPr>
          <p:cNvSpPr/>
          <p:nvPr/>
        </p:nvSpPr>
        <p:spPr>
          <a:xfrm>
            <a:off x="5537834" y="2505670"/>
            <a:ext cx="2987040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Gringo (Grounding)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1134F1-2990-D3A2-9DBD-0C104870B960}"/>
              </a:ext>
            </a:extLst>
          </p:cNvPr>
          <p:cNvSpPr/>
          <p:nvPr/>
        </p:nvSpPr>
        <p:spPr>
          <a:xfrm>
            <a:off x="5537834" y="4188059"/>
            <a:ext cx="2987040" cy="646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CModels(Diff)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(Completion, level ranking)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AB4A33-78AE-86EE-E85D-000E8808C12B}"/>
              </a:ext>
            </a:extLst>
          </p:cNvPr>
          <p:cNvSpPr/>
          <p:nvPr/>
        </p:nvSpPr>
        <p:spPr>
          <a:xfrm>
            <a:off x="5539275" y="5279173"/>
            <a:ext cx="2987040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 Solver Bridge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11B90E-F431-5F99-A26D-84408386B749}"/>
              </a:ext>
            </a:extLst>
          </p:cNvPr>
          <p:cNvSpPr/>
          <p:nvPr/>
        </p:nvSpPr>
        <p:spPr>
          <a:xfrm>
            <a:off x="9819186" y="3450138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QF_LIA Logic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3C317B-4907-1425-1DEA-D240C8F991C0}"/>
              </a:ext>
            </a:extLst>
          </p:cNvPr>
          <p:cNvSpPr/>
          <p:nvPr/>
        </p:nvSpPr>
        <p:spPr>
          <a:xfrm>
            <a:off x="5537834" y="3310128"/>
            <a:ext cx="2987040" cy="6464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(Atoms, Rules, Theories)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487C97-3606-F43A-80CE-2BF6B58A29B4}"/>
              </a:ext>
            </a:extLst>
          </p:cNvPr>
          <p:cNvSpPr/>
          <p:nvPr/>
        </p:nvSpPr>
        <p:spPr>
          <a:xfrm>
            <a:off x="9819186" y="3968299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38749D-5172-53B7-8C55-382618BC6A85}"/>
              </a:ext>
            </a:extLst>
          </p:cNvPr>
          <p:cNvSpPr/>
          <p:nvPr/>
        </p:nvSpPr>
        <p:spPr>
          <a:xfrm>
            <a:off x="9823567" y="4480363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4C83C-CFD2-8F46-31CE-67EF2FE2E478}"/>
              </a:ext>
            </a:extLst>
          </p:cNvPr>
          <p:cNvSpPr/>
          <p:nvPr/>
        </p:nvSpPr>
        <p:spPr>
          <a:xfrm>
            <a:off x="9782609" y="3907339"/>
            <a:ext cx="1979485" cy="97536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B4D35-DCEC-189A-CE1B-6EB88B7E50E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031354" y="2847046"/>
            <a:ext cx="0" cy="46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01554-A2FF-F972-1896-0635FEC0769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7031354" y="3956554"/>
            <a:ext cx="0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9DE6A-262D-ADFC-79AF-71C91201692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031354" y="4834484"/>
            <a:ext cx="1441" cy="444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C8E5B2-19E5-9507-3213-B2448BD1FA6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8524874" y="3620826"/>
            <a:ext cx="1294312" cy="12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0589C-5845-F4D4-EAA8-FA1888DCF776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8526315" y="3620826"/>
            <a:ext cx="1292871" cy="1829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CA04A9-D95A-4954-70BB-9AD477F8D859}"/>
              </a:ext>
            </a:extLst>
          </p:cNvPr>
          <p:cNvSpPr txBox="1"/>
          <p:nvPr/>
        </p:nvSpPr>
        <p:spPr>
          <a:xfrm>
            <a:off x="6422918" y="1874680"/>
            <a:ext cx="121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Logic Program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6C4215-9BB8-7873-0ED7-FDD0A6F30705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7031354" y="2182457"/>
            <a:ext cx="0" cy="32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FC9E83-9778-17EB-EBED-F5FB45D73A3E}"/>
              </a:ext>
            </a:extLst>
          </p:cNvPr>
          <p:cNvSpPr txBox="1"/>
          <p:nvPr/>
        </p:nvSpPr>
        <p:spPr>
          <a:xfrm>
            <a:off x="6017924" y="2924698"/>
            <a:ext cx="2026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Grounded ASPIF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1AE50D-FFB8-FD69-1F6F-F32AF4D53D24}"/>
              </a:ext>
            </a:extLst>
          </p:cNvPr>
          <p:cNvSpPr txBox="1"/>
          <p:nvPr/>
        </p:nvSpPr>
        <p:spPr>
          <a:xfrm>
            <a:off x="5619345" y="4871852"/>
            <a:ext cx="282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FF"/>
                </a:highlight>
              </a:rPr>
              <a:t>Clauses, Level Ranking 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96557E-5E41-3024-3C61-1EBF7AF3A851}"/>
              </a:ext>
            </a:extLst>
          </p:cNvPr>
          <p:cNvSpPr/>
          <p:nvPr/>
        </p:nvSpPr>
        <p:spPr>
          <a:xfrm>
            <a:off x="9656783" y="3259656"/>
            <a:ext cx="2231136" cy="1724918"/>
          </a:xfrm>
          <a:prstGeom prst="roundRect">
            <a:avLst>
              <a:gd name="adj" fmla="val 6772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CAB76-C293-C8C0-413B-C63ECA1A1E3E}"/>
              </a:ext>
            </a:extLst>
          </p:cNvPr>
          <p:cNvSpPr txBox="1"/>
          <p:nvPr/>
        </p:nvSpPr>
        <p:spPr>
          <a:xfrm>
            <a:off x="10148173" y="2924698"/>
            <a:ext cx="1248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Logic Interface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BE490-7F27-F62A-97F7-7194BBF58958}"/>
              </a:ext>
            </a:extLst>
          </p:cNvPr>
          <p:cNvSpPr txBox="1"/>
          <p:nvPr/>
        </p:nvSpPr>
        <p:spPr>
          <a:xfrm>
            <a:off x="8607276" y="3343474"/>
            <a:ext cx="100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Theory AST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C9083E-7F79-A929-738A-213DD262DFBD}"/>
              </a:ext>
            </a:extLst>
          </p:cNvPr>
          <p:cNvSpPr txBox="1"/>
          <p:nvPr/>
        </p:nvSpPr>
        <p:spPr>
          <a:xfrm>
            <a:off x="8578229" y="4529436"/>
            <a:ext cx="1010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Constraints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D00DC8-FE31-8939-542C-F604848E65C5}"/>
              </a:ext>
            </a:extLst>
          </p:cNvPr>
          <p:cNvSpPr/>
          <p:nvPr/>
        </p:nvSpPr>
        <p:spPr>
          <a:xfrm>
            <a:off x="5396459" y="2251974"/>
            <a:ext cx="6655633" cy="3765821"/>
          </a:xfrm>
          <a:prstGeom prst="roundRect">
            <a:avLst>
              <a:gd name="adj" fmla="val 3152"/>
            </a:avLst>
          </a:prstGeom>
          <a:noFill/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E5DB3E-3B66-9FCF-D092-9D1FAC6607EF}"/>
              </a:ext>
            </a:extLst>
          </p:cNvPr>
          <p:cNvSpPr txBox="1"/>
          <p:nvPr/>
        </p:nvSpPr>
        <p:spPr>
          <a:xfrm>
            <a:off x="8142968" y="1949339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3.0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2C2AD-1DDC-0E21-47A6-342809123E8A}"/>
              </a:ext>
            </a:extLst>
          </p:cNvPr>
          <p:cNvSpPr txBox="1"/>
          <p:nvPr/>
        </p:nvSpPr>
        <p:spPr>
          <a:xfrm>
            <a:off x="241955" y="2146706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2.0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F4D10B-4AE9-2B89-3D99-FB442FBDE271}"/>
              </a:ext>
            </a:extLst>
          </p:cNvPr>
          <p:cNvCxnSpPr>
            <a:cxnSpLocks/>
          </p:cNvCxnSpPr>
          <p:nvPr/>
        </p:nvCxnSpPr>
        <p:spPr>
          <a:xfrm>
            <a:off x="2738436" y="2624138"/>
            <a:ext cx="1519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BF5539-3B87-361C-1326-2A348E6328D4}"/>
              </a:ext>
            </a:extLst>
          </p:cNvPr>
          <p:cNvCxnSpPr>
            <a:cxnSpLocks/>
          </p:cNvCxnSpPr>
          <p:nvPr/>
        </p:nvCxnSpPr>
        <p:spPr>
          <a:xfrm>
            <a:off x="1935952" y="4615164"/>
            <a:ext cx="1519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00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AB1-1540-319A-382C-E88634D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F8B5-8C75-1E1D-CBBA-2A1DB7638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9EEBF-B94C-B150-C14A-7A822774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" y="2378822"/>
            <a:ext cx="5037311" cy="366193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0267E1-06C8-7F3B-6CA1-6B77256FA403}"/>
              </a:ext>
            </a:extLst>
          </p:cNvPr>
          <p:cNvSpPr/>
          <p:nvPr/>
        </p:nvSpPr>
        <p:spPr>
          <a:xfrm>
            <a:off x="5537834" y="2505670"/>
            <a:ext cx="2987040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Gringo (Grounding)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1134F1-2990-D3A2-9DBD-0C104870B960}"/>
              </a:ext>
            </a:extLst>
          </p:cNvPr>
          <p:cNvSpPr/>
          <p:nvPr/>
        </p:nvSpPr>
        <p:spPr>
          <a:xfrm>
            <a:off x="5537834" y="4188059"/>
            <a:ext cx="2987040" cy="646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CModels(Diff)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(Completion, level ranking)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AB4A33-78AE-86EE-E85D-000E8808C12B}"/>
              </a:ext>
            </a:extLst>
          </p:cNvPr>
          <p:cNvSpPr/>
          <p:nvPr/>
        </p:nvSpPr>
        <p:spPr>
          <a:xfrm>
            <a:off x="5539275" y="5279173"/>
            <a:ext cx="2987040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 Solver Bridge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3C317B-4907-1425-1DEA-D240C8F991C0}"/>
              </a:ext>
            </a:extLst>
          </p:cNvPr>
          <p:cNvSpPr/>
          <p:nvPr/>
        </p:nvSpPr>
        <p:spPr>
          <a:xfrm>
            <a:off x="5537834" y="3310128"/>
            <a:ext cx="2987040" cy="6464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(Atoms, Rules, Theories)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8B4EE6-29C9-8F32-8990-68C7859BB2F0}"/>
              </a:ext>
            </a:extLst>
          </p:cNvPr>
          <p:cNvSpPr/>
          <p:nvPr/>
        </p:nvSpPr>
        <p:spPr>
          <a:xfrm>
            <a:off x="9819186" y="5279173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 Solver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B4D35-DCEC-189A-CE1B-6EB88B7E50E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031354" y="2847046"/>
            <a:ext cx="0" cy="46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01554-A2FF-F972-1896-0635FEC0769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7031354" y="3956554"/>
            <a:ext cx="0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9DE6A-262D-ADFC-79AF-71C91201692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031354" y="4834484"/>
            <a:ext cx="1441" cy="444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CA04A9-D95A-4954-70BB-9AD477F8D859}"/>
              </a:ext>
            </a:extLst>
          </p:cNvPr>
          <p:cNvSpPr txBox="1"/>
          <p:nvPr/>
        </p:nvSpPr>
        <p:spPr>
          <a:xfrm>
            <a:off x="6422918" y="1874680"/>
            <a:ext cx="121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Logic Program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6C4215-9BB8-7873-0ED7-FDD0A6F30705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7031354" y="2182457"/>
            <a:ext cx="0" cy="32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FC9E83-9778-17EB-EBED-F5FB45D73A3E}"/>
              </a:ext>
            </a:extLst>
          </p:cNvPr>
          <p:cNvSpPr txBox="1"/>
          <p:nvPr/>
        </p:nvSpPr>
        <p:spPr>
          <a:xfrm>
            <a:off x="6017924" y="2924698"/>
            <a:ext cx="2026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Grounded ASPIF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27D061-1665-EEBC-5338-5D1FE79D5918}"/>
              </a:ext>
            </a:extLst>
          </p:cNvPr>
          <p:cNvSpPr txBox="1"/>
          <p:nvPr/>
        </p:nvSpPr>
        <p:spPr>
          <a:xfrm>
            <a:off x="8767146" y="5494575"/>
            <a:ext cx="80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SMT-LIB</a:t>
            </a:r>
          </a:p>
          <a:p>
            <a:r>
              <a:rPr lang="en-US" sz="1400" dirty="0"/>
              <a:t>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1AE50D-FFB8-FD69-1F6F-F32AF4D53D24}"/>
              </a:ext>
            </a:extLst>
          </p:cNvPr>
          <p:cNvSpPr txBox="1"/>
          <p:nvPr/>
        </p:nvSpPr>
        <p:spPr>
          <a:xfrm>
            <a:off x="5619345" y="4871852"/>
            <a:ext cx="282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FF"/>
                </a:highlight>
              </a:rPr>
              <a:t>Clauses, Level Ranking Constraints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B9AE73-1D3A-6760-18AE-7CE16E21926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526315" y="5449861"/>
            <a:ext cx="1292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925468-3FBB-94A0-2055-6D788883190E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8526315" y="5449861"/>
            <a:ext cx="1292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DB4B5F-999A-F9C0-9405-E5D62CE1D4C4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 flipH="1">
            <a:off x="7031278" y="5620549"/>
            <a:ext cx="1517" cy="56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AC01B0-A70A-1528-4D0B-9C87B7BAF85E}"/>
              </a:ext>
            </a:extLst>
          </p:cNvPr>
          <p:cNvSpPr txBox="1"/>
          <p:nvPr/>
        </p:nvSpPr>
        <p:spPr>
          <a:xfrm>
            <a:off x="6129460" y="6187119"/>
            <a:ext cx="180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Extended Answer Sets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D00DC8-FE31-8939-542C-F604848E65C5}"/>
              </a:ext>
            </a:extLst>
          </p:cNvPr>
          <p:cNvSpPr/>
          <p:nvPr/>
        </p:nvSpPr>
        <p:spPr>
          <a:xfrm>
            <a:off x="5396459" y="2251974"/>
            <a:ext cx="6655633" cy="3765821"/>
          </a:xfrm>
          <a:prstGeom prst="roundRect">
            <a:avLst>
              <a:gd name="adj" fmla="val 3152"/>
            </a:avLst>
          </a:prstGeom>
          <a:noFill/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E5DB3E-3B66-9FCF-D092-9D1FAC6607EF}"/>
              </a:ext>
            </a:extLst>
          </p:cNvPr>
          <p:cNvSpPr txBox="1"/>
          <p:nvPr/>
        </p:nvSpPr>
        <p:spPr>
          <a:xfrm>
            <a:off x="8142968" y="1949339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3.0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2C2AD-1DDC-0E21-47A6-342809123E8A}"/>
              </a:ext>
            </a:extLst>
          </p:cNvPr>
          <p:cNvSpPr txBox="1"/>
          <p:nvPr/>
        </p:nvSpPr>
        <p:spPr>
          <a:xfrm>
            <a:off x="241955" y="2146706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2.0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F4D10B-4AE9-2B89-3D99-FB442FBDE271}"/>
              </a:ext>
            </a:extLst>
          </p:cNvPr>
          <p:cNvCxnSpPr>
            <a:cxnSpLocks/>
          </p:cNvCxnSpPr>
          <p:nvPr/>
        </p:nvCxnSpPr>
        <p:spPr>
          <a:xfrm>
            <a:off x="2738436" y="2624138"/>
            <a:ext cx="1519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BF9AAE-0AAB-98E0-306E-B040D3C11B24}"/>
              </a:ext>
            </a:extLst>
          </p:cNvPr>
          <p:cNvCxnSpPr>
            <a:cxnSpLocks/>
          </p:cNvCxnSpPr>
          <p:nvPr/>
        </p:nvCxnSpPr>
        <p:spPr>
          <a:xfrm>
            <a:off x="1893088" y="4955998"/>
            <a:ext cx="802484" cy="14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E01902-9BEE-5051-BCB5-7724F4CE1F84}"/>
              </a:ext>
            </a:extLst>
          </p:cNvPr>
          <p:cNvSpPr txBox="1"/>
          <p:nvPr/>
        </p:nvSpPr>
        <p:spPr>
          <a:xfrm>
            <a:off x="9782863" y="5626365"/>
            <a:ext cx="19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Inter-process pipes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4ED4C-6401-F564-2FAD-E325A65427AC}"/>
              </a:ext>
            </a:extLst>
          </p:cNvPr>
          <p:cNvCxnSpPr>
            <a:cxnSpLocks/>
          </p:cNvCxnSpPr>
          <p:nvPr/>
        </p:nvCxnSpPr>
        <p:spPr>
          <a:xfrm>
            <a:off x="1935952" y="4615164"/>
            <a:ext cx="1519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3E14D8A-1302-1D96-93BA-13D09CA27495}"/>
              </a:ext>
            </a:extLst>
          </p:cNvPr>
          <p:cNvSpPr/>
          <p:nvPr/>
        </p:nvSpPr>
        <p:spPr>
          <a:xfrm>
            <a:off x="9819186" y="3450138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QF_LIA Logic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A2B8458-3984-8442-49FF-8FDC81D40D96}"/>
              </a:ext>
            </a:extLst>
          </p:cNvPr>
          <p:cNvSpPr/>
          <p:nvPr/>
        </p:nvSpPr>
        <p:spPr>
          <a:xfrm>
            <a:off x="9819186" y="3968299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A9CF0D8-D276-242C-9468-632B6463F5AA}"/>
              </a:ext>
            </a:extLst>
          </p:cNvPr>
          <p:cNvSpPr/>
          <p:nvPr/>
        </p:nvSpPr>
        <p:spPr>
          <a:xfrm>
            <a:off x="9823567" y="4480363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50B5C6-2E1F-265F-5691-173C92568B2B}"/>
              </a:ext>
            </a:extLst>
          </p:cNvPr>
          <p:cNvSpPr/>
          <p:nvPr/>
        </p:nvSpPr>
        <p:spPr>
          <a:xfrm>
            <a:off x="9782609" y="3907339"/>
            <a:ext cx="1979485" cy="97536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9A88C1-5F99-530A-54B1-8720F80CCC89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8524874" y="3620826"/>
            <a:ext cx="1294312" cy="12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15DC4D-A323-AD4F-6D3B-3AB44916BE8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8526315" y="3620826"/>
            <a:ext cx="1292871" cy="1829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2A8D5CE-AE9C-3676-052B-0C4026F35587}"/>
              </a:ext>
            </a:extLst>
          </p:cNvPr>
          <p:cNvSpPr/>
          <p:nvPr/>
        </p:nvSpPr>
        <p:spPr>
          <a:xfrm>
            <a:off x="9656783" y="3259656"/>
            <a:ext cx="2231136" cy="1724918"/>
          </a:xfrm>
          <a:prstGeom prst="roundRect">
            <a:avLst>
              <a:gd name="adj" fmla="val 6772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40663A-44C2-F9E3-EE54-011F9537109B}"/>
              </a:ext>
            </a:extLst>
          </p:cNvPr>
          <p:cNvSpPr txBox="1"/>
          <p:nvPr/>
        </p:nvSpPr>
        <p:spPr>
          <a:xfrm>
            <a:off x="10148173" y="2924698"/>
            <a:ext cx="1248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Logic Interface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966218-299B-5489-78FB-661470F0BC08}"/>
              </a:ext>
            </a:extLst>
          </p:cNvPr>
          <p:cNvSpPr txBox="1"/>
          <p:nvPr/>
        </p:nvSpPr>
        <p:spPr>
          <a:xfrm>
            <a:off x="8607276" y="3343474"/>
            <a:ext cx="100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Theory AST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2C161-FE35-A2F4-A4D8-0256ED61A94E}"/>
              </a:ext>
            </a:extLst>
          </p:cNvPr>
          <p:cNvSpPr txBox="1"/>
          <p:nvPr/>
        </p:nvSpPr>
        <p:spPr>
          <a:xfrm>
            <a:off x="8578229" y="4529436"/>
            <a:ext cx="1010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072235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8AB1-1540-319A-382C-E88634D4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EF8B5-8C75-1E1D-CBBA-2A1DB7638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200" dirty="0"/>
              <a:t>Extending EZSMT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9EEBF-B94C-B150-C14A-7A822774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55" y="2378822"/>
            <a:ext cx="5037311" cy="366193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0267E1-06C8-7F3B-6CA1-6B77256FA403}"/>
              </a:ext>
            </a:extLst>
          </p:cNvPr>
          <p:cNvSpPr/>
          <p:nvPr/>
        </p:nvSpPr>
        <p:spPr>
          <a:xfrm>
            <a:off x="5537834" y="2505670"/>
            <a:ext cx="2987040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Gringo (Grounding)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1134F1-2990-D3A2-9DBD-0C104870B960}"/>
              </a:ext>
            </a:extLst>
          </p:cNvPr>
          <p:cNvSpPr/>
          <p:nvPr/>
        </p:nvSpPr>
        <p:spPr>
          <a:xfrm>
            <a:off x="5537834" y="4188059"/>
            <a:ext cx="2987040" cy="6464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CModels(Diff)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(Completion, level ranking)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AB4A33-78AE-86EE-E85D-000E8808C12B}"/>
              </a:ext>
            </a:extLst>
          </p:cNvPr>
          <p:cNvSpPr/>
          <p:nvPr/>
        </p:nvSpPr>
        <p:spPr>
          <a:xfrm>
            <a:off x="5539275" y="5279173"/>
            <a:ext cx="2987040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 Solver Bridge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11B90E-F431-5F99-A26D-84408386B749}"/>
              </a:ext>
            </a:extLst>
          </p:cNvPr>
          <p:cNvSpPr/>
          <p:nvPr/>
        </p:nvSpPr>
        <p:spPr>
          <a:xfrm>
            <a:off x="9819186" y="3450138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QF_LIA Logic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3C317B-4907-1425-1DEA-D240C8F991C0}"/>
              </a:ext>
            </a:extLst>
          </p:cNvPr>
          <p:cNvSpPr/>
          <p:nvPr/>
        </p:nvSpPr>
        <p:spPr>
          <a:xfrm>
            <a:off x="5537834" y="3310128"/>
            <a:ext cx="2987040" cy="6464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(Atoms, Rules, Theories)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8B4EE6-29C9-8F32-8990-68C7859BB2F0}"/>
              </a:ext>
            </a:extLst>
          </p:cNvPr>
          <p:cNvSpPr/>
          <p:nvPr/>
        </p:nvSpPr>
        <p:spPr>
          <a:xfrm>
            <a:off x="9819186" y="5279173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SMT Solver Process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487C97-3606-F43A-80CE-2BF6B58A29B4}"/>
              </a:ext>
            </a:extLst>
          </p:cNvPr>
          <p:cNvSpPr/>
          <p:nvPr/>
        </p:nvSpPr>
        <p:spPr>
          <a:xfrm>
            <a:off x="9819186" y="3968299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738749D-5172-53B7-8C55-382618BC6A85}"/>
              </a:ext>
            </a:extLst>
          </p:cNvPr>
          <p:cNvSpPr/>
          <p:nvPr/>
        </p:nvSpPr>
        <p:spPr>
          <a:xfrm>
            <a:off x="9823567" y="4480363"/>
            <a:ext cx="1890712" cy="341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Another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4C83C-CFD2-8F46-31CE-67EF2FE2E478}"/>
              </a:ext>
            </a:extLst>
          </p:cNvPr>
          <p:cNvSpPr/>
          <p:nvPr/>
        </p:nvSpPr>
        <p:spPr>
          <a:xfrm>
            <a:off x="9782609" y="3907339"/>
            <a:ext cx="1979485" cy="97536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FB4D35-DCEC-189A-CE1B-6EB88B7E50E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031354" y="2847046"/>
            <a:ext cx="0" cy="46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01554-A2FF-F972-1896-0635FEC0769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7031354" y="3956554"/>
            <a:ext cx="0" cy="23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49DE6A-262D-ADFC-79AF-71C91201692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031354" y="4834484"/>
            <a:ext cx="1441" cy="444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C8E5B2-19E5-9507-3213-B2448BD1FA6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8524874" y="3620826"/>
            <a:ext cx="1294312" cy="12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0589C-5845-F4D4-EAA8-FA1888DCF776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8526315" y="3620826"/>
            <a:ext cx="1292871" cy="1829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CA04A9-D95A-4954-70BB-9AD477F8D859}"/>
              </a:ext>
            </a:extLst>
          </p:cNvPr>
          <p:cNvSpPr txBox="1"/>
          <p:nvPr/>
        </p:nvSpPr>
        <p:spPr>
          <a:xfrm>
            <a:off x="6422918" y="1874680"/>
            <a:ext cx="121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Logic Program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6C4215-9BB8-7873-0ED7-FDD0A6F30705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7031354" y="2182457"/>
            <a:ext cx="0" cy="323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FC9E83-9778-17EB-EBED-F5FB45D73A3E}"/>
              </a:ext>
            </a:extLst>
          </p:cNvPr>
          <p:cNvSpPr txBox="1"/>
          <p:nvPr/>
        </p:nvSpPr>
        <p:spPr>
          <a:xfrm>
            <a:off x="6017924" y="2924698"/>
            <a:ext cx="2026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Grounded ASPIF Program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27D061-1665-EEBC-5338-5D1FE79D5918}"/>
              </a:ext>
            </a:extLst>
          </p:cNvPr>
          <p:cNvSpPr txBox="1"/>
          <p:nvPr/>
        </p:nvSpPr>
        <p:spPr>
          <a:xfrm>
            <a:off x="8767146" y="5494575"/>
            <a:ext cx="80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SMT-LIB</a:t>
            </a:r>
          </a:p>
          <a:p>
            <a:r>
              <a:rPr lang="en-US" sz="1400" dirty="0"/>
              <a:t>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1AE50D-FFB8-FD69-1F6F-F32AF4D53D24}"/>
              </a:ext>
            </a:extLst>
          </p:cNvPr>
          <p:cNvSpPr txBox="1"/>
          <p:nvPr/>
        </p:nvSpPr>
        <p:spPr>
          <a:xfrm>
            <a:off x="5619345" y="4871852"/>
            <a:ext cx="282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FF"/>
                </a:highlight>
              </a:rPr>
              <a:t>Clauses, Level Ranking 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96557E-5E41-3024-3C61-1EBF7AF3A851}"/>
              </a:ext>
            </a:extLst>
          </p:cNvPr>
          <p:cNvSpPr/>
          <p:nvPr/>
        </p:nvSpPr>
        <p:spPr>
          <a:xfrm>
            <a:off x="9656783" y="3259656"/>
            <a:ext cx="2231136" cy="1724918"/>
          </a:xfrm>
          <a:prstGeom prst="roundRect">
            <a:avLst>
              <a:gd name="adj" fmla="val 6772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CAB76-C293-C8C0-413B-C63ECA1A1E3E}"/>
              </a:ext>
            </a:extLst>
          </p:cNvPr>
          <p:cNvSpPr txBox="1"/>
          <p:nvPr/>
        </p:nvSpPr>
        <p:spPr>
          <a:xfrm>
            <a:off x="10148173" y="2924698"/>
            <a:ext cx="1248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Logic Interface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9BE490-7F27-F62A-97F7-7194BBF58958}"/>
              </a:ext>
            </a:extLst>
          </p:cNvPr>
          <p:cNvSpPr txBox="1"/>
          <p:nvPr/>
        </p:nvSpPr>
        <p:spPr>
          <a:xfrm>
            <a:off x="8607276" y="3343474"/>
            <a:ext cx="100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Theory AST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C9083E-7F79-A929-738A-213DD262DFBD}"/>
              </a:ext>
            </a:extLst>
          </p:cNvPr>
          <p:cNvSpPr txBox="1"/>
          <p:nvPr/>
        </p:nvSpPr>
        <p:spPr>
          <a:xfrm>
            <a:off x="8578229" y="4529436"/>
            <a:ext cx="1010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FF"/>
                </a:highlight>
              </a:rPr>
              <a:t>Constraints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B9AE73-1D3A-6760-18AE-7CE16E219263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526315" y="5449861"/>
            <a:ext cx="1292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925468-3FBB-94A0-2055-6D788883190E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8526315" y="5449861"/>
            <a:ext cx="1292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DB4B5F-999A-F9C0-9405-E5D62CE1D4C4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 flipH="1">
            <a:off x="7031278" y="5620549"/>
            <a:ext cx="1517" cy="566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AC01B0-A70A-1528-4D0B-9C87B7BAF85E}"/>
              </a:ext>
            </a:extLst>
          </p:cNvPr>
          <p:cNvSpPr txBox="1"/>
          <p:nvPr/>
        </p:nvSpPr>
        <p:spPr>
          <a:xfrm>
            <a:off x="6129460" y="6187119"/>
            <a:ext cx="180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Extended Answer Sets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FD00DC8-FE31-8939-542C-F604848E65C5}"/>
              </a:ext>
            </a:extLst>
          </p:cNvPr>
          <p:cNvSpPr/>
          <p:nvPr/>
        </p:nvSpPr>
        <p:spPr>
          <a:xfrm>
            <a:off x="5396459" y="2251974"/>
            <a:ext cx="6655633" cy="3765821"/>
          </a:xfrm>
          <a:prstGeom prst="roundRect">
            <a:avLst>
              <a:gd name="adj" fmla="val 3152"/>
            </a:avLst>
          </a:prstGeom>
          <a:noFill/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55633"/>
                      <a:gd name="connsiteY0" fmla="*/ 118699 h 3765821"/>
                      <a:gd name="connsiteX1" fmla="*/ 118699 w 6655633"/>
                      <a:gd name="connsiteY1" fmla="*/ 0 h 3765821"/>
                      <a:gd name="connsiteX2" fmla="*/ 830540 w 6655633"/>
                      <a:gd name="connsiteY2" fmla="*/ 0 h 3765821"/>
                      <a:gd name="connsiteX3" fmla="*/ 1349833 w 6655633"/>
                      <a:gd name="connsiteY3" fmla="*/ 0 h 3765821"/>
                      <a:gd name="connsiteX4" fmla="*/ 1804944 w 6655633"/>
                      <a:gd name="connsiteY4" fmla="*/ 0 h 3765821"/>
                      <a:gd name="connsiteX5" fmla="*/ 2452603 w 6655633"/>
                      <a:gd name="connsiteY5" fmla="*/ 0 h 3765821"/>
                      <a:gd name="connsiteX6" fmla="*/ 2971896 w 6655633"/>
                      <a:gd name="connsiteY6" fmla="*/ 0 h 3765821"/>
                      <a:gd name="connsiteX7" fmla="*/ 3683737 w 6655633"/>
                      <a:gd name="connsiteY7" fmla="*/ 0 h 3765821"/>
                      <a:gd name="connsiteX8" fmla="*/ 4138848 w 6655633"/>
                      <a:gd name="connsiteY8" fmla="*/ 0 h 3765821"/>
                      <a:gd name="connsiteX9" fmla="*/ 4850689 w 6655633"/>
                      <a:gd name="connsiteY9" fmla="*/ 0 h 3765821"/>
                      <a:gd name="connsiteX10" fmla="*/ 5241617 w 6655633"/>
                      <a:gd name="connsiteY10" fmla="*/ 0 h 3765821"/>
                      <a:gd name="connsiteX11" fmla="*/ 5825093 w 6655633"/>
                      <a:gd name="connsiteY11" fmla="*/ 0 h 3765821"/>
                      <a:gd name="connsiteX12" fmla="*/ 6536934 w 6655633"/>
                      <a:gd name="connsiteY12" fmla="*/ 0 h 3765821"/>
                      <a:gd name="connsiteX13" fmla="*/ 6655633 w 6655633"/>
                      <a:gd name="connsiteY13" fmla="*/ 118699 h 3765821"/>
                      <a:gd name="connsiteX14" fmla="*/ 6655633 w 6655633"/>
                      <a:gd name="connsiteY14" fmla="*/ 706770 h 3765821"/>
                      <a:gd name="connsiteX15" fmla="*/ 6655633 w 6655633"/>
                      <a:gd name="connsiteY15" fmla="*/ 1224272 h 3765821"/>
                      <a:gd name="connsiteX16" fmla="*/ 6655633 w 6655633"/>
                      <a:gd name="connsiteY16" fmla="*/ 1812342 h 3765821"/>
                      <a:gd name="connsiteX17" fmla="*/ 6655633 w 6655633"/>
                      <a:gd name="connsiteY17" fmla="*/ 2470981 h 3765821"/>
                      <a:gd name="connsiteX18" fmla="*/ 6655633 w 6655633"/>
                      <a:gd name="connsiteY18" fmla="*/ 3059051 h 3765821"/>
                      <a:gd name="connsiteX19" fmla="*/ 6655633 w 6655633"/>
                      <a:gd name="connsiteY19" fmla="*/ 3647122 h 3765821"/>
                      <a:gd name="connsiteX20" fmla="*/ 6536934 w 6655633"/>
                      <a:gd name="connsiteY20" fmla="*/ 3765821 h 3765821"/>
                      <a:gd name="connsiteX21" fmla="*/ 5889276 w 6655633"/>
                      <a:gd name="connsiteY21" fmla="*/ 3765821 h 3765821"/>
                      <a:gd name="connsiteX22" fmla="*/ 5434165 w 6655633"/>
                      <a:gd name="connsiteY22" fmla="*/ 3765821 h 3765821"/>
                      <a:gd name="connsiteX23" fmla="*/ 4850689 w 6655633"/>
                      <a:gd name="connsiteY23" fmla="*/ 3765821 h 3765821"/>
                      <a:gd name="connsiteX24" fmla="*/ 4459760 w 6655633"/>
                      <a:gd name="connsiteY24" fmla="*/ 3765821 h 3765821"/>
                      <a:gd name="connsiteX25" fmla="*/ 4068831 w 6655633"/>
                      <a:gd name="connsiteY25" fmla="*/ 3765821 h 3765821"/>
                      <a:gd name="connsiteX26" fmla="*/ 3485355 w 6655633"/>
                      <a:gd name="connsiteY26" fmla="*/ 3765821 h 3765821"/>
                      <a:gd name="connsiteX27" fmla="*/ 3030244 w 6655633"/>
                      <a:gd name="connsiteY27" fmla="*/ 3765821 h 3765821"/>
                      <a:gd name="connsiteX28" fmla="*/ 2382586 w 6655633"/>
                      <a:gd name="connsiteY28" fmla="*/ 3765821 h 3765821"/>
                      <a:gd name="connsiteX29" fmla="*/ 1927474 w 6655633"/>
                      <a:gd name="connsiteY29" fmla="*/ 3765821 h 3765821"/>
                      <a:gd name="connsiteX30" fmla="*/ 1279816 w 6655633"/>
                      <a:gd name="connsiteY30" fmla="*/ 3765821 h 3765821"/>
                      <a:gd name="connsiteX31" fmla="*/ 888887 w 6655633"/>
                      <a:gd name="connsiteY31" fmla="*/ 3765821 h 3765821"/>
                      <a:gd name="connsiteX32" fmla="*/ 118699 w 6655633"/>
                      <a:gd name="connsiteY32" fmla="*/ 3765821 h 3765821"/>
                      <a:gd name="connsiteX33" fmla="*/ 0 w 6655633"/>
                      <a:gd name="connsiteY33" fmla="*/ 3647122 h 3765821"/>
                      <a:gd name="connsiteX34" fmla="*/ 0 w 6655633"/>
                      <a:gd name="connsiteY34" fmla="*/ 3059052 h 3765821"/>
                      <a:gd name="connsiteX35" fmla="*/ 0 w 6655633"/>
                      <a:gd name="connsiteY35" fmla="*/ 2435697 h 3765821"/>
                      <a:gd name="connsiteX36" fmla="*/ 0 w 6655633"/>
                      <a:gd name="connsiteY36" fmla="*/ 1918195 h 3765821"/>
                      <a:gd name="connsiteX37" fmla="*/ 0 w 6655633"/>
                      <a:gd name="connsiteY37" fmla="*/ 1435977 h 3765821"/>
                      <a:gd name="connsiteX38" fmla="*/ 0 w 6655633"/>
                      <a:gd name="connsiteY38" fmla="*/ 918475 h 3765821"/>
                      <a:gd name="connsiteX39" fmla="*/ 0 w 6655633"/>
                      <a:gd name="connsiteY39" fmla="*/ 118699 h 37658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6655633" h="3765821" extrusionOk="0">
                        <a:moveTo>
                          <a:pt x="0" y="118699"/>
                        </a:moveTo>
                        <a:cubicBezTo>
                          <a:pt x="-9479" y="47296"/>
                          <a:pt x="51022" y="796"/>
                          <a:pt x="118699" y="0"/>
                        </a:cubicBezTo>
                        <a:cubicBezTo>
                          <a:pt x="450999" y="-29171"/>
                          <a:pt x="506362" y="73193"/>
                          <a:pt x="830540" y="0"/>
                        </a:cubicBezTo>
                        <a:cubicBezTo>
                          <a:pt x="1154718" y="-73193"/>
                          <a:pt x="1098899" y="26891"/>
                          <a:pt x="1349833" y="0"/>
                        </a:cubicBezTo>
                        <a:cubicBezTo>
                          <a:pt x="1600767" y="-26891"/>
                          <a:pt x="1617526" y="32516"/>
                          <a:pt x="1804944" y="0"/>
                        </a:cubicBezTo>
                        <a:cubicBezTo>
                          <a:pt x="1992362" y="-32516"/>
                          <a:pt x="2305797" y="4248"/>
                          <a:pt x="2452603" y="0"/>
                        </a:cubicBezTo>
                        <a:cubicBezTo>
                          <a:pt x="2599409" y="-4248"/>
                          <a:pt x="2838221" y="39907"/>
                          <a:pt x="2971896" y="0"/>
                        </a:cubicBezTo>
                        <a:cubicBezTo>
                          <a:pt x="3105571" y="-39907"/>
                          <a:pt x="3358763" y="52686"/>
                          <a:pt x="3683737" y="0"/>
                        </a:cubicBezTo>
                        <a:cubicBezTo>
                          <a:pt x="4008711" y="-52686"/>
                          <a:pt x="3915660" y="47422"/>
                          <a:pt x="4138848" y="0"/>
                        </a:cubicBezTo>
                        <a:cubicBezTo>
                          <a:pt x="4362036" y="-47422"/>
                          <a:pt x="4565010" y="53553"/>
                          <a:pt x="4850689" y="0"/>
                        </a:cubicBezTo>
                        <a:cubicBezTo>
                          <a:pt x="5136368" y="-53553"/>
                          <a:pt x="5151746" y="4765"/>
                          <a:pt x="5241617" y="0"/>
                        </a:cubicBezTo>
                        <a:cubicBezTo>
                          <a:pt x="5331488" y="-4765"/>
                          <a:pt x="5679110" y="54313"/>
                          <a:pt x="5825093" y="0"/>
                        </a:cubicBezTo>
                        <a:cubicBezTo>
                          <a:pt x="5971076" y="-54313"/>
                          <a:pt x="6294809" y="54514"/>
                          <a:pt x="6536934" y="0"/>
                        </a:cubicBezTo>
                        <a:cubicBezTo>
                          <a:pt x="6612210" y="-9605"/>
                          <a:pt x="6669040" y="44498"/>
                          <a:pt x="6655633" y="118699"/>
                        </a:cubicBezTo>
                        <a:cubicBezTo>
                          <a:pt x="6666296" y="311673"/>
                          <a:pt x="6591904" y="566748"/>
                          <a:pt x="6655633" y="706770"/>
                        </a:cubicBezTo>
                        <a:cubicBezTo>
                          <a:pt x="6719362" y="846792"/>
                          <a:pt x="6633407" y="1074102"/>
                          <a:pt x="6655633" y="1224272"/>
                        </a:cubicBezTo>
                        <a:cubicBezTo>
                          <a:pt x="6677859" y="1374442"/>
                          <a:pt x="6623668" y="1656467"/>
                          <a:pt x="6655633" y="1812342"/>
                        </a:cubicBezTo>
                        <a:cubicBezTo>
                          <a:pt x="6687598" y="1968217"/>
                          <a:pt x="6624663" y="2256150"/>
                          <a:pt x="6655633" y="2470981"/>
                        </a:cubicBezTo>
                        <a:cubicBezTo>
                          <a:pt x="6686603" y="2685812"/>
                          <a:pt x="6633211" y="2774164"/>
                          <a:pt x="6655633" y="3059051"/>
                        </a:cubicBezTo>
                        <a:cubicBezTo>
                          <a:pt x="6678055" y="3343938"/>
                          <a:pt x="6627764" y="3464083"/>
                          <a:pt x="6655633" y="3647122"/>
                        </a:cubicBezTo>
                        <a:cubicBezTo>
                          <a:pt x="6653697" y="3712758"/>
                          <a:pt x="6609160" y="3753796"/>
                          <a:pt x="6536934" y="3765821"/>
                        </a:cubicBezTo>
                        <a:cubicBezTo>
                          <a:pt x="6222700" y="3842000"/>
                          <a:pt x="6123894" y="3740487"/>
                          <a:pt x="5889276" y="3765821"/>
                        </a:cubicBezTo>
                        <a:cubicBezTo>
                          <a:pt x="5654658" y="3791155"/>
                          <a:pt x="5630615" y="3730138"/>
                          <a:pt x="5434165" y="3765821"/>
                        </a:cubicBezTo>
                        <a:cubicBezTo>
                          <a:pt x="5237715" y="3801504"/>
                          <a:pt x="5118285" y="3756993"/>
                          <a:pt x="4850689" y="3765821"/>
                        </a:cubicBezTo>
                        <a:cubicBezTo>
                          <a:pt x="4583093" y="3774649"/>
                          <a:pt x="4545082" y="3724282"/>
                          <a:pt x="4459760" y="3765821"/>
                        </a:cubicBezTo>
                        <a:cubicBezTo>
                          <a:pt x="4374438" y="3807360"/>
                          <a:pt x="4191434" y="3738196"/>
                          <a:pt x="4068831" y="3765821"/>
                        </a:cubicBezTo>
                        <a:cubicBezTo>
                          <a:pt x="3946228" y="3793446"/>
                          <a:pt x="3636480" y="3718871"/>
                          <a:pt x="3485355" y="3765821"/>
                        </a:cubicBezTo>
                        <a:cubicBezTo>
                          <a:pt x="3334230" y="3812771"/>
                          <a:pt x="3157549" y="3731979"/>
                          <a:pt x="3030244" y="3765821"/>
                        </a:cubicBezTo>
                        <a:cubicBezTo>
                          <a:pt x="2902939" y="3799663"/>
                          <a:pt x="2621077" y="3759488"/>
                          <a:pt x="2382586" y="3765821"/>
                        </a:cubicBezTo>
                        <a:cubicBezTo>
                          <a:pt x="2144095" y="3772154"/>
                          <a:pt x="2129114" y="3755842"/>
                          <a:pt x="1927474" y="3765821"/>
                        </a:cubicBezTo>
                        <a:cubicBezTo>
                          <a:pt x="1725834" y="3775800"/>
                          <a:pt x="1537313" y="3739266"/>
                          <a:pt x="1279816" y="3765821"/>
                        </a:cubicBezTo>
                        <a:cubicBezTo>
                          <a:pt x="1022319" y="3792376"/>
                          <a:pt x="967466" y="3740226"/>
                          <a:pt x="888887" y="3765821"/>
                        </a:cubicBezTo>
                        <a:cubicBezTo>
                          <a:pt x="810308" y="3791416"/>
                          <a:pt x="285086" y="3706744"/>
                          <a:pt x="118699" y="3765821"/>
                        </a:cubicBezTo>
                        <a:cubicBezTo>
                          <a:pt x="62181" y="3774202"/>
                          <a:pt x="4996" y="3709691"/>
                          <a:pt x="0" y="3647122"/>
                        </a:cubicBezTo>
                        <a:cubicBezTo>
                          <a:pt x="-8261" y="3412599"/>
                          <a:pt x="54397" y="3208844"/>
                          <a:pt x="0" y="3059052"/>
                        </a:cubicBezTo>
                        <a:cubicBezTo>
                          <a:pt x="-54397" y="2909260"/>
                          <a:pt x="36437" y="2608866"/>
                          <a:pt x="0" y="2435697"/>
                        </a:cubicBezTo>
                        <a:cubicBezTo>
                          <a:pt x="-36437" y="2262528"/>
                          <a:pt x="44547" y="2160578"/>
                          <a:pt x="0" y="1918195"/>
                        </a:cubicBezTo>
                        <a:cubicBezTo>
                          <a:pt x="-44547" y="1675812"/>
                          <a:pt x="10863" y="1644411"/>
                          <a:pt x="0" y="1435977"/>
                        </a:cubicBezTo>
                        <a:cubicBezTo>
                          <a:pt x="-10863" y="1227543"/>
                          <a:pt x="54921" y="1049909"/>
                          <a:pt x="0" y="918475"/>
                        </a:cubicBezTo>
                        <a:cubicBezTo>
                          <a:pt x="-54921" y="787041"/>
                          <a:pt x="79321" y="403530"/>
                          <a:pt x="0" y="11869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E5DB3E-3B66-9FCF-D092-9D1FAC6607EF}"/>
              </a:ext>
            </a:extLst>
          </p:cNvPr>
          <p:cNvSpPr txBox="1"/>
          <p:nvPr/>
        </p:nvSpPr>
        <p:spPr>
          <a:xfrm>
            <a:off x="8142968" y="1949339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3.0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2C2AD-1DDC-0E21-47A6-342809123E8A}"/>
              </a:ext>
            </a:extLst>
          </p:cNvPr>
          <p:cNvSpPr txBox="1"/>
          <p:nvPr/>
        </p:nvSpPr>
        <p:spPr>
          <a:xfrm>
            <a:off x="241955" y="2146706"/>
            <a:ext cx="946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EZSMT 2.0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F4D10B-4AE9-2B89-3D99-FB442FBDE271}"/>
              </a:ext>
            </a:extLst>
          </p:cNvPr>
          <p:cNvCxnSpPr>
            <a:cxnSpLocks/>
          </p:cNvCxnSpPr>
          <p:nvPr/>
        </p:nvCxnSpPr>
        <p:spPr>
          <a:xfrm>
            <a:off x="2738436" y="2624138"/>
            <a:ext cx="1519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060DB4-6B59-F71C-86D4-91A4FC786F75}"/>
              </a:ext>
            </a:extLst>
          </p:cNvPr>
          <p:cNvCxnSpPr>
            <a:cxnSpLocks/>
          </p:cNvCxnSpPr>
          <p:nvPr/>
        </p:nvCxnSpPr>
        <p:spPr>
          <a:xfrm>
            <a:off x="1893088" y="4955998"/>
            <a:ext cx="802484" cy="14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0DD08D7-B067-9975-FCB0-D8C6CD397541}"/>
              </a:ext>
            </a:extLst>
          </p:cNvPr>
          <p:cNvCxnSpPr>
            <a:cxnSpLocks/>
          </p:cNvCxnSpPr>
          <p:nvPr/>
        </p:nvCxnSpPr>
        <p:spPr>
          <a:xfrm>
            <a:off x="1935952" y="4615164"/>
            <a:ext cx="15192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642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FE6C-F8AB-568A-4064-DB5D1D85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8C8A-2927-5AA2-23C5-B45BBBF66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67FC6-C5E4-74D6-AD40-0606AB37F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</p:spTree>
    <p:extLst>
      <p:ext uri="{BB962C8B-B14F-4D97-AF65-F5344CB8AC3E}">
        <p14:creationId xmlns:p14="http://schemas.microsoft.com/office/powerpoint/2010/main" val="296232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9D3-1466-732E-2318-9A45DCF8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10515599" cy="1205057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Constraint Answer Set Programming (CASP)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2D3-2A0E-2CA6-0131-9C93F43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 + Non-Boolean constraints</a:t>
            </a:r>
          </a:p>
          <a:p>
            <a:r>
              <a:rPr lang="en-US" dirty="0"/>
              <a:t>Extended answer set: answer set + variable assignments that satisfy all constraints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0EA6-4E66-2A6B-9251-3724E7CF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96A35-A441-FD2B-FB1A-63E83E934571}"/>
              </a:ext>
            </a:extLst>
          </p:cNvPr>
          <p:cNvSpPr txBox="1"/>
          <p:nvPr/>
        </p:nvSpPr>
        <p:spPr>
          <a:xfrm>
            <a:off x="1512540" y="3981188"/>
            <a:ext cx="5231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{switch}.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{power}.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light :- switch, power.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light, not power.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:- light, 2 &lt; hour, hour &lt; 5 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hour &gt;= 0.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hour &lt; 24.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C420F-94CD-D911-8624-34F2B497B0AF}"/>
              </a:ext>
            </a:extLst>
          </p:cNvPr>
          <p:cNvSpPr txBox="1"/>
          <p:nvPr/>
        </p:nvSpPr>
        <p:spPr>
          <a:xfrm>
            <a:off x="6433169" y="3981188"/>
            <a:ext cx="4607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An Extended Answer Set: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switch, power, light</a:t>
            </a:r>
          </a:p>
          <a:p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Hour=10</a:t>
            </a:r>
          </a:p>
        </p:txBody>
      </p:sp>
    </p:spTree>
    <p:extLst>
      <p:ext uri="{BB962C8B-B14F-4D97-AF65-F5344CB8AC3E}">
        <p14:creationId xmlns:p14="http://schemas.microsoft.com/office/powerpoint/2010/main" val="27907987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A191-2EBC-F118-91C6-2231465F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A839-086D-ECCE-BAD2-3BA774DBC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540" y="2060575"/>
            <a:ext cx="9841259" cy="4127986"/>
          </a:xfrm>
        </p:spPr>
        <p:txBody>
          <a:bodyPr>
            <a:normAutofit/>
          </a:bodyPr>
          <a:lstStyle/>
          <a:p>
            <a:r>
              <a:rPr lang="en-US" dirty="0"/>
              <a:t>What are we comparing?</a:t>
            </a:r>
          </a:p>
          <a:p>
            <a:pPr lvl="1"/>
            <a:r>
              <a:rPr lang="en-US" dirty="0"/>
              <a:t>Generated SMT-LIB program should be the same</a:t>
            </a:r>
          </a:p>
          <a:p>
            <a:pPr lvl="2"/>
            <a:r>
              <a:rPr lang="en-US" dirty="0"/>
              <a:t>Minor differences</a:t>
            </a:r>
          </a:p>
          <a:p>
            <a:pPr lvl="2"/>
            <a:r>
              <a:rPr lang="en-US" dirty="0"/>
              <a:t>Same underlying theory</a:t>
            </a:r>
          </a:p>
          <a:p>
            <a:pPr lvl="1"/>
            <a:r>
              <a:rPr lang="en-US" dirty="0"/>
              <a:t>EZSMT </a:t>
            </a:r>
            <a:r>
              <a:rPr lang="en-US" dirty="0">
                <a:sym typeface="Wingdings" pitchFamily="2" charset="2"/>
              </a:rPr>
              <a:t> SMT Solver communication</a:t>
            </a:r>
          </a:p>
          <a:p>
            <a:pPr lvl="2"/>
            <a:r>
              <a:rPr lang="en-US" dirty="0">
                <a:sym typeface="Wingdings" pitchFamily="2" charset="2"/>
              </a:rPr>
              <a:t>Should account for the majority of performance changes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DB913-5B00-2B6A-6912-E00302034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</p:spTree>
    <p:extLst>
      <p:ext uri="{BB962C8B-B14F-4D97-AF65-F5344CB8AC3E}">
        <p14:creationId xmlns:p14="http://schemas.microsoft.com/office/powerpoint/2010/main" val="15892639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A191-2EBC-F118-91C6-2231465F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DB913-5B00-2B6A-6912-E00302034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5B0BE5-CB4C-CAFE-F0C2-6E5A6D02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Similar performance when computing 1 answer set</a:t>
            </a:r>
          </a:p>
          <a:p>
            <a:pPr lvl="1"/>
            <a:r>
              <a:rPr lang="en-US" dirty="0"/>
              <a:t>Big performance increases when computing all answer sets</a:t>
            </a:r>
          </a:p>
          <a:p>
            <a:pPr lvl="2"/>
            <a:r>
              <a:rPr lang="en-US" dirty="0"/>
              <a:t>EZSMT2 starts multiple processes</a:t>
            </a:r>
          </a:p>
          <a:p>
            <a:pPr lvl="2"/>
            <a:r>
              <a:rPr lang="en-US" dirty="0"/>
              <a:t>EZSMT3 streams incrementally to a single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595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A191-2EBC-F118-91C6-2231465F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1 Answer 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CB48F9-F567-F2C2-2978-C86FC241C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426471"/>
              </p:ext>
            </p:extLst>
          </p:nvPr>
        </p:nvGraphicFramePr>
        <p:xfrm>
          <a:off x="1512888" y="2047874"/>
          <a:ext cx="8913807" cy="27554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2612">
                  <a:extLst>
                    <a:ext uri="{9D8B030D-6E8A-4147-A177-3AD203B41FA5}">
                      <a16:colId xmlns:a16="http://schemas.microsoft.com/office/drawing/2014/main" val="423967565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2535792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459263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875240477"/>
                    </a:ext>
                  </a:extLst>
                </a:gridCol>
                <a:gridCol w="1110793">
                  <a:extLst>
                    <a:ext uri="{9D8B030D-6E8A-4147-A177-3AD203B41FA5}">
                      <a16:colId xmlns:a16="http://schemas.microsoft.com/office/drawing/2014/main" val="1219012413"/>
                    </a:ext>
                  </a:extLst>
                </a:gridCol>
                <a:gridCol w="1273401">
                  <a:extLst>
                    <a:ext uri="{9D8B030D-6E8A-4147-A177-3AD203B41FA5}">
                      <a16:colId xmlns:a16="http://schemas.microsoft.com/office/drawing/2014/main" val="2482520692"/>
                    </a:ext>
                  </a:extLst>
                </a:gridCol>
                <a:gridCol w="1273401">
                  <a:extLst>
                    <a:ext uri="{9D8B030D-6E8A-4147-A177-3AD203B41FA5}">
                      <a16:colId xmlns:a16="http://schemas.microsoft.com/office/drawing/2014/main" val="288659839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CVC4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58013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Instance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EZSMT 2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EZSMT 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% Change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EZSMT 2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EZSMT 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% Change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78515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r>
                        <a:rPr lang="en-US" dirty="0"/>
                        <a:t>N-Queens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107.7%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73990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N-Queens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142.9%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6257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N-Queens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158.8%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145.5%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7697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DB913-5B00-2B6A-6912-E00302034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</p:spTree>
    <p:extLst>
      <p:ext uri="{BB962C8B-B14F-4D97-AF65-F5344CB8AC3E}">
        <p14:creationId xmlns:p14="http://schemas.microsoft.com/office/powerpoint/2010/main" val="4104896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A191-2EBC-F118-91C6-2231465F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All Answer 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CB48F9-F567-F2C2-2978-C86FC241C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87756"/>
              </p:ext>
            </p:extLst>
          </p:nvPr>
        </p:nvGraphicFramePr>
        <p:xfrm>
          <a:off x="1512888" y="2047874"/>
          <a:ext cx="8913807" cy="30224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52612">
                  <a:extLst>
                    <a:ext uri="{9D8B030D-6E8A-4147-A177-3AD203B41FA5}">
                      <a16:colId xmlns:a16="http://schemas.microsoft.com/office/drawing/2014/main" val="423967565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2535792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1459263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875240477"/>
                    </a:ext>
                  </a:extLst>
                </a:gridCol>
                <a:gridCol w="1110793">
                  <a:extLst>
                    <a:ext uri="{9D8B030D-6E8A-4147-A177-3AD203B41FA5}">
                      <a16:colId xmlns:a16="http://schemas.microsoft.com/office/drawing/2014/main" val="1219012413"/>
                    </a:ext>
                  </a:extLst>
                </a:gridCol>
                <a:gridCol w="1273401">
                  <a:extLst>
                    <a:ext uri="{9D8B030D-6E8A-4147-A177-3AD203B41FA5}">
                      <a16:colId xmlns:a16="http://schemas.microsoft.com/office/drawing/2014/main" val="2482520692"/>
                    </a:ext>
                  </a:extLst>
                </a:gridCol>
                <a:gridCol w="1273401">
                  <a:extLst>
                    <a:ext uri="{9D8B030D-6E8A-4147-A177-3AD203B41FA5}">
                      <a16:colId xmlns:a16="http://schemas.microsoft.com/office/drawing/2014/main" val="288659839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CVC4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580131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Instance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EZSMT 2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EZSMT 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% Change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EZSMT 2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EZSMT 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% Change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78515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r>
                        <a:rPr lang="en-US" dirty="0"/>
                        <a:t>N-Queens 7</a:t>
                      </a:r>
                      <a:br>
                        <a:rPr lang="en-US" dirty="0"/>
                      </a:br>
                      <a:r>
                        <a:rPr lang="en-US" dirty="0"/>
                        <a:t>(40 answer sets)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-82%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-68%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73990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N-Queens 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(92 answer sets)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-88.2%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-81.2%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6257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N-Queens 9</a:t>
                      </a:r>
                      <a:br>
                        <a:rPr lang="en-US" dirty="0"/>
                      </a:br>
                      <a:r>
                        <a:rPr lang="en-US" dirty="0"/>
                        <a:t>(352 answer sets)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97.69s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-95.3%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80.44s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-94.2%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7697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DB913-5B00-2B6A-6912-E00302034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</p:spTree>
    <p:extLst>
      <p:ext uri="{BB962C8B-B14F-4D97-AF65-F5344CB8AC3E}">
        <p14:creationId xmlns:p14="http://schemas.microsoft.com/office/powerpoint/2010/main" val="39258825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FE6C-F8AB-568A-4064-DB5D1D85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8C8A-2927-5AA2-23C5-B45BBBF66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67FC6-C5E4-74D6-AD40-0606AB37F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9736098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E756-FB8E-AB0A-D04E-98F66B91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C077-BDA4-7505-AC3D-5DF25AB0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learning curve</a:t>
            </a:r>
          </a:p>
          <a:p>
            <a:pPr lvl="1"/>
            <a:r>
              <a:rPr lang="en-US" dirty="0"/>
              <a:t>C++, SMT-LIB, ASPIF</a:t>
            </a:r>
          </a:p>
          <a:p>
            <a:r>
              <a:rPr lang="en-US" dirty="0"/>
              <a:t>Technical debt</a:t>
            </a:r>
          </a:p>
          <a:p>
            <a:pPr lvl="1"/>
            <a:r>
              <a:rPr lang="en-US" dirty="0"/>
              <a:t>C++, Python</a:t>
            </a:r>
          </a:p>
          <a:p>
            <a:pPr lvl="1"/>
            <a:r>
              <a:rPr lang="en-US" dirty="0"/>
              <a:t>Build system</a:t>
            </a:r>
          </a:p>
          <a:p>
            <a:pPr lvl="1"/>
            <a:r>
              <a:rPr lang="en-US" dirty="0"/>
              <a:t>Tight coupling</a:t>
            </a:r>
          </a:p>
          <a:p>
            <a:pPr lvl="1"/>
            <a:r>
              <a:rPr lang="en-US" dirty="0"/>
              <a:t>Lack of tests</a:t>
            </a:r>
          </a:p>
          <a:p>
            <a:r>
              <a:rPr lang="en-US" dirty="0"/>
              <a:t>Limited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02E0F-C1AB-D218-BBBF-E8099100D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6986186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FE6C-F8AB-568A-4064-DB5D1D85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8C8A-2927-5AA2-23C5-B45BBBF66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67FC6-C5E4-74D6-AD40-0606AB37F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2109389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A191-2EBC-F118-91C6-2231465F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A839-086D-ECCE-BAD2-3BA774DB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Grounding explosion applies to CASP just as much as ASP</a:t>
            </a:r>
          </a:p>
          <a:p>
            <a:r>
              <a:rPr lang="en-US" dirty="0"/>
              <a:t>Theory must be defined or imported in the input file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DB913-5B00-2B6A-6912-E00302034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6495144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FE6C-F8AB-568A-4064-DB5D1D85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8C8A-2927-5AA2-23C5-B45BBBF66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67FC6-C5E4-74D6-AD40-0606AB37F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662725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FA01-155F-39BD-997F-814C6E87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C6D3-4541-C96D-C143-C85B8A6E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Mature, extendable infrastructure</a:t>
            </a:r>
          </a:p>
          <a:p>
            <a:pPr lvl="1"/>
            <a:r>
              <a:rPr lang="en-US" dirty="0"/>
              <a:t>Logic interface</a:t>
            </a:r>
          </a:p>
          <a:p>
            <a:pPr lvl="2"/>
            <a:r>
              <a:rPr lang="en-US" dirty="0"/>
              <a:t>Basic QF_LIA logic support</a:t>
            </a:r>
          </a:p>
          <a:p>
            <a:pPr lvl="1"/>
            <a:r>
              <a:rPr lang="en-US" dirty="0"/>
              <a:t>Improved system architecture</a:t>
            </a:r>
          </a:p>
          <a:p>
            <a:pPr lvl="1"/>
            <a:r>
              <a:rPr lang="en-US" dirty="0"/>
              <a:t>Improved answer set enumeration</a:t>
            </a:r>
          </a:p>
          <a:p>
            <a:pPr lvl="1"/>
            <a:r>
              <a:rPr lang="en-US" dirty="0"/>
              <a:t>Basic ASP minimization statement support</a:t>
            </a:r>
          </a:p>
          <a:p>
            <a:pPr lvl="1"/>
            <a:r>
              <a:rPr lang="en-US" dirty="0"/>
              <a:t>Gringo5 ASPIF input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85BA-C7A1-25B5-B546-43CF0835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94060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9D3-1466-732E-2318-9A45DCF8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10515599" cy="1205057"/>
          </a:xfrm>
        </p:spPr>
        <p:txBody>
          <a:bodyPr>
            <a:normAutofit/>
          </a:bodyPr>
          <a:lstStyle/>
          <a:p>
            <a:r>
              <a:rPr lang="en-US" sz="4000" dirty="0"/>
              <a:t>Integrational or Translational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2D3-2A0E-2CA6-0131-9C93F43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Integrational</a:t>
            </a:r>
          </a:p>
          <a:p>
            <a:pPr lvl="1"/>
            <a:r>
              <a:rPr lang="en-US" dirty="0"/>
              <a:t>Integrate constraint solver into existing answer set solver</a:t>
            </a:r>
          </a:p>
          <a:p>
            <a:r>
              <a:rPr lang="en-US" dirty="0"/>
              <a:t>Translational</a:t>
            </a:r>
          </a:p>
          <a:p>
            <a:pPr lvl="1"/>
            <a:r>
              <a:rPr lang="en-US" dirty="0"/>
              <a:t>Translate answer set program into a format that can be completely solved in a different solving framework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0EA6-4E66-2A6B-9251-3724E7CF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E96D4-7675-E27E-4538-74A64AB5BF00}"/>
              </a:ext>
            </a:extLst>
          </p:cNvPr>
          <p:cNvSpPr txBox="1"/>
          <p:nvPr/>
        </p:nvSpPr>
        <p:spPr>
          <a:xfrm>
            <a:off x="0" y="6550223"/>
            <a:ext cx="1191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Lierler</a:t>
            </a:r>
            <a:r>
              <a:rPr lang="en-US" sz="1400" dirty="0"/>
              <a:t>, 2003)</a:t>
            </a:r>
          </a:p>
        </p:txBody>
      </p:sp>
    </p:spTree>
    <p:extLst>
      <p:ext uri="{BB962C8B-B14F-4D97-AF65-F5344CB8AC3E}">
        <p14:creationId xmlns:p14="http://schemas.microsoft.com/office/powerpoint/2010/main" val="38862988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FA01-155F-39BD-997F-814C6E87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C6D3-4541-C96D-C143-C85B8A6E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test coverage</a:t>
            </a:r>
          </a:p>
          <a:p>
            <a:r>
              <a:rPr lang="en-US" dirty="0"/>
              <a:t>Detect logic from input file</a:t>
            </a:r>
          </a:p>
          <a:p>
            <a:r>
              <a:rPr lang="en-US" dirty="0"/>
              <a:t>Support multi-priority minimization statements</a:t>
            </a:r>
          </a:p>
          <a:p>
            <a:r>
              <a:rPr lang="en-US" dirty="0"/>
              <a:t>Additional SMT logic implementations</a:t>
            </a:r>
          </a:p>
          <a:p>
            <a:r>
              <a:rPr lang="en-US" dirty="0"/>
              <a:t>Non-</a:t>
            </a:r>
            <a:r>
              <a:rPr lang="en-US" dirty="0" err="1"/>
              <a:t>boolean</a:t>
            </a:r>
            <a:r>
              <a:rPr lang="en-US" dirty="0"/>
              <a:t> minimizations</a:t>
            </a:r>
          </a:p>
          <a:p>
            <a:r>
              <a:rPr lang="en-US" dirty="0"/>
              <a:t>Package for distribution</a:t>
            </a:r>
          </a:p>
          <a:p>
            <a:r>
              <a:rPr lang="en-US" dirty="0"/>
              <a:t>Performance enhancements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Benchmarks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85BA-C7A1-25B5-B546-43CF0835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6165119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FA01-155F-39BD-997F-814C6E87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C6D3-4541-C96D-C143-C85B8A6E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committee</a:t>
            </a:r>
          </a:p>
          <a:p>
            <a:pPr lvl="1"/>
            <a:r>
              <a:rPr lang="en-US" dirty="0"/>
              <a:t>Chair: Dr. Yuliya </a:t>
            </a:r>
            <a:r>
              <a:rPr lang="en-US" dirty="0" err="1"/>
              <a:t>Lierler</a:t>
            </a:r>
            <a:endParaRPr lang="en-US" dirty="0"/>
          </a:p>
          <a:p>
            <a:pPr lvl="1"/>
            <a:r>
              <a:rPr lang="en-US" dirty="0"/>
              <a:t>Dr. Abhishek </a:t>
            </a:r>
            <a:r>
              <a:rPr lang="en-US" dirty="0" err="1"/>
              <a:t>Parakh</a:t>
            </a:r>
            <a:endParaRPr lang="en-US" dirty="0"/>
          </a:p>
          <a:p>
            <a:pPr lvl="1"/>
            <a:r>
              <a:rPr lang="en-US" dirty="0"/>
              <a:t>Dr. Jorge </a:t>
            </a:r>
            <a:r>
              <a:rPr lang="en-US" dirty="0" err="1"/>
              <a:t>Fandinno</a:t>
            </a:r>
            <a:r>
              <a:rPr lang="en-US" dirty="0"/>
              <a:t> Garcia</a:t>
            </a:r>
          </a:p>
          <a:p>
            <a:r>
              <a:rPr lang="en-US" dirty="0"/>
              <a:t>Additional resources</a:t>
            </a:r>
          </a:p>
          <a:p>
            <a:pPr lvl="1"/>
            <a:r>
              <a:rPr lang="en-US" dirty="0"/>
              <a:t>Benjamin Susman</a:t>
            </a:r>
          </a:p>
          <a:p>
            <a:pPr lvl="1"/>
            <a:r>
              <a:rPr lang="en-US" dirty="0"/>
              <a:t>Da Shen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85BA-C7A1-25B5-B546-43CF0835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675288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FA01-155F-39BD-997F-814C6E87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9310352" cy="1205057"/>
          </a:xfrm>
        </p:spPr>
        <p:txBody>
          <a:bodyPr>
            <a:normAutofit/>
          </a:bodyPr>
          <a:lstStyle/>
          <a:p>
            <a:r>
              <a:rPr lang="en-US" dirty="0"/>
              <a:t>References &amp;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C6D3-4541-C96D-C143-C85B8A6E6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Banbara</a:t>
            </a:r>
            <a:r>
              <a:rPr lang="en-US" dirty="0"/>
              <a:t>, M., Kaufmann, B., Ostrowski, M., Schaub, T. (2003). </a:t>
            </a:r>
            <a:r>
              <a:rPr lang="en-US" dirty="0" err="1"/>
              <a:t>Clingocon</a:t>
            </a:r>
            <a:r>
              <a:rPr lang="en-US" dirty="0"/>
              <a:t>: The Next Generation. Theory and Practice of Logic Programming.</a:t>
            </a:r>
          </a:p>
          <a:p>
            <a:r>
              <a:rPr lang="en-US" dirty="0"/>
              <a:t>Kaminski, R., Romero, J., Schaub, T., </a:t>
            </a:r>
            <a:r>
              <a:rPr lang="en-US" dirty="0" err="1"/>
              <a:t>Wanko</a:t>
            </a:r>
            <a:r>
              <a:rPr lang="en-US" dirty="0"/>
              <a:t>, P. (2003). How to build your own ASP-based system?!. Theory and Practice of Logic Programming.</a:t>
            </a:r>
          </a:p>
          <a:p>
            <a:r>
              <a:rPr lang="en-US" dirty="0" err="1"/>
              <a:t>Lierler</a:t>
            </a:r>
            <a:r>
              <a:rPr lang="en-US" dirty="0"/>
              <a:t>, Y. (2003). Constraint Answer Set Programming: Integrational and Translational (or SMT-based) Approaches.</a:t>
            </a:r>
            <a:r>
              <a:rPr lang="en-US" i="1" dirty="0"/>
              <a:t> </a:t>
            </a:r>
            <a:r>
              <a:rPr lang="en-US" dirty="0"/>
              <a:t>Theory and Practice of Logic Programming.</a:t>
            </a:r>
            <a:endParaRPr lang="en-US" i="1" dirty="0"/>
          </a:p>
          <a:p>
            <a:r>
              <a:rPr lang="en-US" dirty="0" err="1"/>
              <a:t>Lierler</a:t>
            </a:r>
            <a:r>
              <a:rPr lang="en-US" dirty="0"/>
              <a:t>, Y. (2010). SAT-based Answer Set Programming. PhD thesis, University of Texas at Austin.</a:t>
            </a:r>
          </a:p>
          <a:p>
            <a:r>
              <a:rPr lang="en-US" dirty="0"/>
              <a:t>Shen, D., </a:t>
            </a:r>
            <a:r>
              <a:rPr lang="en-US" dirty="0" err="1"/>
              <a:t>Lierler</a:t>
            </a:r>
            <a:r>
              <a:rPr lang="en-US" dirty="0"/>
              <a:t>, Y. (2018). SMT-based Answer Set Solver CMODELS-DIFF (System Description). University of Nebraska at Omaha.</a:t>
            </a:r>
          </a:p>
          <a:p>
            <a:r>
              <a:rPr lang="en-US" dirty="0"/>
              <a:t>Susman, B. (2016). The EZSMT Solver: Constraint Answer Set Solving meets SMT.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C85BA-C7A1-25B5-B546-43CF0835A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326798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BEE9-4551-5C2A-1C33-DB02CF0DA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D8359-C0E2-49B8-3182-093A79E79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92364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A9D3-1466-732E-2318-9A45DCF8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628"/>
            <a:ext cx="10515599" cy="1205057"/>
          </a:xfrm>
        </p:spPr>
        <p:txBody>
          <a:bodyPr>
            <a:normAutofit/>
          </a:bodyPr>
          <a:lstStyle/>
          <a:p>
            <a:r>
              <a:rPr lang="en-US" dirty="0"/>
              <a:t>Boolean Satisfiability Problem (SAT)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F2D3-2A0E-2CA6-0131-9C93F439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assignment to Boolean variables that satisfies a </a:t>
            </a:r>
            <a:r>
              <a:rPr lang="en-US" dirty="0" err="1"/>
              <a:t>boolean</a:t>
            </a:r>
            <a:r>
              <a:rPr lang="en-US" dirty="0"/>
              <a:t> formula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0EA6-4E66-2A6B-9251-3724E7CFF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CCEBA-D7F8-2335-A731-D565B9C26155}"/>
              </a:ext>
            </a:extLst>
          </p:cNvPr>
          <p:cNvSpPr txBox="1"/>
          <p:nvPr/>
        </p:nvSpPr>
        <p:spPr>
          <a:xfrm>
            <a:off x="1512540" y="4674636"/>
            <a:ext cx="3627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Formula: (X ∧ Y ∧ Z) V !Z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Model 1: X, Y, Z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Model 2: X, Y, !Z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Model 3: !X, !Y, !Z</a:t>
            </a:r>
          </a:p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B21C2-46C8-7C55-345C-B76F8D79D963}"/>
              </a:ext>
            </a:extLst>
          </p:cNvPr>
          <p:cNvSpPr txBox="1"/>
          <p:nvPr/>
        </p:nvSpPr>
        <p:spPr>
          <a:xfrm>
            <a:off x="5613854" y="4674636"/>
            <a:ext cx="261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693233"/>
      </p:ext>
    </p:extLst>
  </p:cSld>
  <p:clrMapOvr>
    <a:masterClrMapping/>
  </p:clrMapOvr>
</p:sld>
</file>

<file path=ppt/theme/theme1.xml><?xml version="1.0" encoding="utf-8"?>
<a:theme xmlns:a="http://schemas.openxmlformats.org/drawingml/2006/main" name="Aviture template">
  <a:themeElements>
    <a:clrScheme name="AVITURE Color Palette">
      <a:dk1>
        <a:srgbClr val="002636"/>
      </a:dk1>
      <a:lt1>
        <a:srgbClr val="FFFFFF"/>
      </a:lt1>
      <a:dk2>
        <a:srgbClr val="96BBCA"/>
      </a:dk2>
      <a:lt2>
        <a:srgbClr val="E7E6E6"/>
      </a:lt2>
      <a:accent1>
        <a:srgbClr val="EF3B33"/>
      </a:accent1>
      <a:accent2>
        <a:srgbClr val="919191"/>
      </a:accent2>
      <a:accent3>
        <a:srgbClr val="44818A"/>
      </a:accent3>
      <a:accent4>
        <a:srgbClr val="EE3A32"/>
      </a:accent4>
      <a:accent5>
        <a:srgbClr val="002535"/>
      </a:accent5>
      <a:accent6>
        <a:srgbClr val="FEFFFE"/>
      </a:accent6>
      <a:hlink>
        <a:srgbClr val="95BAC9"/>
      </a:hlink>
      <a:folHlink>
        <a:srgbClr val="00253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ture PPT Master Template" id="{FA9F61B9-297F-1541-B172-61D3DDAB2A77}" vid="{07F1C264-55B3-D34C-AF9A-49A1C277F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Aviture template</Template>
  <TotalTime>3668</TotalTime>
  <Words>5584</Words>
  <Application>Microsoft Macintosh PowerPoint</Application>
  <PresentationFormat>Widescreen</PresentationFormat>
  <Paragraphs>1058</Paragraphs>
  <Slides>83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1" baseType="lpstr">
      <vt:lpstr>Arial</vt:lpstr>
      <vt:lpstr>Calibri</vt:lpstr>
      <vt:lpstr>Circular Bold</vt:lpstr>
      <vt:lpstr>Circular Medium</vt:lpstr>
      <vt:lpstr>Interstate</vt:lpstr>
      <vt:lpstr>Interstate Light</vt:lpstr>
      <vt:lpstr>Source Code Pro</vt:lpstr>
      <vt:lpstr>Aviture template</vt:lpstr>
      <vt:lpstr>Maturing &amp; Extending The EZSMT System</vt:lpstr>
      <vt:lpstr>Introduction</vt:lpstr>
      <vt:lpstr>Outline</vt:lpstr>
      <vt:lpstr>Background</vt:lpstr>
      <vt:lpstr>Answer Set Programming (ASP)</vt:lpstr>
      <vt:lpstr>Answer Set Programming (ASP)</vt:lpstr>
      <vt:lpstr>Constraint Answer Set Programming (CASP)</vt:lpstr>
      <vt:lpstr>Integrational or Translational Approach</vt:lpstr>
      <vt:lpstr>Boolean Satisfiability Problem (SAT)</vt:lpstr>
      <vt:lpstr>Satisfiability Modulo Theories (SMT)</vt:lpstr>
      <vt:lpstr>SMT-LIB</vt:lpstr>
      <vt:lpstr>SMT-LIB</vt:lpstr>
      <vt:lpstr>Review</vt:lpstr>
      <vt:lpstr>Related Work</vt:lpstr>
      <vt:lpstr>CModels</vt:lpstr>
      <vt:lpstr>EZCSP</vt:lpstr>
      <vt:lpstr>The EZ Language</vt:lpstr>
      <vt:lpstr>EZSMT (1.0)</vt:lpstr>
      <vt:lpstr>CModels(Diff)</vt:lpstr>
      <vt:lpstr>EZSMT+ (2.0)</vt:lpstr>
      <vt:lpstr>Project</vt:lpstr>
      <vt:lpstr> “The main purpose of this project is to make EZSMT more valuable and accessible to the SMT and ASP communities and thereby encourage collaboration in the CASP field.”</vt:lpstr>
      <vt:lpstr>EZSMT 3.0</vt:lpstr>
      <vt:lpstr>Project Proposal</vt:lpstr>
      <vt:lpstr>Maturing EZSMT</vt:lpstr>
      <vt:lpstr>Code Repository</vt:lpstr>
      <vt:lpstr>Code Repository</vt:lpstr>
      <vt:lpstr>Code Repository</vt:lpstr>
      <vt:lpstr>Build System</vt:lpstr>
      <vt:lpstr>Test Coverage</vt:lpstr>
      <vt:lpstr>Test Coverage</vt:lpstr>
      <vt:lpstr>CLI Arguments Library</vt:lpstr>
      <vt:lpstr>Logging Library</vt:lpstr>
      <vt:lpstr>Extending EZSMT</vt:lpstr>
      <vt:lpstr>Answer Set Enumeration</vt:lpstr>
      <vt:lpstr>Answer Set Enumeration</vt:lpstr>
      <vt:lpstr>ASP Minimization Statements</vt:lpstr>
      <vt:lpstr>New Input Language</vt:lpstr>
      <vt:lpstr>PowerPoint Presentation</vt:lpstr>
      <vt:lpstr>New Input Language</vt:lpstr>
      <vt:lpstr>New Input Language</vt:lpstr>
      <vt:lpstr>PowerPoint Presentation</vt:lpstr>
      <vt:lpstr>PowerPoint Presentation</vt:lpstr>
      <vt:lpstr>PowerPoint Presentation</vt:lpstr>
      <vt:lpstr>Arbitrary SMT Logics</vt:lpstr>
      <vt:lpstr>Arbitrary SMT Logics</vt:lpstr>
      <vt:lpstr>1. Create Theory Grammar</vt:lpstr>
      <vt:lpstr>2. Write EZSMT logic implementation</vt:lpstr>
      <vt:lpstr>2. Write EZSMT logic implementation</vt:lpstr>
      <vt:lpstr>2. Write EZSMT logic implementation</vt:lpstr>
      <vt:lpstr>2. Write EZSMT logic implementation</vt:lpstr>
      <vt:lpstr>2. Write EZSMT logic implementation</vt:lpstr>
      <vt:lpstr>2. Write EZSMT logic implementation</vt:lpstr>
      <vt:lpstr>2. Write EZSMT logic implementation</vt:lpstr>
      <vt:lpstr>2. Write EZSMT logic implementation</vt:lpstr>
      <vt:lpstr>2. Write EZSMT logic implementation</vt:lpstr>
      <vt:lpstr>2. Write EZSMT logic implementation</vt:lpstr>
      <vt:lpstr>2. Write EZSMT logic implementation</vt:lpstr>
      <vt:lpstr>3. Use the new EZSMT logic</vt:lpstr>
      <vt:lpstr>3. Use the new EZSMT logic</vt:lpstr>
      <vt:lpstr>System Comparison</vt:lpstr>
      <vt:lpstr>System Comparison</vt:lpstr>
      <vt:lpstr>System Comparison</vt:lpstr>
      <vt:lpstr>System Comparison</vt:lpstr>
      <vt:lpstr>System Comparison</vt:lpstr>
      <vt:lpstr>System Comparison</vt:lpstr>
      <vt:lpstr>System Comparison</vt:lpstr>
      <vt:lpstr>System Comparison</vt:lpstr>
      <vt:lpstr>Benchmarks</vt:lpstr>
      <vt:lpstr>Benchmarks</vt:lpstr>
      <vt:lpstr>N-Queens</vt:lpstr>
      <vt:lpstr>N-Queens: 1 Answer Set</vt:lpstr>
      <vt:lpstr>N-Queens: All Answer Sets</vt:lpstr>
      <vt:lpstr>Challenges</vt:lpstr>
      <vt:lpstr>Challenges</vt:lpstr>
      <vt:lpstr>Limitations</vt:lpstr>
      <vt:lpstr>Limitations</vt:lpstr>
      <vt:lpstr>Conclusions</vt:lpstr>
      <vt:lpstr>Contributions</vt:lpstr>
      <vt:lpstr>Future Work</vt:lpstr>
      <vt:lpstr>Acknowledgements</vt:lpstr>
      <vt:lpstr>References &amp; Further Reading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Wilson</dc:creator>
  <cp:lastModifiedBy>Nick Wilson</cp:lastModifiedBy>
  <cp:revision>496</cp:revision>
  <dcterms:created xsi:type="dcterms:W3CDTF">2022-07-01T14:45:07Z</dcterms:created>
  <dcterms:modified xsi:type="dcterms:W3CDTF">2022-07-20T01:35:02Z</dcterms:modified>
</cp:coreProperties>
</file>