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81" d="100"/>
          <a:sy n="81"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091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DHAKSHATA.R</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2863" y="5121174"/>
            <a:ext cx="8777337" cy="952825"/>
          </a:xfrm>
          <a:prstGeom prst="rect">
            <a:avLst/>
          </a:prstGeom>
        </p:spPr>
        <p:txBody>
          <a:bodyPr vert="horz" wrap="square" lIns="0" tIns="16510" rIns="0" bIns="0" rtlCol="0">
            <a:spAutoFit/>
          </a:bodyPr>
          <a:lstStyle/>
          <a:p>
            <a:pPr marL="12700">
              <a:lnSpc>
                <a:spcPct val="100000"/>
              </a:lnSpc>
              <a:spcBef>
                <a:spcPts val="130"/>
              </a:spcBef>
            </a:pPr>
            <a:r>
              <a:rPr sz="2000" u="heavy" spc="20" dirty="0" err="1">
                <a:solidFill>
                  <a:srgbClr val="006FC0"/>
                </a:solidFill>
                <a:uFill>
                  <a:solidFill>
                    <a:srgbClr val="006FC0"/>
                  </a:solidFill>
                </a:uFill>
                <a:latin typeface="Trebuchet MS"/>
                <a:cs typeface="Trebuchet MS"/>
              </a:rPr>
              <a:t>Demo</a:t>
            </a:r>
            <a:r>
              <a:rPr sz="2000" u="heavy" spc="25" dirty="0" err="1">
                <a:solidFill>
                  <a:srgbClr val="006FC0"/>
                </a:solidFill>
                <a:uFill>
                  <a:solidFill>
                    <a:srgbClr val="006FC0"/>
                  </a:solidFill>
                </a:uFill>
                <a:latin typeface="Trebuchet MS"/>
                <a:cs typeface="Trebuchet MS"/>
              </a:rPr>
              <a:t>Link</a:t>
            </a:r>
            <a:r>
              <a:rPr lang="en-US" sz="2000" u="heavy" spc="25" dirty="0">
                <a:solidFill>
                  <a:srgbClr val="006FC0"/>
                </a:solidFill>
                <a:uFill>
                  <a:solidFill>
                    <a:srgbClr val="006FC0"/>
                  </a:solidFill>
                </a:uFill>
                <a:latin typeface="Trebuchet MS"/>
                <a:cs typeface="Trebuchet MS"/>
              </a:rPr>
              <a:t>:</a:t>
            </a:r>
          </a:p>
          <a:p>
            <a:pPr marL="12700">
              <a:lnSpc>
                <a:spcPct val="100000"/>
              </a:lnSpc>
              <a:spcBef>
                <a:spcPts val="130"/>
              </a:spcBef>
            </a:pPr>
            <a:r>
              <a:rPr lang="en-US" sz="2000" u="heavy" spc="25" dirty="0">
                <a:solidFill>
                  <a:srgbClr val="006FC0"/>
                </a:solidFill>
                <a:uFill>
                  <a:solidFill>
                    <a:srgbClr val="006FC0"/>
                  </a:solidFill>
                </a:uFill>
                <a:latin typeface="Trebuchet MS"/>
                <a:cs typeface="Trebuchet MS"/>
              </a:rPr>
              <a:t>https://drive.google.com/file/d/1FHT_qgaVGxKSDqaLebGJ69VePbllBTiH/view?usp=sharing</a:t>
            </a:r>
          </a:p>
        </p:txBody>
      </p:sp>
      <p:sp>
        <p:nvSpPr>
          <p:cNvPr id="10" name="TextBox 9">
            <a:extLst>
              <a:ext uri="{FF2B5EF4-FFF2-40B4-BE49-F238E27FC236}">
                <a16:creationId xmlns:a16="http://schemas.microsoft.com/office/drawing/2014/main" id="{862A4471-15F1-6531-E78C-A122E43277E6}"/>
              </a:ext>
            </a:extLst>
          </p:cNvPr>
          <p:cNvSpPr txBox="1"/>
          <p:nvPr/>
        </p:nvSpPr>
        <p:spPr>
          <a:xfrm>
            <a:off x="1066800" y="2667000"/>
            <a:ext cx="7315200" cy="1569660"/>
          </a:xfrm>
          <a:prstGeom prst="rect">
            <a:avLst/>
          </a:prstGeom>
          <a:noFill/>
        </p:spPr>
        <p:txBody>
          <a:bodyPr wrap="square" rtlCol="0">
            <a:spAutoFit/>
          </a:bodyPr>
          <a:lstStyle/>
          <a:p>
            <a:pPr algn="just"/>
            <a:r>
              <a:rPr lang="en-US" sz="2400" b="0" i="0" dirty="0">
                <a:solidFill>
                  <a:srgbClr val="0D0D0D"/>
                </a:solidFill>
                <a:effectLst/>
                <a:highlight>
                  <a:srgbClr val="FFFFFF"/>
                </a:highlight>
                <a:latin typeface="Söhne"/>
              </a:rPr>
              <a:t>The developed neural network models effectively classify dementia patients, enabling early detection and personalized care, thereby improving patient outcomes and optimizing healthcare resource allocation.</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44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F0EEAE41-08E9-4606-F1F3-8F8AB04653D0}"/>
              </a:ext>
            </a:extLst>
          </p:cNvPr>
          <p:cNvSpPr txBox="1"/>
          <p:nvPr/>
        </p:nvSpPr>
        <p:spPr>
          <a:xfrm>
            <a:off x="2895600" y="2209800"/>
            <a:ext cx="6181217" cy="830997"/>
          </a:xfrm>
          <a:prstGeom prst="rect">
            <a:avLst/>
          </a:prstGeom>
          <a:noFill/>
        </p:spPr>
        <p:txBody>
          <a:bodyPr wrap="square" rtlCol="0">
            <a:spAutoFit/>
          </a:bodyPr>
          <a:lstStyle/>
          <a:p>
            <a:r>
              <a:rPr lang="en-US" sz="2400" dirty="0"/>
              <a:t>Classification/Prediction tasks using RNN, CNN, and ANN. </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B220BE82-1EDC-93CB-C190-9E46C7713750}"/>
              </a:ext>
            </a:extLst>
          </p:cNvPr>
          <p:cNvSpPr txBox="1"/>
          <p:nvPr/>
        </p:nvSpPr>
        <p:spPr>
          <a:xfrm>
            <a:off x="3352799" y="1524000"/>
            <a:ext cx="4371975" cy="2677656"/>
          </a:xfrm>
          <a:prstGeom prst="rect">
            <a:avLst/>
          </a:prstGeom>
          <a:noFill/>
        </p:spPr>
        <p:txBody>
          <a:bodyPr wrap="square" rtlCol="0">
            <a:spAutoFit/>
          </a:bodyPr>
          <a:lstStyle/>
          <a:p>
            <a:pPr marL="342900" indent="-342900">
              <a:buAutoNum type="arabicPeriod"/>
            </a:pPr>
            <a:r>
              <a:rPr lang="en-US" sz="2400" dirty="0"/>
              <a:t>Problem Statement</a:t>
            </a:r>
          </a:p>
          <a:p>
            <a:pPr marL="342900" indent="-342900">
              <a:buAutoNum type="arabicPeriod"/>
            </a:pPr>
            <a:r>
              <a:rPr lang="en-US" sz="2400" dirty="0"/>
              <a:t>Project Overview</a:t>
            </a:r>
          </a:p>
          <a:p>
            <a:pPr marL="342900" indent="-342900">
              <a:buAutoNum type="arabicPeriod"/>
            </a:pPr>
            <a:r>
              <a:rPr lang="en-US" sz="2400" dirty="0"/>
              <a:t>End Users</a:t>
            </a:r>
          </a:p>
          <a:p>
            <a:pPr marL="342900" indent="-342900">
              <a:buAutoNum type="arabicPeriod"/>
            </a:pPr>
            <a:r>
              <a:rPr lang="en-US" sz="2400" dirty="0"/>
              <a:t>Solution and Value Proposition</a:t>
            </a:r>
          </a:p>
          <a:p>
            <a:pPr marL="342900" indent="-342900">
              <a:buAutoNum type="arabicPeriod"/>
            </a:pPr>
            <a:r>
              <a:rPr lang="en-US" sz="2400" dirty="0"/>
              <a:t>Key Features</a:t>
            </a:r>
          </a:p>
          <a:p>
            <a:pPr marL="342900" indent="-342900">
              <a:buAutoNum type="arabicPeriod"/>
            </a:pPr>
            <a:r>
              <a:rPr lang="en-US" sz="2400" dirty="0"/>
              <a:t>Modeling and Results</a:t>
            </a:r>
          </a:p>
          <a:p>
            <a:pPr marL="342900" indent="-342900">
              <a:buAutoNum type="arabicPeriod"/>
            </a:pPr>
            <a:r>
              <a:rPr lang="en-US" sz="2400" dirty="0"/>
              <a:t>Results</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8955D2C-8753-8DCE-BCD8-37062650C5C4}"/>
              </a:ext>
            </a:extLst>
          </p:cNvPr>
          <p:cNvSpPr txBox="1"/>
          <p:nvPr/>
        </p:nvSpPr>
        <p:spPr>
          <a:xfrm>
            <a:off x="663902" y="1955745"/>
            <a:ext cx="7019925" cy="4154984"/>
          </a:xfrm>
          <a:prstGeom prst="rect">
            <a:avLst/>
          </a:prstGeom>
          <a:noFill/>
        </p:spPr>
        <p:txBody>
          <a:bodyPr wrap="square" rtlCol="0">
            <a:spAutoFit/>
          </a:bodyPr>
          <a:lstStyle/>
          <a:p>
            <a:pPr algn="just"/>
            <a:r>
              <a:rPr lang="en-US" sz="2400" dirty="0"/>
              <a:t>             Develop a predictive model using RNN (Recurrent Neural Network), CNN (Convolutional Neural Network), and ANN (Artificial Neural Network) architectures to classify dementia patients based on a comprehensive health dataset. The dataset includes various physiological, lifestyle, and medical history features of individuals, with a focus on dementia diagnosis. The task involves building models capable of accurately predicting dementia status from the provided features, thereby aiding in early detection and intervention strategies for dementia patients.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625F8C6-93FA-547F-0DC0-AFBC47166D0C}"/>
              </a:ext>
            </a:extLst>
          </p:cNvPr>
          <p:cNvSpPr txBox="1"/>
          <p:nvPr/>
        </p:nvSpPr>
        <p:spPr>
          <a:xfrm>
            <a:off x="1066800" y="2133600"/>
            <a:ext cx="7162800" cy="4154984"/>
          </a:xfrm>
          <a:prstGeom prst="rect">
            <a:avLst/>
          </a:prstGeom>
          <a:noFill/>
        </p:spPr>
        <p:txBody>
          <a:bodyPr wrap="square" rtlCol="0">
            <a:spAutoFit/>
          </a:bodyPr>
          <a:lstStyle/>
          <a:p>
            <a:pPr algn="just"/>
            <a:r>
              <a:rPr lang="en-US" sz="2400" dirty="0"/>
              <a:t>              This project aims to develop predictive models using neural network architectures to classify dementia patients based on a comprehensive health dataset. It involves preprocessing the data, building and comparing models such as RNN, CNN, and ANN, optimizing hyperparameters, evaluating model performance, and deploying the best-performing model for real-time prediction. The objective is to facilitate early detection and intervention strategies for dementia patients, ultimately improving patient outcomes and healthcare decision-making.</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D8F7F9D-571E-5DAC-F72F-DC35BC3B3272}"/>
              </a:ext>
            </a:extLst>
          </p:cNvPr>
          <p:cNvSpPr txBox="1"/>
          <p:nvPr/>
        </p:nvSpPr>
        <p:spPr>
          <a:xfrm>
            <a:off x="914400" y="2320437"/>
            <a:ext cx="7239000" cy="3416320"/>
          </a:xfrm>
          <a:prstGeom prst="rect">
            <a:avLst/>
          </a:prstGeom>
          <a:noFill/>
        </p:spPr>
        <p:txBody>
          <a:bodyPr wrap="square" rtlCol="0">
            <a:spAutoFit/>
          </a:bodyPr>
          <a:lstStyle/>
          <a:p>
            <a:pPr algn="just"/>
            <a:r>
              <a:rPr lang="en-US" sz="2400" dirty="0"/>
              <a:t>The end users of this project include Healthcare Professionals utilizing models for early dementia detection and patient care, Caregivers and Family Members assisting in understanding dementia risk factors and planning care, Healthcare Institutions supporting resource allocation and treatment planning for dementia patients, Public Health Authorities informing targeted interventions and policies to address dementia burden.</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9AAD06A-01C4-3657-8F2B-88DA38FB8ACC}"/>
              </a:ext>
            </a:extLst>
          </p:cNvPr>
          <p:cNvSpPr txBox="1"/>
          <p:nvPr/>
        </p:nvSpPr>
        <p:spPr>
          <a:xfrm>
            <a:off x="3048000" y="1905000"/>
            <a:ext cx="6248400" cy="4893647"/>
          </a:xfrm>
          <a:prstGeom prst="rect">
            <a:avLst/>
          </a:prstGeom>
          <a:noFill/>
        </p:spPr>
        <p:txBody>
          <a:bodyPr wrap="square" rtlCol="0">
            <a:spAutoFit/>
          </a:bodyPr>
          <a:lstStyle/>
          <a:p>
            <a:r>
              <a:rPr lang="en-US" sz="2400" b="1" dirty="0"/>
              <a:t>Solution:</a:t>
            </a:r>
          </a:p>
          <a:p>
            <a:r>
              <a:rPr lang="en-US" sz="2400" dirty="0"/>
              <a:t>Developing neural network models for dementia classification based on health data, enabling early diagnosis and personalized care.</a:t>
            </a:r>
          </a:p>
          <a:p>
            <a:r>
              <a:rPr lang="en-US" sz="2400" b="1" dirty="0"/>
              <a:t>Value Proposition:</a:t>
            </a:r>
          </a:p>
          <a:p>
            <a:pPr marL="342900" indent="-342900">
              <a:buFont typeface="Arial" panose="020B0604020202020204" pitchFamily="34" charset="0"/>
              <a:buChar char="•"/>
            </a:pPr>
            <a:r>
              <a:rPr lang="en-US" sz="2400" b="1" dirty="0"/>
              <a:t>Early Detection: </a:t>
            </a:r>
            <a:r>
              <a:rPr lang="en-US" sz="2400" dirty="0"/>
              <a:t>Facilitates timely interventions for improved patient outcomes.</a:t>
            </a:r>
          </a:p>
          <a:p>
            <a:pPr marL="342900" indent="-342900">
              <a:buFont typeface="Arial" panose="020B0604020202020204" pitchFamily="34" charset="0"/>
              <a:buChar char="•"/>
            </a:pPr>
            <a:r>
              <a:rPr lang="en-US" sz="2400" b="1" dirty="0"/>
              <a:t>Personalized Care: </a:t>
            </a:r>
            <a:r>
              <a:rPr lang="en-US" sz="2400" dirty="0"/>
              <a:t>Tailors treatment plans based on individual risk factors.</a:t>
            </a:r>
          </a:p>
          <a:p>
            <a:pPr marL="342900" indent="-342900">
              <a:buFont typeface="Arial" panose="020B0604020202020204" pitchFamily="34" charset="0"/>
              <a:buChar char="•"/>
            </a:pPr>
            <a:r>
              <a:rPr lang="en-US" sz="2400" b="1" dirty="0"/>
              <a:t>Resource Efficiency: </a:t>
            </a:r>
            <a:r>
              <a:rPr lang="en-US" sz="2400" dirty="0"/>
              <a:t>Optimizes healthcare resource allocation and reduces costs.</a:t>
            </a:r>
          </a:p>
          <a:p>
            <a:pPr marL="342900" indent="-342900">
              <a:buFont typeface="Arial" panose="020B0604020202020204" pitchFamily="34" charset="0"/>
              <a:buChar char="•"/>
            </a:pPr>
            <a:r>
              <a:rPr lang="en-US" sz="2400" b="1" dirty="0"/>
              <a:t>Enhanced Support: </a:t>
            </a:r>
            <a:r>
              <a:rPr lang="en-US" sz="2400" dirty="0"/>
              <a:t>Empowers caregivers with valuable insights for better care provision.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19B43DCA-7053-BC8F-02C0-29D131B3B970}"/>
              </a:ext>
            </a:extLst>
          </p:cNvPr>
          <p:cNvSpPr txBox="1"/>
          <p:nvPr/>
        </p:nvSpPr>
        <p:spPr>
          <a:xfrm>
            <a:off x="2534436" y="2315587"/>
            <a:ext cx="6457950" cy="3046988"/>
          </a:xfrm>
          <a:prstGeom prst="rect">
            <a:avLst/>
          </a:prstGeom>
          <a:noFill/>
        </p:spPr>
        <p:txBody>
          <a:bodyPr wrap="square" rtlCol="0">
            <a:spAutoFit/>
          </a:bodyPr>
          <a:lstStyle/>
          <a:p>
            <a:pPr algn="just"/>
            <a:r>
              <a:rPr lang="en-US" sz="2400" dirty="0"/>
              <a:t>          Harnessing the power of cutting-edge neural network technology to revolutionize dementia diagnosis, our solution offers a game-changing approach that enables early detection, personalized care, and optimized resource allocation, ultimately transforming the landscape of dementia management and improving quality of life for patients and caregivers alike.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49287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85800" y="343591"/>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78FF4361-3022-A65D-A0BB-80E5F4964705}"/>
              </a:ext>
            </a:extLst>
          </p:cNvPr>
          <p:cNvSpPr txBox="1"/>
          <p:nvPr/>
        </p:nvSpPr>
        <p:spPr>
          <a:xfrm>
            <a:off x="914400" y="1921966"/>
            <a:ext cx="8001000" cy="4154984"/>
          </a:xfrm>
          <a:prstGeom prst="rect">
            <a:avLst/>
          </a:prstGeom>
          <a:noFill/>
        </p:spPr>
        <p:txBody>
          <a:bodyPr wrap="square" rtlCol="0">
            <a:spAutoFit/>
          </a:bodyPr>
          <a:lstStyle/>
          <a:p>
            <a:pPr algn="just"/>
            <a:r>
              <a:rPr lang="en-US" sz="2400" dirty="0"/>
              <a:t>The modeling process begins with data preprocessing, including handling missing values and encoding categorical variables. Feature selection techniques streamline model training by identifying relevant attributes. Various neural network architectures like RNN, CNN, and ANN are explored and evaluated for their ability to capture data patterns. Hyperparameter tuning optimizes model performance. Once selected and tuned, the model undergoes training on the preprocessed dataset. Evaluation metrics assess model performance. Interpretation of predictions and feature importance provides insights for clinical decision-making.</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TotalTime>
  <Words>587</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DHAKSHATA.R</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Sophia.S</dc:title>
  <dc:creator>N Sahana Lakshmi</dc:creator>
  <cp:lastModifiedBy>Dhakshata R</cp:lastModifiedBy>
  <cp:revision>10</cp:revision>
  <dcterms:created xsi:type="dcterms:W3CDTF">2024-04-11T06:59:37Z</dcterms:created>
  <dcterms:modified xsi:type="dcterms:W3CDTF">2024-04-17T13:52:01Z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2024-04-11T00:00:00Z</vt:filetime>
  </property>
</Properties>
</file>