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3" y="2598420"/>
            <a:ext cx="7904480" cy="68580"/>
          </a:xfrm>
          <a:custGeom>
            <a:avLst/>
            <a:gdLst/>
            <a:ahLst/>
            <a:cxnLst/>
            <a:rect l="l" t="t" r="r" b="b"/>
            <a:pathLst>
              <a:path w="7904480" h="68580">
                <a:moveTo>
                  <a:pt x="0" y="68579"/>
                </a:moveTo>
                <a:lnTo>
                  <a:pt x="7904099" y="0"/>
                </a:lnTo>
              </a:path>
            </a:pathLst>
          </a:custGeom>
          <a:ln w="39624">
            <a:solidFill>
              <a:srgbClr val="DFA1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856" y="469391"/>
            <a:ext cx="935736" cy="1399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B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58856" y="469391"/>
            <a:ext cx="935736" cy="13990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357885"/>
            <a:ext cx="4090670" cy="396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549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8309" y="3064767"/>
            <a:ext cx="5829934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9573" y="6466738"/>
            <a:ext cx="2476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944" y="5489447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3835" y="4113276"/>
            <a:ext cx="4581525" cy="0"/>
          </a:xfrm>
          <a:custGeom>
            <a:avLst/>
            <a:gdLst/>
            <a:ahLst/>
            <a:cxnLst/>
            <a:rect l="l" t="t" r="r" b="b"/>
            <a:pathLst>
              <a:path w="4581525">
                <a:moveTo>
                  <a:pt x="0" y="0"/>
                </a:moveTo>
                <a:lnTo>
                  <a:pt x="4581397" y="0"/>
                </a:lnTo>
              </a:path>
            </a:pathLst>
          </a:custGeom>
          <a:ln w="39624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6504" y="1606295"/>
            <a:ext cx="2368295" cy="355092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856976" y="265175"/>
            <a:ext cx="1066800" cy="1079500"/>
          </a:xfrm>
          <a:custGeom>
            <a:avLst/>
            <a:gdLst/>
            <a:ahLst/>
            <a:cxnLst/>
            <a:rect l="l" t="t" r="r" b="b"/>
            <a:pathLst>
              <a:path w="1066800" h="10795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34611" y="3164362"/>
            <a:ext cx="5660390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088390" marR="5080" indent="-1076325">
              <a:lnSpc>
                <a:spcPts val="3890"/>
              </a:lnSpc>
              <a:spcBef>
                <a:spcPts val="590"/>
              </a:spcBef>
            </a:pPr>
            <a:r>
              <a:rPr lang="en-US" sz="3600" dirty="0" smtClean="0">
                <a:solidFill>
                  <a:srgbClr val="C55A11"/>
                </a:solidFill>
              </a:rPr>
              <a:t>CADD – FPGA Architecture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4409059" y="3942845"/>
            <a:ext cx="5858510" cy="162687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lang="en-US" sz="2400" b="1" dirty="0" smtClean="0">
                <a:latin typeface="Calibri"/>
                <a:cs typeface="Calibri"/>
              </a:rPr>
              <a:t>Vinay Reddy</a:t>
            </a:r>
            <a:endParaRPr sz="24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latin typeface="Calibri"/>
                <a:cs typeface="Calibri"/>
              </a:rPr>
              <a:t>Department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Electronics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Communication</a:t>
            </a:r>
            <a:endParaRPr sz="2400" dirty="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  <a:spcBef>
                <a:spcPts val="695"/>
              </a:spcBef>
            </a:pPr>
            <a:r>
              <a:rPr sz="2400" spc="-10" dirty="0">
                <a:latin typeface="Calibri"/>
                <a:cs typeface="Calibri"/>
              </a:rPr>
              <a:t>Engineering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47724" y="362153"/>
            <a:ext cx="82994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FPGAs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2337714"/>
            <a:ext cx="8991600" cy="22332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411480" indent="-398780">
              <a:lnSpc>
                <a:spcPct val="100000"/>
              </a:lnSpc>
              <a:spcBef>
                <a:spcPts val="725"/>
              </a:spcBef>
              <a:buSzPct val="35483"/>
              <a:buFont typeface="Microsoft Sans Serif"/>
              <a:buChar char="●"/>
              <a:tabLst>
                <a:tab pos="411480" algn="l"/>
                <a:tab pos="3813175" algn="l"/>
              </a:tabLst>
            </a:pPr>
            <a:r>
              <a:rPr sz="3100" spc="-20" dirty="0">
                <a:latin typeface="Calibri"/>
                <a:cs typeface="Calibri"/>
              </a:rPr>
              <a:t>Look-</a:t>
            </a:r>
            <a:r>
              <a:rPr sz="3100" dirty="0">
                <a:latin typeface="Calibri"/>
                <a:cs typeface="Calibri"/>
              </a:rPr>
              <a:t>up</a:t>
            </a:r>
            <a:r>
              <a:rPr sz="3100" spc="-3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table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(LUT):</a:t>
            </a:r>
            <a:r>
              <a:rPr sz="3100" dirty="0">
                <a:latin typeface="Calibri"/>
                <a:cs typeface="Calibri"/>
              </a:rPr>
              <a:t>	Logic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operations</a:t>
            </a:r>
            <a:endParaRPr sz="31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spcBef>
                <a:spcPts val="625"/>
              </a:spcBef>
              <a:buSzPct val="35483"/>
              <a:buFont typeface="Microsoft Sans Serif"/>
              <a:buChar char="●"/>
              <a:tabLst>
                <a:tab pos="411480" algn="l"/>
              </a:tabLst>
            </a:pPr>
            <a:r>
              <a:rPr sz="3100" spc="-10" dirty="0">
                <a:latin typeface="Calibri"/>
                <a:cs typeface="Calibri"/>
              </a:rPr>
              <a:t>Flip-</a:t>
            </a:r>
            <a:r>
              <a:rPr sz="3100" dirty="0">
                <a:latin typeface="Calibri"/>
                <a:cs typeface="Calibri"/>
              </a:rPr>
              <a:t>Flop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(FF):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Stores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result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5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spc="-25" dirty="0">
                <a:latin typeface="Calibri"/>
                <a:cs typeface="Calibri"/>
              </a:rPr>
              <a:t>LUT</a:t>
            </a:r>
            <a:endParaRPr sz="31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spcBef>
                <a:spcPts val="625"/>
              </a:spcBef>
              <a:buSzPct val="35483"/>
              <a:buFont typeface="Microsoft Sans Serif"/>
              <a:buChar char="●"/>
              <a:tabLst>
                <a:tab pos="411480" algn="l"/>
              </a:tabLst>
            </a:pPr>
            <a:r>
              <a:rPr sz="3100" dirty="0">
                <a:latin typeface="Calibri"/>
                <a:cs typeface="Calibri"/>
              </a:rPr>
              <a:t>Wires: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Connect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elements</a:t>
            </a:r>
            <a:endParaRPr sz="3100">
              <a:latin typeface="Calibri"/>
              <a:cs typeface="Calibri"/>
            </a:endParaRPr>
          </a:p>
          <a:p>
            <a:pPr marL="411480" indent="-398780">
              <a:lnSpc>
                <a:spcPct val="100000"/>
              </a:lnSpc>
              <a:spcBef>
                <a:spcPts val="625"/>
              </a:spcBef>
              <a:buSzPct val="35483"/>
              <a:buFont typeface="Microsoft Sans Serif"/>
              <a:buChar char="●"/>
              <a:tabLst>
                <a:tab pos="411480" algn="l"/>
              </a:tabLst>
            </a:pPr>
            <a:r>
              <a:rPr sz="3100" dirty="0">
                <a:latin typeface="Calibri"/>
                <a:cs typeface="Calibri"/>
              </a:rPr>
              <a:t>Input/Output</a:t>
            </a:r>
            <a:r>
              <a:rPr sz="3100" spc="-5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(I/O)</a:t>
            </a:r>
            <a:r>
              <a:rPr sz="3100" spc="-2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pads: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Data</a:t>
            </a:r>
            <a:r>
              <a:rPr sz="3100" spc="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in</a:t>
            </a:r>
            <a:r>
              <a:rPr sz="3100" spc="-4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and</a:t>
            </a:r>
            <a:r>
              <a:rPr sz="3100" spc="-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out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of</a:t>
            </a:r>
            <a:r>
              <a:rPr sz="3100" spc="-1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the</a:t>
            </a:r>
            <a:r>
              <a:rPr sz="3100" spc="-3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FPGA.</a:t>
            </a:r>
            <a:endParaRPr sz="31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FPGA</a:t>
            </a:r>
            <a:r>
              <a:rPr spc="-3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06640" y="2316479"/>
            <a:ext cx="725805" cy="402590"/>
            <a:chOff x="7406640" y="2316479"/>
            <a:chExt cx="725805" cy="402590"/>
          </a:xfrm>
        </p:grpSpPr>
        <p:sp>
          <p:nvSpPr>
            <p:cNvPr id="4" name="object 4"/>
            <p:cNvSpPr/>
            <p:nvPr/>
          </p:nvSpPr>
          <p:spPr>
            <a:xfrm>
              <a:off x="7415784" y="2325623"/>
              <a:ext cx="707390" cy="384175"/>
            </a:xfrm>
            <a:custGeom>
              <a:avLst/>
              <a:gdLst/>
              <a:ahLst/>
              <a:cxnLst/>
              <a:rect l="l" t="t" r="r" b="b"/>
              <a:pathLst>
                <a:path w="707390" h="384175">
                  <a:moveTo>
                    <a:pt x="707135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707135" y="384048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15784" y="2325623"/>
              <a:ext cx="707390" cy="384175"/>
            </a:xfrm>
            <a:custGeom>
              <a:avLst/>
              <a:gdLst/>
              <a:ahLst/>
              <a:cxnLst/>
              <a:rect l="l" t="t" r="r" b="b"/>
              <a:pathLst>
                <a:path w="707390" h="384175">
                  <a:moveTo>
                    <a:pt x="0" y="384048"/>
                  </a:moveTo>
                  <a:lnTo>
                    <a:pt x="707135" y="384048"/>
                  </a:lnTo>
                  <a:lnTo>
                    <a:pt x="707135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615298" y="2352294"/>
            <a:ext cx="215900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Programmable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Programmable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Routing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06640" y="2883407"/>
            <a:ext cx="725805" cy="402590"/>
            <a:chOff x="7406640" y="2883407"/>
            <a:chExt cx="725805" cy="402590"/>
          </a:xfrm>
        </p:grpSpPr>
        <p:sp>
          <p:nvSpPr>
            <p:cNvPr id="8" name="object 8"/>
            <p:cNvSpPr/>
            <p:nvPr/>
          </p:nvSpPr>
          <p:spPr>
            <a:xfrm>
              <a:off x="7415784" y="2892551"/>
              <a:ext cx="707390" cy="384175"/>
            </a:xfrm>
            <a:custGeom>
              <a:avLst/>
              <a:gdLst/>
              <a:ahLst/>
              <a:cxnLst/>
              <a:rect l="l" t="t" r="r" b="b"/>
              <a:pathLst>
                <a:path w="707390" h="384175">
                  <a:moveTo>
                    <a:pt x="707135" y="0"/>
                  </a:moveTo>
                  <a:lnTo>
                    <a:pt x="0" y="0"/>
                  </a:lnTo>
                  <a:lnTo>
                    <a:pt x="0" y="384048"/>
                  </a:lnTo>
                  <a:lnTo>
                    <a:pt x="707135" y="384048"/>
                  </a:lnTo>
                  <a:lnTo>
                    <a:pt x="707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15784" y="2892551"/>
              <a:ext cx="707390" cy="384175"/>
            </a:xfrm>
            <a:custGeom>
              <a:avLst/>
              <a:gdLst/>
              <a:ahLst/>
              <a:cxnLst/>
              <a:rect l="l" t="t" r="r" b="b"/>
              <a:pathLst>
                <a:path w="707390" h="384175">
                  <a:moveTo>
                    <a:pt x="0" y="384048"/>
                  </a:moveTo>
                  <a:lnTo>
                    <a:pt x="707135" y="384048"/>
                  </a:lnTo>
                  <a:lnTo>
                    <a:pt x="707135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149096" y="1962911"/>
            <a:ext cx="4986655" cy="3508375"/>
            <a:chOff x="1149096" y="1962911"/>
            <a:chExt cx="4986655" cy="3508375"/>
          </a:xfrm>
        </p:grpSpPr>
        <p:sp>
          <p:nvSpPr>
            <p:cNvPr id="11" name="object 11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95856" y="218236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1328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359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8503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7192" y="3669791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93164" y="2342387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014216" y="218236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11952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35552" y="3669791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643628" y="2342387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08475" y="2936747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481328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481328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93591" y="459638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93591" y="3959351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17192" y="516940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693164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11952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11952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35552" y="516940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808475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57885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LOGIC:</a:t>
            </a:r>
            <a:r>
              <a:rPr spc="-125" dirty="0"/>
              <a:t> </a:t>
            </a:r>
            <a:r>
              <a:rPr dirty="0"/>
              <a:t>LOOKUP</a:t>
            </a:r>
            <a:r>
              <a:rPr spc="-12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807" y="1981200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19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55609" y="2108961"/>
            <a:ext cx="369570" cy="278130"/>
            <a:chOff x="8055609" y="2108961"/>
            <a:chExt cx="369570" cy="278130"/>
          </a:xfrm>
        </p:grpSpPr>
        <p:sp>
          <p:nvSpPr>
            <p:cNvPr id="5" name="object 5"/>
            <p:cNvSpPr/>
            <p:nvPr/>
          </p:nvSpPr>
          <p:spPr>
            <a:xfrm>
              <a:off x="8061959" y="2115311"/>
              <a:ext cx="356870" cy="265430"/>
            </a:xfrm>
            <a:custGeom>
              <a:avLst/>
              <a:gdLst/>
              <a:ahLst/>
              <a:cxnLst/>
              <a:rect l="l" t="t" r="r" b="b"/>
              <a:pathLst>
                <a:path w="356870" h="265430">
                  <a:moveTo>
                    <a:pt x="356616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356616" y="265175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1959" y="2115311"/>
              <a:ext cx="356870" cy="265430"/>
            </a:xfrm>
            <a:custGeom>
              <a:avLst/>
              <a:gdLst/>
              <a:ahLst/>
              <a:cxnLst/>
              <a:rect l="l" t="t" r="r" b="b"/>
              <a:pathLst>
                <a:path w="356870" h="265430">
                  <a:moveTo>
                    <a:pt x="0" y="265175"/>
                  </a:moveTo>
                  <a:lnTo>
                    <a:pt x="356616" y="265175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96453" y="2183968"/>
            <a:ext cx="927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32384" y="1743392"/>
            <a:ext cx="2703195" cy="1015365"/>
            <a:chOff x="6632384" y="1743392"/>
            <a:chExt cx="2703195" cy="1015365"/>
          </a:xfrm>
        </p:grpSpPr>
        <p:sp>
          <p:nvSpPr>
            <p:cNvPr id="9" name="object 9"/>
            <p:cNvSpPr/>
            <p:nvPr/>
          </p:nvSpPr>
          <p:spPr>
            <a:xfrm>
              <a:off x="7555991" y="2197734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7" y="96265"/>
                  </a:lnTo>
                  <a:lnTo>
                    <a:pt x="415543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3" y="1015"/>
                  </a:lnTo>
                  <a:lnTo>
                    <a:pt x="411987" y="7112"/>
                  </a:lnTo>
                  <a:lnTo>
                    <a:pt x="413003" y="10922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8975" y="19811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2023" y="1929510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5">
                  <a:moveTo>
                    <a:pt x="734223" y="51688"/>
                  </a:moveTo>
                  <a:lnTo>
                    <a:pt x="667384" y="90677"/>
                  </a:lnTo>
                  <a:lnTo>
                    <a:pt x="664464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4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5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5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5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5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5">
                  <a:moveTo>
                    <a:pt x="670814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4" y="10922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575" y="2197734"/>
              <a:ext cx="153670" cy="103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0975" y="1871471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80">
                  <a:moveTo>
                    <a:pt x="0" y="0"/>
                  </a:moveTo>
                  <a:lnTo>
                    <a:pt x="0" y="499872"/>
                  </a:lnTo>
                  <a:lnTo>
                    <a:pt x="252983" y="344042"/>
                  </a:lnTo>
                  <a:lnTo>
                    <a:pt x="252983" y="155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7007" y="2063622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8" y="96265"/>
                  </a:lnTo>
                  <a:lnTo>
                    <a:pt x="415544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2"/>
                  </a:lnTo>
                  <a:lnTo>
                    <a:pt x="413003" y="10922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1591" y="1752599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6"/>
                  </a:moveTo>
                  <a:lnTo>
                    <a:pt x="2441448" y="996696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6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45807" y="2977895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19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5864" y="3105911"/>
            <a:ext cx="368935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32384" y="2740088"/>
            <a:ext cx="2703195" cy="1015365"/>
            <a:chOff x="6632384" y="2740088"/>
            <a:chExt cx="2703195" cy="1015365"/>
          </a:xfrm>
        </p:grpSpPr>
        <p:sp>
          <p:nvSpPr>
            <p:cNvPr id="19" name="object 19"/>
            <p:cNvSpPr/>
            <p:nvPr/>
          </p:nvSpPr>
          <p:spPr>
            <a:xfrm>
              <a:off x="7555991" y="3194431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9"/>
                  </a:moveTo>
                  <a:lnTo>
                    <a:pt x="413003" y="92456"/>
                  </a:lnTo>
                  <a:lnTo>
                    <a:pt x="411987" y="96266"/>
                  </a:lnTo>
                  <a:lnTo>
                    <a:pt x="415543" y="102362"/>
                  </a:lnTo>
                  <a:lnTo>
                    <a:pt x="419353" y="103378"/>
                  </a:lnTo>
                  <a:lnTo>
                    <a:pt x="497109" y="58039"/>
                  </a:lnTo>
                  <a:lnTo>
                    <a:pt x="495426" y="58039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9"/>
                  </a:lnTo>
                  <a:close/>
                </a:path>
                <a:path w="508000" h="103504">
                  <a:moveTo>
                    <a:pt x="47200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472004" y="58039"/>
                  </a:lnTo>
                  <a:lnTo>
                    <a:pt x="482890" y="51689"/>
                  </a:lnTo>
                  <a:lnTo>
                    <a:pt x="472004" y="45339"/>
                  </a:lnTo>
                  <a:close/>
                </a:path>
                <a:path w="508000" h="103504">
                  <a:moveTo>
                    <a:pt x="497109" y="45339"/>
                  </a:moveTo>
                  <a:lnTo>
                    <a:pt x="495426" y="45339"/>
                  </a:lnTo>
                  <a:lnTo>
                    <a:pt x="495426" y="58039"/>
                  </a:lnTo>
                  <a:lnTo>
                    <a:pt x="497109" y="58039"/>
                  </a:lnTo>
                  <a:lnTo>
                    <a:pt x="508000" y="51689"/>
                  </a:lnTo>
                  <a:lnTo>
                    <a:pt x="497109" y="45339"/>
                  </a:lnTo>
                  <a:close/>
                </a:path>
                <a:path w="508000" h="103504">
                  <a:moveTo>
                    <a:pt x="492251" y="46228"/>
                  </a:moveTo>
                  <a:lnTo>
                    <a:pt x="482890" y="51689"/>
                  </a:lnTo>
                  <a:lnTo>
                    <a:pt x="492251" y="57150"/>
                  </a:lnTo>
                  <a:lnTo>
                    <a:pt x="492251" y="46228"/>
                  </a:lnTo>
                  <a:close/>
                </a:path>
                <a:path w="508000" h="103504">
                  <a:moveTo>
                    <a:pt x="495426" y="46228"/>
                  </a:moveTo>
                  <a:lnTo>
                    <a:pt x="492251" y="46228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8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3" y="1016"/>
                  </a:lnTo>
                  <a:lnTo>
                    <a:pt x="411987" y="7112"/>
                  </a:lnTo>
                  <a:lnTo>
                    <a:pt x="413003" y="10922"/>
                  </a:lnTo>
                  <a:lnTo>
                    <a:pt x="482890" y="51689"/>
                  </a:lnTo>
                  <a:lnTo>
                    <a:pt x="492251" y="46228"/>
                  </a:lnTo>
                  <a:lnTo>
                    <a:pt x="495426" y="46228"/>
                  </a:lnTo>
                  <a:lnTo>
                    <a:pt x="495426" y="45339"/>
                  </a:lnTo>
                  <a:lnTo>
                    <a:pt x="497109" y="45339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8975" y="2977896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2023" y="292620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5">
                  <a:moveTo>
                    <a:pt x="734223" y="51688"/>
                  </a:moveTo>
                  <a:lnTo>
                    <a:pt x="667384" y="90677"/>
                  </a:lnTo>
                  <a:lnTo>
                    <a:pt x="664464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4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5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5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5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5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5">
                  <a:moveTo>
                    <a:pt x="670814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4" y="10921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8575" y="3194431"/>
              <a:ext cx="153670" cy="10337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570975" y="2868168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2"/>
                  </a:lnTo>
                  <a:lnTo>
                    <a:pt x="252983" y="344043"/>
                  </a:lnTo>
                  <a:lnTo>
                    <a:pt x="252983" y="155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7007" y="3060319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8" y="96265"/>
                  </a:lnTo>
                  <a:lnTo>
                    <a:pt x="415544" y="102361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1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1591" y="2749296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5"/>
                  </a:moveTo>
                  <a:lnTo>
                    <a:pt x="2441448" y="996695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48856" y="3980688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195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8911" y="4108703"/>
            <a:ext cx="365760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35432" y="3742880"/>
            <a:ext cx="2703195" cy="1015365"/>
            <a:chOff x="6635432" y="3742880"/>
            <a:chExt cx="2703195" cy="1015365"/>
          </a:xfrm>
        </p:grpSpPr>
        <p:sp>
          <p:nvSpPr>
            <p:cNvPr id="29" name="object 29"/>
            <p:cNvSpPr/>
            <p:nvPr/>
          </p:nvSpPr>
          <p:spPr>
            <a:xfrm>
              <a:off x="7559039" y="4197222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3" y="92456"/>
                  </a:lnTo>
                  <a:lnTo>
                    <a:pt x="411987" y="96265"/>
                  </a:lnTo>
                  <a:lnTo>
                    <a:pt x="415543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4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3" y="1015"/>
                  </a:lnTo>
                  <a:lnTo>
                    <a:pt x="411987" y="7112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12023" y="3980687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15071" y="3928998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734223" y="51688"/>
                  </a:moveTo>
                  <a:lnTo>
                    <a:pt x="667384" y="90677"/>
                  </a:lnTo>
                  <a:lnTo>
                    <a:pt x="664463" y="92456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3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4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4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4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4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4">
                  <a:moveTo>
                    <a:pt x="670813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3" y="10921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8575" y="4197222"/>
              <a:ext cx="153670" cy="1033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574023" y="3870959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1"/>
                  </a:lnTo>
                  <a:lnTo>
                    <a:pt x="252983" y="344042"/>
                  </a:lnTo>
                  <a:lnTo>
                    <a:pt x="252983" y="155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30055" y="4063110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3" y="92456"/>
                  </a:lnTo>
                  <a:lnTo>
                    <a:pt x="411988" y="96265"/>
                  </a:lnTo>
                  <a:lnTo>
                    <a:pt x="415544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4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2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4639" y="3752087"/>
              <a:ext cx="2438400" cy="996950"/>
            </a:xfrm>
            <a:custGeom>
              <a:avLst/>
              <a:gdLst/>
              <a:ahLst/>
              <a:cxnLst/>
              <a:rect l="l" t="t" r="r" b="b"/>
              <a:pathLst>
                <a:path w="2438400" h="996950">
                  <a:moveTo>
                    <a:pt x="0" y="996695"/>
                  </a:moveTo>
                  <a:lnTo>
                    <a:pt x="2438400" y="996695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58000" y="4977384"/>
            <a:ext cx="707390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20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68056" y="5105400"/>
            <a:ext cx="365760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23304" y="1749425"/>
            <a:ext cx="3223895" cy="4005579"/>
            <a:chOff x="6123304" y="1749425"/>
            <a:chExt cx="3223895" cy="4005579"/>
          </a:xfrm>
        </p:grpSpPr>
        <p:sp>
          <p:nvSpPr>
            <p:cNvPr id="39" name="object 39"/>
            <p:cNvSpPr/>
            <p:nvPr/>
          </p:nvSpPr>
          <p:spPr>
            <a:xfrm>
              <a:off x="7565135" y="5193919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4" y="92455"/>
                  </a:lnTo>
                  <a:lnTo>
                    <a:pt x="411988" y="96265"/>
                  </a:lnTo>
                  <a:lnTo>
                    <a:pt x="415544" y="102361"/>
                  </a:lnTo>
                  <a:lnTo>
                    <a:pt x="419354" y="103377"/>
                  </a:lnTo>
                  <a:lnTo>
                    <a:pt x="497109" y="58038"/>
                  </a:lnTo>
                  <a:lnTo>
                    <a:pt x="495427" y="58038"/>
                  </a:lnTo>
                  <a:lnTo>
                    <a:pt x="495427" y="57149"/>
                  </a:lnTo>
                  <a:lnTo>
                    <a:pt x="492252" y="57149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7" y="45338"/>
                  </a:lnTo>
                  <a:lnTo>
                    <a:pt x="495427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2" y="46227"/>
                  </a:moveTo>
                  <a:lnTo>
                    <a:pt x="482890" y="51688"/>
                  </a:lnTo>
                  <a:lnTo>
                    <a:pt x="492252" y="57149"/>
                  </a:lnTo>
                  <a:lnTo>
                    <a:pt x="492252" y="46227"/>
                  </a:lnTo>
                  <a:close/>
                </a:path>
                <a:path w="508000" h="103504">
                  <a:moveTo>
                    <a:pt x="495427" y="46227"/>
                  </a:moveTo>
                  <a:lnTo>
                    <a:pt x="492252" y="46227"/>
                  </a:lnTo>
                  <a:lnTo>
                    <a:pt x="492252" y="57149"/>
                  </a:lnTo>
                  <a:lnTo>
                    <a:pt x="495427" y="57149"/>
                  </a:lnTo>
                  <a:lnTo>
                    <a:pt x="495427" y="46227"/>
                  </a:lnTo>
                  <a:close/>
                </a:path>
                <a:path w="508000" h="103504">
                  <a:moveTo>
                    <a:pt x="419354" y="0"/>
                  </a:moveTo>
                  <a:lnTo>
                    <a:pt x="415544" y="1015"/>
                  </a:lnTo>
                  <a:lnTo>
                    <a:pt x="411988" y="7111"/>
                  </a:lnTo>
                  <a:lnTo>
                    <a:pt x="413004" y="10921"/>
                  </a:lnTo>
                  <a:lnTo>
                    <a:pt x="482890" y="51688"/>
                  </a:lnTo>
                  <a:lnTo>
                    <a:pt x="492252" y="46227"/>
                  </a:lnTo>
                  <a:lnTo>
                    <a:pt x="495427" y="46227"/>
                  </a:lnTo>
                  <a:lnTo>
                    <a:pt x="495427" y="45338"/>
                  </a:lnTo>
                  <a:lnTo>
                    <a:pt x="497109" y="45338"/>
                  </a:lnTo>
                  <a:lnTo>
                    <a:pt x="419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21167" y="4977383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24215" y="4925695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734223" y="51688"/>
                  </a:moveTo>
                  <a:lnTo>
                    <a:pt x="667384" y="90677"/>
                  </a:lnTo>
                  <a:lnTo>
                    <a:pt x="664463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1"/>
                  </a:lnTo>
                  <a:lnTo>
                    <a:pt x="670813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49"/>
                  </a:lnTo>
                  <a:lnTo>
                    <a:pt x="743584" y="57149"/>
                  </a:lnTo>
                  <a:lnTo>
                    <a:pt x="734223" y="51688"/>
                  </a:lnTo>
                  <a:close/>
                </a:path>
                <a:path w="759459" h="103504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4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4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49"/>
                  </a:lnTo>
                  <a:lnTo>
                    <a:pt x="743584" y="46227"/>
                  </a:lnTo>
                  <a:close/>
                </a:path>
                <a:path w="759459" h="103504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49"/>
                  </a:lnTo>
                  <a:lnTo>
                    <a:pt x="746886" y="57149"/>
                  </a:lnTo>
                  <a:lnTo>
                    <a:pt x="746886" y="46227"/>
                  </a:lnTo>
                  <a:close/>
                </a:path>
                <a:path w="759459" h="103504">
                  <a:moveTo>
                    <a:pt x="670813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1"/>
                  </a:lnTo>
                  <a:lnTo>
                    <a:pt x="664463" y="10921"/>
                  </a:lnTo>
                  <a:lnTo>
                    <a:pt x="667384" y="12699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7719" y="5193919"/>
              <a:ext cx="153670" cy="10337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583167" y="4867655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2"/>
                  </a:lnTo>
                  <a:lnTo>
                    <a:pt x="252983" y="344043"/>
                  </a:lnTo>
                  <a:lnTo>
                    <a:pt x="252983" y="155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200" y="5059807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9"/>
                  </a:moveTo>
                  <a:lnTo>
                    <a:pt x="413003" y="92456"/>
                  </a:lnTo>
                  <a:lnTo>
                    <a:pt x="411988" y="96266"/>
                  </a:lnTo>
                  <a:lnTo>
                    <a:pt x="415544" y="102362"/>
                  </a:lnTo>
                  <a:lnTo>
                    <a:pt x="419353" y="103378"/>
                  </a:lnTo>
                  <a:lnTo>
                    <a:pt x="497109" y="58039"/>
                  </a:lnTo>
                  <a:lnTo>
                    <a:pt x="495426" y="58039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9"/>
                  </a:lnTo>
                  <a:close/>
                </a:path>
                <a:path w="508000" h="103504">
                  <a:moveTo>
                    <a:pt x="47200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472004" y="58039"/>
                  </a:lnTo>
                  <a:lnTo>
                    <a:pt x="482890" y="51689"/>
                  </a:lnTo>
                  <a:lnTo>
                    <a:pt x="472004" y="45339"/>
                  </a:lnTo>
                  <a:close/>
                </a:path>
                <a:path w="508000" h="103504">
                  <a:moveTo>
                    <a:pt x="497109" y="45339"/>
                  </a:moveTo>
                  <a:lnTo>
                    <a:pt x="495426" y="45339"/>
                  </a:lnTo>
                  <a:lnTo>
                    <a:pt x="495426" y="58039"/>
                  </a:lnTo>
                  <a:lnTo>
                    <a:pt x="497109" y="58039"/>
                  </a:lnTo>
                  <a:lnTo>
                    <a:pt x="508000" y="51689"/>
                  </a:lnTo>
                  <a:lnTo>
                    <a:pt x="497109" y="45339"/>
                  </a:lnTo>
                  <a:close/>
                </a:path>
                <a:path w="508000" h="103504">
                  <a:moveTo>
                    <a:pt x="492251" y="46228"/>
                  </a:moveTo>
                  <a:lnTo>
                    <a:pt x="482890" y="51689"/>
                  </a:lnTo>
                  <a:lnTo>
                    <a:pt x="492251" y="57150"/>
                  </a:lnTo>
                  <a:lnTo>
                    <a:pt x="492251" y="46228"/>
                  </a:lnTo>
                  <a:close/>
                </a:path>
                <a:path w="508000" h="103504">
                  <a:moveTo>
                    <a:pt x="495426" y="46228"/>
                  </a:moveTo>
                  <a:lnTo>
                    <a:pt x="492251" y="46228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8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4" y="1016"/>
                  </a:lnTo>
                  <a:lnTo>
                    <a:pt x="411988" y="7112"/>
                  </a:lnTo>
                  <a:lnTo>
                    <a:pt x="413003" y="10922"/>
                  </a:lnTo>
                  <a:lnTo>
                    <a:pt x="482890" y="51689"/>
                  </a:lnTo>
                  <a:lnTo>
                    <a:pt x="492251" y="46228"/>
                  </a:lnTo>
                  <a:lnTo>
                    <a:pt x="495426" y="46228"/>
                  </a:lnTo>
                  <a:lnTo>
                    <a:pt x="495426" y="45339"/>
                  </a:lnTo>
                  <a:lnTo>
                    <a:pt x="497109" y="45339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50735" y="4748783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5"/>
                  </a:moveTo>
                  <a:lnTo>
                    <a:pt x="2441448" y="996695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26479" y="1752600"/>
              <a:ext cx="525780" cy="3993515"/>
            </a:xfrm>
            <a:custGeom>
              <a:avLst/>
              <a:gdLst/>
              <a:ahLst/>
              <a:cxnLst/>
              <a:rect l="l" t="t" r="r" b="b"/>
              <a:pathLst>
                <a:path w="525779" h="3993515">
                  <a:moveTo>
                    <a:pt x="0" y="228600"/>
                  </a:moveTo>
                  <a:lnTo>
                    <a:pt x="525526" y="0"/>
                  </a:lnTo>
                </a:path>
                <a:path w="525779" h="3993515">
                  <a:moveTo>
                    <a:pt x="0" y="762000"/>
                  </a:moveTo>
                  <a:lnTo>
                    <a:pt x="516636" y="3993083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0930064" y="2295080"/>
            <a:ext cx="728980" cy="1847214"/>
            <a:chOff x="10930064" y="2295080"/>
            <a:chExt cx="728980" cy="1847214"/>
          </a:xfrm>
        </p:grpSpPr>
        <p:sp>
          <p:nvSpPr>
            <p:cNvPr id="48" name="object 48"/>
            <p:cNvSpPr/>
            <p:nvPr/>
          </p:nvSpPr>
          <p:spPr>
            <a:xfrm>
              <a:off x="10939272" y="2304287"/>
              <a:ext cx="710565" cy="1828800"/>
            </a:xfrm>
            <a:custGeom>
              <a:avLst/>
              <a:gdLst/>
              <a:ahLst/>
              <a:cxnLst/>
              <a:rect l="l" t="t" r="r" b="b"/>
              <a:pathLst>
                <a:path w="710565" h="1828800">
                  <a:moveTo>
                    <a:pt x="0" y="0"/>
                  </a:moveTo>
                  <a:lnTo>
                    <a:pt x="0" y="1828800"/>
                  </a:lnTo>
                  <a:lnTo>
                    <a:pt x="710183" y="1027684"/>
                  </a:lnTo>
                  <a:lnTo>
                    <a:pt x="710183" y="801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39272" y="2304287"/>
              <a:ext cx="710565" cy="1828800"/>
            </a:xfrm>
            <a:custGeom>
              <a:avLst/>
              <a:gdLst/>
              <a:ahLst/>
              <a:cxnLst/>
              <a:rect l="l" t="t" r="r" b="b"/>
              <a:pathLst>
                <a:path w="710565" h="1828800">
                  <a:moveTo>
                    <a:pt x="0" y="0"/>
                  </a:moveTo>
                  <a:lnTo>
                    <a:pt x="710183" y="801115"/>
                  </a:lnTo>
                  <a:lnTo>
                    <a:pt x="710183" y="1027684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17631" y="3013913"/>
            <a:ext cx="38417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2</a:t>
            </a:r>
            <a:r>
              <a:rPr sz="1200" spc="-30" baseline="2430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:1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MUX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20071" y="2304288"/>
            <a:ext cx="1118870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700" spc="-37" baseline="-16975" dirty="0">
                <a:latin typeface="Calibri"/>
                <a:cs typeface="Calibri"/>
              </a:rPr>
              <a:t>2</a:t>
            </a:r>
            <a:r>
              <a:rPr sz="1200" spc="-25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216120" y="3166998"/>
            <a:ext cx="831215" cy="1553210"/>
            <a:chOff x="11216120" y="3166998"/>
            <a:chExt cx="831215" cy="1553210"/>
          </a:xfrm>
        </p:grpSpPr>
        <p:sp>
          <p:nvSpPr>
            <p:cNvPr id="53" name="object 53"/>
            <p:cNvSpPr/>
            <p:nvPr/>
          </p:nvSpPr>
          <p:spPr>
            <a:xfrm>
              <a:off x="11216119" y="3166998"/>
              <a:ext cx="831215" cy="1553210"/>
            </a:xfrm>
            <a:custGeom>
              <a:avLst/>
              <a:gdLst/>
              <a:ahLst/>
              <a:cxnLst/>
              <a:rect l="l" t="t" r="r" b="b"/>
              <a:pathLst>
                <a:path w="831215" h="1553210">
                  <a:moveTo>
                    <a:pt x="260108" y="865797"/>
                  </a:moveTo>
                  <a:lnTo>
                    <a:pt x="256425" y="854964"/>
                  </a:lnTo>
                  <a:lnTo>
                    <a:pt x="163537" y="695706"/>
                  </a:lnTo>
                  <a:lnTo>
                    <a:pt x="130060" y="638302"/>
                  </a:lnTo>
                  <a:lnTo>
                    <a:pt x="3695" y="854964"/>
                  </a:lnTo>
                  <a:lnTo>
                    <a:pt x="0" y="865797"/>
                  </a:lnTo>
                  <a:lnTo>
                    <a:pt x="698" y="876858"/>
                  </a:lnTo>
                  <a:lnTo>
                    <a:pt x="5511" y="886853"/>
                  </a:lnTo>
                  <a:lnTo>
                    <a:pt x="14109" y="894461"/>
                  </a:lnTo>
                  <a:lnTo>
                    <a:pt x="24993" y="898220"/>
                  </a:lnTo>
                  <a:lnTo>
                    <a:pt x="36055" y="897496"/>
                  </a:lnTo>
                  <a:lnTo>
                    <a:pt x="46050" y="892657"/>
                  </a:lnTo>
                  <a:lnTo>
                    <a:pt x="53733" y="884047"/>
                  </a:lnTo>
                  <a:lnTo>
                    <a:pt x="101104" y="802843"/>
                  </a:lnTo>
                  <a:lnTo>
                    <a:pt x="101104" y="1552829"/>
                  </a:lnTo>
                  <a:lnTo>
                    <a:pt x="159016" y="1552829"/>
                  </a:lnTo>
                  <a:lnTo>
                    <a:pt x="159016" y="802843"/>
                  </a:lnTo>
                  <a:lnTo>
                    <a:pt x="206387" y="884047"/>
                  </a:lnTo>
                  <a:lnTo>
                    <a:pt x="214007" y="892657"/>
                  </a:lnTo>
                  <a:lnTo>
                    <a:pt x="224002" y="897496"/>
                  </a:lnTo>
                  <a:lnTo>
                    <a:pt x="235102" y="898220"/>
                  </a:lnTo>
                  <a:lnTo>
                    <a:pt x="246011" y="894461"/>
                  </a:lnTo>
                  <a:lnTo>
                    <a:pt x="254596" y="886853"/>
                  </a:lnTo>
                  <a:lnTo>
                    <a:pt x="259410" y="876858"/>
                  </a:lnTo>
                  <a:lnTo>
                    <a:pt x="260108" y="865797"/>
                  </a:lnTo>
                  <a:close/>
                </a:path>
                <a:path w="831215" h="1553210">
                  <a:moveTo>
                    <a:pt x="830846" y="51689"/>
                  </a:moveTo>
                  <a:lnTo>
                    <a:pt x="819950" y="45339"/>
                  </a:lnTo>
                  <a:lnTo>
                    <a:pt x="742200" y="0"/>
                  </a:lnTo>
                  <a:lnTo>
                    <a:pt x="738390" y="1016"/>
                  </a:lnTo>
                  <a:lnTo>
                    <a:pt x="734834" y="7112"/>
                  </a:lnTo>
                  <a:lnTo>
                    <a:pt x="735850" y="10922"/>
                  </a:lnTo>
                  <a:lnTo>
                    <a:pt x="794829" y="45339"/>
                  </a:lnTo>
                  <a:lnTo>
                    <a:pt x="433336" y="45339"/>
                  </a:lnTo>
                  <a:lnTo>
                    <a:pt x="433336" y="58039"/>
                  </a:lnTo>
                  <a:lnTo>
                    <a:pt x="794829" y="58039"/>
                  </a:lnTo>
                  <a:lnTo>
                    <a:pt x="735850" y="92456"/>
                  </a:lnTo>
                  <a:lnTo>
                    <a:pt x="734834" y="96266"/>
                  </a:lnTo>
                  <a:lnTo>
                    <a:pt x="738390" y="102362"/>
                  </a:lnTo>
                  <a:lnTo>
                    <a:pt x="742200" y="103378"/>
                  </a:lnTo>
                  <a:lnTo>
                    <a:pt x="819950" y="58039"/>
                  </a:lnTo>
                  <a:lnTo>
                    <a:pt x="830846" y="5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44071" y="4261103"/>
              <a:ext cx="203200" cy="238760"/>
            </a:xfrm>
            <a:custGeom>
              <a:avLst/>
              <a:gdLst/>
              <a:ahLst/>
              <a:cxnLst/>
              <a:rect l="l" t="t" r="r" b="b"/>
              <a:pathLst>
                <a:path w="203200" h="238760">
                  <a:moveTo>
                    <a:pt x="203200" y="0"/>
                  </a:moveTo>
                  <a:lnTo>
                    <a:pt x="0" y="23850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986643" y="4288027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49096" y="1962911"/>
            <a:ext cx="8573135" cy="3508375"/>
            <a:chOff x="1149096" y="1962911"/>
            <a:chExt cx="8573135" cy="3508375"/>
          </a:xfrm>
        </p:grpSpPr>
        <p:sp>
          <p:nvSpPr>
            <p:cNvPr id="57" name="object 57"/>
            <p:cNvSpPr/>
            <p:nvPr/>
          </p:nvSpPr>
          <p:spPr>
            <a:xfrm>
              <a:off x="7565136" y="2304287"/>
              <a:ext cx="2153920" cy="1828800"/>
            </a:xfrm>
            <a:custGeom>
              <a:avLst/>
              <a:gdLst/>
              <a:ahLst/>
              <a:cxnLst/>
              <a:rect l="l" t="t" r="r" b="b"/>
              <a:pathLst>
                <a:path w="2153920" h="1828800">
                  <a:moveTo>
                    <a:pt x="0" y="666114"/>
                  </a:moveTo>
                  <a:lnTo>
                    <a:pt x="2153920" y="0"/>
                  </a:lnTo>
                </a:path>
                <a:path w="2153920" h="1828800">
                  <a:moveTo>
                    <a:pt x="0" y="1203960"/>
                  </a:moveTo>
                  <a:lnTo>
                    <a:pt x="2153920" y="1828800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95856" y="218236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81328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9359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8503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17192" y="3669791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93164" y="2342387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14216" y="218236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11952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035552" y="3669791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43628" y="2342387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08475" y="2936747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81328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81328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93591" y="459638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93591" y="3959351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17192" y="516940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693164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11952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711952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35552" y="516940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08475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7497571" y="5887618"/>
            <a:ext cx="1175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Slice/Cluster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643" y="522478"/>
            <a:ext cx="20123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E5496"/>
                </a:solidFill>
                <a:latin typeface="Calibri"/>
                <a:cs typeface="Calibri"/>
              </a:rPr>
              <a:t>LOOK-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UP </a:t>
            </a:r>
            <a:r>
              <a:rPr sz="2400" b="1" spc="-20" dirty="0">
                <a:solidFill>
                  <a:srgbClr val="2E5496"/>
                </a:solidFill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86118" y="2024633"/>
            <a:ext cx="23094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Font typeface="Microsoft Sans Serif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K</a:t>
            </a:r>
            <a:r>
              <a:rPr sz="2775" spc="315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SRAM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3418" y="3048711"/>
            <a:ext cx="3539490" cy="18707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10"/>
              </a:spcBef>
              <a:buFont typeface="Microsoft Sans Serif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baseline="51051" dirty="0">
                <a:latin typeface="Calibri"/>
                <a:cs typeface="Calibri"/>
              </a:rPr>
              <a:t>K</a:t>
            </a:r>
            <a:r>
              <a:rPr sz="2775" spc="540" baseline="5105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Font typeface="Microsoft Sans Serif"/>
              <a:buChar char="•"/>
            </a:pPr>
            <a:endParaRPr sz="2800">
              <a:latin typeface="Calibri"/>
              <a:cs typeface="Calibri"/>
            </a:endParaRPr>
          </a:p>
          <a:p>
            <a:pPr marL="279400" indent="-228600">
              <a:lnSpc>
                <a:spcPct val="100000"/>
              </a:lnSpc>
              <a:buFont typeface="Microsoft Sans Serif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K</a:t>
            </a:r>
            <a:r>
              <a:rPr sz="2800" dirty="0">
                <a:latin typeface="Calibri"/>
                <a:cs typeface="Calibri"/>
              </a:rPr>
              <a:t>:1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MUX</a:t>
            </a:r>
            <a:endParaRPr sz="2800">
              <a:latin typeface="Calibri"/>
              <a:cs typeface="Calibri"/>
            </a:endParaRPr>
          </a:p>
          <a:p>
            <a:pPr marL="794385" lvl="1" indent="-286385">
              <a:lnSpc>
                <a:spcPct val="100000"/>
              </a:lnSpc>
              <a:spcBef>
                <a:spcPts val="234"/>
              </a:spcBef>
              <a:buFont typeface="Microsoft Sans Serif"/>
              <a:buChar char="•"/>
              <a:tabLst>
                <a:tab pos="794385" algn="l"/>
              </a:tabLst>
            </a:pPr>
            <a:r>
              <a:rPr sz="2400" spc="-10" dirty="0">
                <a:latin typeface="Calibri"/>
                <a:cs typeface="Calibri"/>
              </a:rPr>
              <a:t>K-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2:1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muxes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00336" y="2779712"/>
            <a:ext cx="551815" cy="1847214"/>
            <a:chOff x="3200336" y="2779712"/>
            <a:chExt cx="551815" cy="1847214"/>
          </a:xfrm>
        </p:grpSpPr>
        <p:sp>
          <p:nvSpPr>
            <p:cNvPr id="6" name="object 6"/>
            <p:cNvSpPr/>
            <p:nvPr/>
          </p:nvSpPr>
          <p:spPr>
            <a:xfrm>
              <a:off x="3209543" y="2788920"/>
              <a:ext cx="533400" cy="1828800"/>
            </a:xfrm>
            <a:custGeom>
              <a:avLst/>
              <a:gdLst/>
              <a:ahLst/>
              <a:cxnLst/>
              <a:rect l="l" t="t" r="r" b="b"/>
              <a:pathLst>
                <a:path w="533400" h="1828800">
                  <a:moveTo>
                    <a:pt x="0" y="0"/>
                  </a:moveTo>
                  <a:lnTo>
                    <a:pt x="0" y="1828799"/>
                  </a:lnTo>
                  <a:lnTo>
                    <a:pt x="533400" y="1227073"/>
                  </a:lnTo>
                  <a:lnTo>
                    <a:pt x="533400" y="601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9543" y="2788920"/>
              <a:ext cx="533400" cy="1828800"/>
            </a:xfrm>
            <a:custGeom>
              <a:avLst/>
              <a:gdLst/>
              <a:ahLst/>
              <a:cxnLst/>
              <a:rect l="l" t="t" r="r" b="b"/>
              <a:pathLst>
                <a:path w="533400" h="1828800">
                  <a:moveTo>
                    <a:pt x="0" y="0"/>
                  </a:moveTo>
                  <a:lnTo>
                    <a:pt x="533400" y="601726"/>
                  </a:lnTo>
                  <a:lnTo>
                    <a:pt x="533400" y="1227073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257422" y="3408426"/>
            <a:ext cx="32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 Light"/>
                <a:cs typeface="Calibri Light"/>
              </a:rPr>
              <a:t>2</a:t>
            </a:r>
            <a:r>
              <a:rPr sz="1200" spc="-30" baseline="24305" dirty="0">
                <a:latin typeface="Calibri Light"/>
                <a:cs typeface="Calibri Light"/>
              </a:rPr>
              <a:t>K</a:t>
            </a:r>
            <a:r>
              <a:rPr sz="1200" spc="-20" dirty="0">
                <a:latin typeface="Calibri Light"/>
                <a:cs typeface="Calibri Light"/>
              </a:rPr>
              <a:t>:1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2342" y="3774440"/>
            <a:ext cx="327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 Light"/>
                <a:cs typeface="Calibri Light"/>
              </a:rPr>
              <a:t>MUX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95144" y="2788920"/>
            <a:ext cx="838200" cy="1828800"/>
          </a:xfrm>
          <a:prstGeom prst="rect">
            <a:avLst/>
          </a:prstGeom>
          <a:solidFill>
            <a:srgbClr val="CCEBFF"/>
          </a:solidFill>
          <a:ln w="1828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700" spc="-37" baseline="-16975" dirty="0">
                <a:latin typeface="Calibri Light"/>
                <a:cs typeface="Calibri Light"/>
              </a:rPr>
              <a:t>2</a:t>
            </a:r>
            <a:r>
              <a:rPr sz="1200" spc="-25" dirty="0">
                <a:latin typeface="Calibri Light"/>
                <a:cs typeface="Calibri Light"/>
              </a:rPr>
              <a:t>K</a:t>
            </a:r>
            <a:endParaRPr sz="1200">
              <a:latin typeface="Calibri Light"/>
              <a:cs typeface="Calibri Light"/>
            </a:endParaRPr>
          </a:p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alibri Light"/>
                <a:cs typeface="Calibri Light"/>
              </a:rPr>
              <a:t>SRAM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29000" y="3666744"/>
            <a:ext cx="614680" cy="1541145"/>
            <a:chOff x="3429000" y="3666744"/>
            <a:chExt cx="614680" cy="1541145"/>
          </a:xfrm>
        </p:grpSpPr>
        <p:sp>
          <p:nvSpPr>
            <p:cNvPr id="12" name="object 12"/>
            <p:cNvSpPr/>
            <p:nvPr/>
          </p:nvSpPr>
          <p:spPr>
            <a:xfrm>
              <a:off x="3429000" y="3666743"/>
              <a:ext cx="614680" cy="1541145"/>
            </a:xfrm>
            <a:custGeom>
              <a:avLst/>
              <a:gdLst/>
              <a:ahLst/>
              <a:cxnLst/>
              <a:rect l="l" t="t" r="r" b="b"/>
              <a:pathLst>
                <a:path w="614679" h="1541145">
                  <a:moveTo>
                    <a:pt x="173736" y="800100"/>
                  </a:moveTo>
                  <a:lnTo>
                    <a:pt x="159258" y="771144"/>
                  </a:lnTo>
                  <a:lnTo>
                    <a:pt x="86868" y="626364"/>
                  </a:lnTo>
                  <a:lnTo>
                    <a:pt x="0" y="800100"/>
                  </a:lnTo>
                  <a:lnTo>
                    <a:pt x="57912" y="800100"/>
                  </a:lnTo>
                  <a:lnTo>
                    <a:pt x="57912" y="1540764"/>
                  </a:lnTo>
                  <a:lnTo>
                    <a:pt x="115824" y="1540764"/>
                  </a:lnTo>
                  <a:lnTo>
                    <a:pt x="115824" y="800100"/>
                  </a:lnTo>
                  <a:lnTo>
                    <a:pt x="173736" y="800100"/>
                  </a:lnTo>
                  <a:close/>
                </a:path>
                <a:path w="614679" h="1541145">
                  <a:moveTo>
                    <a:pt x="614172" y="38100"/>
                  </a:moveTo>
                  <a:lnTo>
                    <a:pt x="601472" y="31750"/>
                  </a:lnTo>
                  <a:lnTo>
                    <a:pt x="537972" y="0"/>
                  </a:lnTo>
                  <a:lnTo>
                    <a:pt x="537972" y="31750"/>
                  </a:lnTo>
                  <a:lnTo>
                    <a:pt x="315468" y="31750"/>
                  </a:lnTo>
                  <a:lnTo>
                    <a:pt x="315468" y="44450"/>
                  </a:lnTo>
                  <a:lnTo>
                    <a:pt x="537972" y="44450"/>
                  </a:lnTo>
                  <a:lnTo>
                    <a:pt x="537972" y="76200"/>
                  </a:lnTo>
                  <a:lnTo>
                    <a:pt x="601472" y="44450"/>
                  </a:lnTo>
                  <a:lnTo>
                    <a:pt x="61417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9667" y="4750308"/>
              <a:ext cx="152400" cy="238125"/>
            </a:xfrm>
            <a:custGeom>
              <a:avLst/>
              <a:gdLst/>
              <a:ahLst/>
              <a:cxnLst/>
              <a:rect l="l" t="t" r="r" b="b"/>
              <a:pathLst>
                <a:path w="152400" h="238125">
                  <a:moveTo>
                    <a:pt x="152400" y="0"/>
                  </a:moveTo>
                  <a:lnTo>
                    <a:pt x="0" y="23774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216655" y="4773548"/>
            <a:ext cx="1149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Calibri Light"/>
                <a:cs typeface="Calibri Light"/>
              </a:rPr>
              <a:t>K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91" y="414273"/>
            <a:ext cx="3352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E5496"/>
                </a:solidFill>
                <a:latin typeface="Calibri"/>
                <a:cs typeface="Calibri"/>
              </a:rPr>
              <a:t>LOOK-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UP</a:t>
            </a:r>
            <a:r>
              <a:rPr sz="2400" b="1" spc="-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E5496"/>
                </a:solidFill>
                <a:latin typeface="Calibri"/>
                <a:cs typeface="Calibri"/>
              </a:rPr>
              <a:t>TABLE:</a:t>
            </a:r>
            <a:r>
              <a:rPr sz="2400" b="1" spc="-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2-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INPUTS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70318" y="1796872"/>
            <a:ext cx="23069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0"/>
              </a:spcBef>
              <a:buFont typeface="Microsoft Sans Serif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337" baseline="25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Cells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0318" y="2821635"/>
            <a:ext cx="345630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10"/>
              </a:spcBef>
              <a:buFont typeface="Microsoft Sans Serif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baseline="51051" dirty="0">
                <a:latin typeface="Calibri"/>
                <a:cs typeface="Calibri"/>
              </a:rPr>
              <a:t>2</a:t>
            </a:r>
            <a:r>
              <a:rPr sz="2775" spc="-67" baseline="51051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57618" y="3809810"/>
            <a:ext cx="3423920" cy="8826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375"/>
              </a:spcBef>
              <a:buFont typeface="Microsoft Sans Serif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2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800" dirty="0">
                <a:latin typeface="Calibri"/>
                <a:cs typeface="Calibri"/>
              </a:rPr>
              <a:t>:1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MUX</a:t>
            </a:r>
            <a:endParaRPr sz="2800">
              <a:latin typeface="Calibri"/>
              <a:cs typeface="Calibri"/>
            </a:endParaRPr>
          </a:p>
          <a:p>
            <a:pPr marL="794385" lvl="1" indent="-286385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794385" algn="l"/>
              </a:tabLst>
            </a:pPr>
            <a:r>
              <a:rPr sz="2400" dirty="0">
                <a:latin typeface="Calibri"/>
                <a:cs typeface="Calibri"/>
              </a:rPr>
              <a:t>2-</a:t>
            </a:r>
            <a:r>
              <a:rPr sz="2400" spc="-10" dirty="0">
                <a:latin typeface="Calibri"/>
                <a:cs typeface="Calibri"/>
              </a:rPr>
              <a:t>levels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2:1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muxes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24592" y="2913824"/>
            <a:ext cx="551815" cy="1847214"/>
            <a:chOff x="3724592" y="2913824"/>
            <a:chExt cx="551815" cy="1847214"/>
          </a:xfrm>
        </p:grpSpPr>
        <p:sp>
          <p:nvSpPr>
            <p:cNvPr id="7" name="object 7"/>
            <p:cNvSpPr/>
            <p:nvPr/>
          </p:nvSpPr>
          <p:spPr>
            <a:xfrm>
              <a:off x="3733799" y="2923031"/>
              <a:ext cx="533400" cy="1828800"/>
            </a:xfrm>
            <a:custGeom>
              <a:avLst/>
              <a:gdLst/>
              <a:ahLst/>
              <a:cxnLst/>
              <a:rect l="l" t="t" r="r" b="b"/>
              <a:pathLst>
                <a:path w="533400" h="1828800">
                  <a:moveTo>
                    <a:pt x="0" y="0"/>
                  </a:moveTo>
                  <a:lnTo>
                    <a:pt x="0" y="1828799"/>
                  </a:lnTo>
                  <a:lnTo>
                    <a:pt x="533400" y="1227073"/>
                  </a:lnTo>
                  <a:lnTo>
                    <a:pt x="533400" y="601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3799" y="2923031"/>
              <a:ext cx="533400" cy="1828800"/>
            </a:xfrm>
            <a:custGeom>
              <a:avLst/>
              <a:gdLst/>
              <a:ahLst/>
              <a:cxnLst/>
              <a:rect l="l" t="t" r="r" b="b"/>
              <a:pathLst>
                <a:path w="533400" h="1828800">
                  <a:moveTo>
                    <a:pt x="0" y="0"/>
                  </a:moveTo>
                  <a:lnTo>
                    <a:pt x="533400" y="601726"/>
                  </a:lnTo>
                  <a:lnTo>
                    <a:pt x="533400" y="1227073"/>
                  </a:lnTo>
                  <a:lnTo>
                    <a:pt x="0" y="1828799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782567" y="3544061"/>
            <a:ext cx="320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 Light"/>
                <a:cs typeface="Calibri Light"/>
              </a:rPr>
              <a:t>2</a:t>
            </a:r>
            <a:r>
              <a:rPr sz="1200" spc="-30" baseline="24305" dirty="0">
                <a:latin typeface="Calibri Light"/>
                <a:cs typeface="Calibri Light"/>
              </a:rPr>
              <a:t>2</a:t>
            </a:r>
            <a:r>
              <a:rPr sz="1200" spc="-20" dirty="0">
                <a:latin typeface="Calibri Light"/>
                <a:cs typeface="Calibri Light"/>
              </a:rPr>
              <a:t>:1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7488" y="3909517"/>
            <a:ext cx="3270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 Light"/>
                <a:cs typeface="Calibri Light"/>
              </a:rPr>
              <a:t>MUX</a:t>
            </a:r>
            <a:endParaRPr sz="12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9400" y="2923032"/>
            <a:ext cx="838200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2700" spc="-37" baseline="-16975" dirty="0">
                <a:latin typeface="Calibri Light"/>
                <a:cs typeface="Calibri Light"/>
              </a:rPr>
              <a:t>2</a:t>
            </a:r>
            <a:r>
              <a:rPr sz="1200" spc="-25" dirty="0">
                <a:latin typeface="Calibri Light"/>
                <a:cs typeface="Calibri Light"/>
              </a:rPr>
              <a:t>2</a:t>
            </a:r>
            <a:endParaRPr sz="1200">
              <a:latin typeface="Calibri Light"/>
              <a:cs typeface="Calibri Light"/>
            </a:endParaRPr>
          </a:p>
          <a:p>
            <a:pPr marL="3175" algn="ctr">
              <a:lnSpc>
                <a:spcPct val="100000"/>
              </a:lnSpc>
              <a:spcBef>
                <a:spcPts val="550"/>
              </a:spcBef>
            </a:pPr>
            <a:r>
              <a:rPr sz="1800" spc="-20" dirty="0">
                <a:latin typeface="Calibri Light"/>
                <a:cs typeface="Calibri Light"/>
              </a:rPr>
              <a:t>SRAM</a:t>
            </a:r>
            <a:endParaRPr sz="1800">
              <a:latin typeface="Calibri Light"/>
              <a:cs typeface="Calibri Ligh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53255" y="3800855"/>
            <a:ext cx="614680" cy="1541145"/>
            <a:chOff x="3953255" y="3800855"/>
            <a:chExt cx="614680" cy="1541145"/>
          </a:xfrm>
        </p:grpSpPr>
        <p:sp>
          <p:nvSpPr>
            <p:cNvPr id="13" name="object 13"/>
            <p:cNvSpPr/>
            <p:nvPr/>
          </p:nvSpPr>
          <p:spPr>
            <a:xfrm>
              <a:off x="3953256" y="3800855"/>
              <a:ext cx="614680" cy="1541145"/>
            </a:xfrm>
            <a:custGeom>
              <a:avLst/>
              <a:gdLst/>
              <a:ahLst/>
              <a:cxnLst/>
              <a:rect l="l" t="t" r="r" b="b"/>
              <a:pathLst>
                <a:path w="614679" h="1541145">
                  <a:moveTo>
                    <a:pt x="173736" y="800100"/>
                  </a:moveTo>
                  <a:lnTo>
                    <a:pt x="159258" y="771144"/>
                  </a:lnTo>
                  <a:lnTo>
                    <a:pt x="86868" y="626364"/>
                  </a:lnTo>
                  <a:lnTo>
                    <a:pt x="0" y="800100"/>
                  </a:lnTo>
                  <a:lnTo>
                    <a:pt x="57912" y="800100"/>
                  </a:lnTo>
                  <a:lnTo>
                    <a:pt x="57912" y="1540764"/>
                  </a:lnTo>
                  <a:lnTo>
                    <a:pt x="115824" y="1540764"/>
                  </a:lnTo>
                  <a:lnTo>
                    <a:pt x="115824" y="800100"/>
                  </a:lnTo>
                  <a:lnTo>
                    <a:pt x="173736" y="800100"/>
                  </a:lnTo>
                  <a:close/>
                </a:path>
                <a:path w="614679" h="1541145">
                  <a:moveTo>
                    <a:pt x="614172" y="38100"/>
                  </a:moveTo>
                  <a:lnTo>
                    <a:pt x="601472" y="31750"/>
                  </a:lnTo>
                  <a:lnTo>
                    <a:pt x="537972" y="0"/>
                  </a:lnTo>
                  <a:lnTo>
                    <a:pt x="537972" y="31750"/>
                  </a:lnTo>
                  <a:lnTo>
                    <a:pt x="315468" y="31750"/>
                  </a:lnTo>
                  <a:lnTo>
                    <a:pt x="315468" y="44450"/>
                  </a:lnTo>
                  <a:lnTo>
                    <a:pt x="537972" y="44450"/>
                  </a:lnTo>
                  <a:lnTo>
                    <a:pt x="537972" y="76200"/>
                  </a:lnTo>
                  <a:lnTo>
                    <a:pt x="601472" y="44450"/>
                  </a:lnTo>
                  <a:lnTo>
                    <a:pt x="61417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3923" y="4884419"/>
              <a:ext cx="152400" cy="238125"/>
            </a:xfrm>
            <a:custGeom>
              <a:avLst/>
              <a:gdLst/>
              <a:ahLst/>
              <a:cxnLst/>
              <a:rect l="l" t="t" r="r" b="b"/>
              <a:pathLst>
                <a:path w="152400" h="238125">
                  <a:moveTo>
                    <a:pt x="152400" y="0"/>
                  </a:moveTo>
                  <a:lnTo>
                    <a:pt x="0" y="23774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41801" y="4909184"/>
            <a:ext cx="1155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Calibri Light"/>
                <a:cs typeface="Calibri Light"/>
              </a:rPr>
              <a:t>2</a:t>
            </a:r>
            <a:endParaRPr sz="1400">
              <a:latin typeface="Calibri Light"/>
              <a:cs typeface="Calibri Ligh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LOGIC:</a:t>
            </a:r>
            <a:r>
              <a:rPr spc="-114" dirty="0"/>
              <a:t> </a:t>
            </a:r>
            <a:r>
              <a:rPr spc="-20" dirty="0"/>
              <a:t>SOFT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8743" y="1316736"/>
            <a:ext cx="2124710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8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Programmable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Logic</a:t>
            </a:r>
            <a:endParaRPr sz="180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6048" y="3125597"/>
            <a:ext cx="260350" cy="915035"/>
          </a:xfrm>
          <a:custGeom>
            <a:avLst/>
            <a:gdLst/>
            <a:ahLst/>
            <a:cxnLst/>
            <a:rect l="l" t="t" r="r" b="b"/>
            <a:pathLst>
              <a:path w="260350" h="915035">
                <a:moveTo>
                  <a:pt x="130059" y="114898"/>
                </a:moveTo>
                <a:lnTo>
                  <a:pt x="101103" y="164537"/>
                </a:lnTo>
                <a:lnTo>
                  <a:pt x="101103" y="914526"/>
                </a:lnTo>
                <a:lnTo>
                  <a:pt x="159015" y="914526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915035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8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4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915035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4"/>
                </a:lnTo>
                <a:lnTo>
                  <a:pt x="214006" y="254355"/>
                </a:lnTo>
                <a:lnTo>
                  <a:pt x="224008" y="259191"/>
                </a:lnTo>
                <a:lnTo>
                  <a:pt x="235104" y="259907"/>
                </a:lnTo>
                <a:lnTo>
                  <a:pt x="246010" y="256158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915035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8"/>
                </a:lnTo>
                <a:lnTo>
                  <a:pt x="159015" y="72008"/>
                </a:lnTo>
                <a:lnTo>
                  <a:pt x="159015" y="57403"/>
                </a:lnTo>
                <a:close/>
              </a:path>
              <a:path w="260350" h="915035">
                <a:moveTo>
                  <a:pt x="159015" y="72008"/>
                </a:moveTo>
                <a:lnTo>
                  <a:pt x="155078" y="72008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8"/>
                </a:lnTo>
                <a:close/>
              </a:path>
              <a:path w="260350" h="915035">
                <a:moveTo>
                  <a:pt x="155078" y="72008"/>
                </a:moveTo>
                <a:lnTo>
                  <a:pt x="105040" y="72008"/>
                </a:lnTo>
                <a:lnTo>
                  <a:pt x="130059" y="114898"/>
                </a:lnTo>
                <a:lnTo>
                  <a:pt x="155078" y="72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200" y="2179447"/>
            <a:ext cx="397510" cy="103505"/>
          </a:xfrm>
          <a:custGeom>
            <a:avLst/>
            <a:gdLst/>
            <a:ahLst/>
            <a:cxnLst/>
            <a:rect l="l" t="t" r="r" b="b"/>
            <a:pathLst>
              <a:path w="397509" h="103505">
                <a:moveTo>
                  <a:pt x="372400" y="51688"/>
                </a:moveTo>
                <a:lnTo>
                  <a:pt x="302514" y="92455"/>
                </a:lnTo>
                <a:lnTo>
                  <a:pt x="301498" y="96265"/>
                </a:lnTo>
                <a:lnTo>
                  <a:pt x="305053" y="102362"/>
                </a:lnTo>
                <a:lnTo>
                  <a:pt x="308864" y="103377"/>
                </a:lnTo>
                <a:lnTo>
                  <a:pt x="386619" y="58038"/>
                </a:lnTo>
                <a:lnTo>
                  <a:pt x="384936" y="58038"/>
                </a:lnTo>
                <a:lnTo>
                  <a:pt x="384936" y="57150"/>
                </a:lnTo>
                <a:lnTo>
                  <a:pt x="381761" y="57150"/>
                </a:lnTo>
                <a:lnTo>
                  <a:pt x="372400" y="51688"/>
                </a:lnTo>
                <a:close/>
              </a:path>
              <a:path w="397509" h="103505">
                <a:moveTo>
                  <a:pt x="36151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61514" y="58038"/>
                </a:lnTo>
                <a:lnTo>
                  <a:pt x="372400" y="51688"/>
                </a:lnTo>
                <a:lnTo>
                  <a:pt x="361514" y="45338"/>
                </a:lnTo>
                <a:close/>
              </a:path>
              <a:path w="397509" h="103505">
                <a:moveTo>
                  <a:pt x="386619" y="45338"/>
                </a:moveTo>
                <a:lnTo>
                  <a:pt x="384936" y="45338"/>
                </a:lnTo>
                <a:lnTo>
                  <a:pt x="384936" y="58038"/>
                </a:lnTo>
                <a:lnTo>
                  <a:pt x="386619" y="58038"/>
                </a:lnTo>
                <a:lnTo>
                  <a:pt x="397509" y="51688"/>
                </a:lnTo>
                <a:lnTo>
                  <a:pt x="386619" y="45338"/>
                </a:lnTo>
                <a:close/>
              </a:path>
              <a:path w="397509" h="103505">
                <a:moveTo>
                  <a:pt x="381761" y="46227"/>
                </a:moveTo>
                <a:lnTo>
                  <a:pt x="372400" y="51688"/>
                </a:lnTo>
                <a:lnTo>
                  <a:pt x="381761" y="57150"/>
                </a:lnTo>
                <a:lnTo>
                  <a:pt x="381761" y="46227"/>
                </a:lnTo>
                <a:close/>
              </a:path>
              <a:path w="397509" h="103505">
                <a:moveTo>
                  <a:pt x="384936" y="46227"/>
                </a:moveTo>
                <a:lnTo>
                  <a:pt x="381761" y="46227"/>
                </a:lnTo>
                <a:lnTo>
                  <a:pt x="381761" y="57150"/>
                </a:lnTo>
                <a:lnTo>
                  <a:pt x="384936" y="57150"/>
                </a:lnTo>
                <a:lnTo>
                  <a:pt x="384936" y="46227"/>
                </a:lnTo>
                <a:close/>
              </a:path>
              <a:path w="397509" h="103505">
                <a:moveTo>
                  <a:pt x="308864" y="0"/>
                </a:moveTo>
                <a:lnTo>
                  <a:pt x="305053" y="1015"/>
                </a:lnTo>
                <a:lnTo>
                  <a:pt x="301498" y="7112"/>
                </a:lnTo>
                <a:lnTo>
                  <a:pt x="302514" y="10922"/>
                </a:lnTo>
                <a:lnTo>
                  <a:pt x="372400" y="51688"/>
                </a:lnTo>
                <a:lnTo>
                  <a:pt x="381761" y="46227"/>
                </a:lnTo>
                <a:lnTo>
                  <a:pt x="384936" y="46227"/>
                </a:lnTo>
                <a:lnTo>
                  <a:pt x="384936" y="45338"/>
                </a:lnTo>
                <a:lnTo>
                  <a:pt x="386619" y="45338"/>
                </a:lnTo>
                <a:lnTo>
                  <a:pt x="3088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808" y="2520695"/>
            <a:ext cx="2153920" cy="624840"/>
          </a:xfrm>
          <a:custGeom>
            <a:avLst/>
            <a:gdLst/>
            <a:ahLst/>
            <a:cxnLst/>
            <a:rect l="l" t="t" r="r" b="b"/>
            <a:pathLst>
              <a:path w="2153920" h="624839">
                <a:moveTo>
                  <a:pt x="0" y="0"/>
                </a:moveTo>
                <a:lnTo>
                  <a:pt x="2153919" y="62483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49096" y="1313688"/>
            <a:ext cx="7091680" cy="4157979"/>
            <a:chOff x="1149096" y="1313688"/>
            <a:chExt cx="7091680" cy="4157979"/>
          </a:xfrm>
        </p:grpSpPr>
        <p:sp>
          <p:nvSpPr>
            <p:cNvPr id="8" name="object 8"/>
            <p:cNvSpPr/>
            <p:nvPr/>
          </p:nvSpPr>
          <p:spPr>
            <a:xfrm>
              <a:off x="6083808" y="1316736"/>
              <a:ext cx="2153920" cy="666115"/>
            </a:xfrm>
            <a:custGeom>
              <a:avLst/>
              <a:gdLst/>
              <a:ahLst/>
              <a:cxnLst/>
              <a:rect l="l" t="t" r="r" b="b"/>
              <a:pathLst>
                <a:path w="2153920" h="666114">
                  <a:moveTo>
                    <a:pt x="0" y="666114"/>
                  </a:moveTo>
                  <a:lnTo>
                    <a:pt x="2153919" y="0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5856" y="218236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1328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359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03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7192" y="3669792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3164" y="2342388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4216" y="218236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11952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35552" y="3669792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3628" y="2342388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8475" y="2936748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1328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81328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93591" y="459638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93591" y="3959352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17192" y="516940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93164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11952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11952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35552" y="516940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08475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LOGIC:</a:t>
            </a:r>
            <a:r>
              <a:rPr spc="-75" dirty="0"/>
              <a:t> </a:t>
            </a:r>
            <a:r>
              <a:rPr dirty="0"/>
              <a:t>HARD</a:t>
            </a:r>
            <a:r>
              <a:rPr spc="-70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8743" y="1316736"/>
            <a:ext cx="1320165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800">
              <a:latin typeface="Times New Roman"/>
              <a:cs typeface="Times New Roman"/>
            </a:endParaRPr>
          </a:p>
          <a:p>
            <a:pPr marL="26416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  <a:p>
            <a:pPr marL="36766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0664" y="3125597"/>
            <a:ext cx="260350" cy="915035"/>
          </a:xfrm>
          <a:custGeom>
            <a:avLst/>
            <a:gdLst/>
            <a:ahLst/>
            <a:cxnLst/>
            <a:rect l="l" t="t" r="r" b="b"/>
            <a:pathLst>
              <a:path w="260350" h="915035">
                <a:moveTo>
                  <a:pt x="130059" y="114898"/>
                </a:moveTo>
                <a:lnTo>
                  <a:pt x="101103" y="164537"/>
                </a:lnTo>
                <a:lnTo>
                  <a:pt x="101103" y="914526"/>
                </a:lnTo>
                <a:lnTo>
                  <a:pt x="159015" y="914526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915035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8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4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915035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4"/>
                </a:lnTo>
                <a:lnTo>
                  <a:pt x="214006" y="254355"/>
                </a:lnTo>
                <a:lnTo>
                  <a:pt x="224008" y="259191"/>
                </a:lnTo>
                <a:lnTo>
                  <a:pt x="235104" y="259907"/>
                </a:lnTo>
                <a:lnTo>
                  <a:pt x="246010" y="256158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915035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8"/>
                </a:lnTo>
                <a:lnTo>
                  <a:pt x="159015" y="72008"/>
                </a:lnTo>
                <a:lnTo>
                  <a:pt x="159015" y="57403"/>
                </a:lnTo>
                <a:close/>
              </a:path>
              <a:path w="260350" h="915035">
                <a:moveTo>
                  <a:pt x="159015" y="72008"/>
                </a:moveTo>
                <a:lnTo>
                  <a:pt x="155078" y="72008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8"/>
                </a:lnTo>
                <a:close/>
              </a:path>
              <a:path w="260350" h="915035">
                <a:moveTo>
                  <a:pt x="155078" y="72008"/>
                </a:moveTo>
                <a:lnTo>
                  <a:pt x="105040" y="72008"/>
                </a:lnTo>
                <a:lnTo>
                  <a:pt x="130059" y="114898"/>
                </a:lnTo>
                <a:lnTo>
                  <a:pt x="155078" y="72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58528" y="2179447"/>
            <a:ext cx="397510" cy="103505"/>
          </a:xfrm>
          <a:custGeom>
            <a:avLst/>
            <a:gdLst/>
            <a:ahLst/>
            <a:cxnLst/>
            <a:rect l="l" t="t" r="r" b="b"/>
            <a:pathLst>
              <a:path w="397509" h="103505">
                <a:moveTo>
                  <a:pt x="372400" y="51688"/>
                </a:moveTo>
                <a:lnTo>
                  <a:pt x="302514" y="92455"/>
                </a:lnTo>
                <a:lnTo>
                  <a:pt x="301498" y="96265"/>
                </a:lnTo>
                <a:lnTo>
                  <a:pt x="305053" y="102362"/>
                </a:lnTo>
                <a:lnTo>
                  <a:pt x="308864" y="103377"/>
                </a:lnTo>
                <a:lnTo>
                  <a:pt x="386619" y="58038"/>
                </a:lnTo>
                <a:lnTo>
                  <a:pt x="384937" y="58038"/>
                </a:lnTo>
                <a:lnTo>
                  <a:pt x="384937" y="57150"/>
                </a:lnTo>
                <a:lnTo>
                  <a:pt x="381762" y="57150"/>
                </a:lnTo>
                <a:lnTo>
                  <a:pt x="372400" y="51688"/>
                </a:lnTo>
                <a:close/>
              </a:path>
              <a:path w="397509" h="103505">
                <a:moveTo>
                  <a:pt x="36151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61514" y="58038"/>
                </a:lnTo>
                <a:lnTo>
                  <a:pt x="372400" y="51688"/>
                </a:lnTo>
                <a:lnTo>
                  <a:pt x="361514" y="45338"/>
                </a:lnTo>
                <a:close/>
              </a:path>
              <a:path w="397509" h="103505">
                <a:moveTo>
                  <a:pt x="386619" y="45338"/>
                </a:moveTo>
                <a:lnTo>
                  <a:pt x="384937" y="45338"/>
                </a:lnTo>
                <a:lnTo>
                  <a:pt x="384937" y="58038"/>
                </a:lnTo>
                <a:lnTo>
                  <a:pt x="386619" y="58038"/>
                </a:lnTo>
                <a:lnTo>
                  <a:pt x="397510" y="51688"/>
                </a:lnTo>
                <a:lnTo>
                  <a:pt x="386619" y="45338"/>
                </a:lnTo>
                <a:close/>
              </a:path>
              <a:path w="397509" h="103505">
                <a:moveTo>
                  <a:pt x="381762" y="46227"/>
                </a:moveTo>
                <a:lnTo>
                  <a:pt x="372400" y="51688"/>
                </a:lnTo>
                <a:lnTo>
                  <a:pt x="381762" y="57150"/>
                </a:lnTo>
                <a:lnTo>
                  <a:pt x="381762" y="46227"/>
                </a:lnTo>
                <a:close/>
              </a:path>
              <a:path w="397509" h="103505">
                <a:moveTo>
                  <a:pt x="384937" y="46227"/>
                </a:moveTo>
                <a:lnTo>
                  <a:pt x="381762" y="46227"/>
                </a:lnTo>
                <a:lnTo>
                  <a:pt x="381762" y="57150"/>
                </a:lnTo>
                <a:lnTo>
                  <a:pt x="384937" y="57150"/>
                </a:lnTo>
                <a:lnTo>
                  <a:pt x="384937" y="46227"/>
                </a:lnTo>
                <a:close/>
              </a:path>
              <a:path w="397509" h="103505">
                <a:moveTo>
                  <a:pt x="308991" y="0"/>
                </a:moveTo>
                <a:lnTo>
                  <a:pt x="305053" y="1015"/>
                </a:lnTo>
                <a:lnTo>
                  <a:pt x="301498" y="7112"/>
                </a:lnTo>
                <a:lnTo>
                  <a:pt x="302514" y="10922"/>
                </a:lnTo>
                <a:lnTo>
                  <a:pt x="372400" y="51688"/>
                </a:lnTo>
                <a:lnTo>
                  <a:pt x="381762" y="46227"/>
                </a:lnTo>
                <a:lnTo>
                  <a:pt x="384937" y="46227"/>
                </a:lnTo>
                <a:lnTo>
                  <a:pt x="384937" y="45338"/>
                </a:lnTo>
                <a:lnTo>
                  <a:pt x="386619" y="45338"/>
                </a:lnTo>
                <a:lnTo>
                  <a:pt x="311912" y="1777"/>
                </a:lnTo>
                <a:lnTo>
                  <a:pt x="3089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808" y="2520695"/>
            <a:ext cx="2153920" cy="624840"/>
          </a:xfrm>
          <a:custGeom>
            <a:avLst/>
            <a:gdLst/>
            <a:ahLst/>
            <a:cxnLst/>
            <a:rect l="l" t="t" r="r" b="b"/>
            <a:pathLst>
              <a:path w="2153920" h="624839">
                <a:moveTo>
                  <a:pt x="0" y="0"/>
                </a:moveTo>
                <a:lnTo>
                  <a:pt x="2153919" y="62483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49096" y="1313688"/>
            <a:ext cx="7091680" cy="4157979"/>
            <a:chOff x="1149096" y="1313688"/>
            <a:chExt cx="7091680" cy="4157979"/>
          </a:xfrm>
        </p:grpSpPr>
        <p:sp>
          <p:nvSpPr>
            <p:cNvPr id="8" name="object 8"/>
            <p:cNvSpPr/>
            <p:nvPr/>
          </p:nvSpPr>
          <p:spPr>
            <a:xfrm>
              <a:off x="6083808" y="1316736"/>
              <a:ext cx="2153920" cy="666115"/>
            </a:xfrm>
            <a:custGeom>
              <a:avLst/>
              <a:gdLst/>
              <a:ahLst/>
              <a:cxnLst/>
              <a:rect l="l" t="t" r="r" b="b"/>
              <a:pathLst>
                <a:path w="2153920" h="666114">
                  <a:moveTo>
                    <a:pt x="0" y="666114"/>
                  </a:moveTo>
                  <a:lnTo>
                    <a:pt x="2153919" y="0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5856" y="218236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1328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359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03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7192" y="3669792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3164" y="2342388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4216" y="218236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11952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35552" y="3669792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3628" y="2342388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8475" y="2936748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1328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81328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93591" y="459638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93591" y="3959352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17192" y="516940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93164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11952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11952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35552" y="516940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08475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LOGIC:</a:t>
            </a:r>
            <a:r>
              <a:rPr spc="-75" dirty="0"/>
              <a:t> </a:t>
            </a:r>
            <a:r>
              <a:rPr dirty="0"/>
              <a:t>HARD</a:t>
            </a:r>
            <a:r>
              <a:rPr spc="-70" dirty="0"/>
              <a:t> </a:t>
            </a:r>
            <a:r>
              <a:rPr spc="-10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38743" y="1316736"/>
            <a:ext cx="1118870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DSP</a:t>
            </a:r>
            <a:endParaRPr sz="18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Blocks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10664" y="3125597"/>
            <a:ext cx="260350" cy="915035"/>
          </a:xfrm>
          <a:custGeom>
            <a:avLst/>
            <a:gdLst/>
            <a:ahLst/>
            <a:cxnLst/>
            <a:rect l="l" t="t" r="r" b="b"/>
            <a:pathLst>
              <a:path w="260350" h="915035">
                <a:moveTo>
                  <a:pt x="130059" y="114898"/>
                </a:moveTo>
                <a:lnTo>
                  <a:pt x="101103" y="164537"/>
                </a:lnTo>
                <a:lnTo>
                  <a:pt x="101103" y="914526"/>
                </a:lnTo>
                <a:lnTo>
                  <a:pt x="159015" y="914526"/>
                </a:lnTo>
                <a:lnTo>
                  <a:pt x="159015" y="164537"/>
                </a:lnTo>
                <a:lnTo>
                  <a:pt x="130059" y="114898"/>
                </a:lnTo>
                <a:close/>
              </a:path>
              <a:path w="260350" h="915035">
                <a:moveTo>
                  <a:pt x="130059" y="0"/>
                </a:moveTo>
                <a:lnTo>
                  <a:pt x="3694" y="216662"/>
                </a:lnTo>
                <a:lnTo>
                  <a:pt x="0" y="227494"/>
                </a:lnTo>
                <a:lnTo>
                  <a:pt x="710" y="238553"/>
                </a:lnTo>
                <a:lnTo>
                  <a:pt x="5516" y="248540"/>
                </a:lnTo>
                <a:lnTo>
                  <a:pt x="14108" y="256158"/>
                </a:lnTo>
                <a:lnTo>
                  <a:pt x="24997" y="259907"/>
                </a:lnTo>
                <a:lnTo>
                  <a:pt x="36064" y="259191"/>
                </a:lnTo>
                <a:lnTo>
                  <a:pt x="46059" y="254355"/>
                </a:lnTo>
                <a:lnTo>
                  <a:pt x="53732" y="245744"/>
                </a:lnTo>
                <a:lnTo>
                  <a:pt x="101103" y="164537"/>
                </a:lnTo>
                <a:lnTo>
                  <a:pt x="101103" y="57403"/>
                </a:lnTo>
                <a:lnTo>
                  <a:pt x="163539" y="57403"/>
                </a:lnTo>
                <a:lnTo>
                  <a:pt x="130059" y="0"/>
                </a:lnTo>
                <a:close/>
              </a:path>
              <a:path w="260350" h="915035">
                <a:moveTo>
                  <a:pt x="163539" y="57403"/>
                </a:moveTo>
                <a:lnTo>
                  <a:pt x="159015" y="57403"/>
                </a:lnTo>
                <a:lnTo>
                  <a:pt x="159015" y="164537"/>
                </a:lnTo>
                <a:lnTo>
                  <a:pt x="206386" y="245744"/>
                </a:lnTo>
                <a:lnTo>
                  <a:pt x="214006" y="254355"/>
                </a:lnTo>
                <a:lnTo>
                  <a:pt x="224008" y="259191"/>
                </a:lnTo>
                <a:lnTo>
                  <a:pt x="235104" y="259907"/>
                </a:lnTo>
                <a:lnTo>
                  <a:pt x="246010" y="256158"/>
                </a:lnTo>
                <a:lnTo>
                  <a:pt x="254603" y="248540"/>
                </a:lnTo>
                <a:lnTo>
                  <a:pt x="259409" y="238553"/>
                </a:lnTo>
                <a:lnTo>
                  <a:pt x="260119" y="227494"/>
                </a:lnTo>
                <a:lnTo>
                  <a:pt x="256424" y="216662"/>
                </a:lnTo>
                <a:lnTo>
                  <a:pt x="163539" y="57403"/>
                </a:lnTo>
                <a:close/>
              </a:path>
              <a:path w="260350" h="915035">
                <a:moveTo>
                  <a:pt x="159015" y="57403"/>
                </a:moveTo>
                <a:lnTo>
                  <a:pt x="101103" y="57403"/>
                </a:lnTo>
                <a:lnTo>
                  <a:pt x="101103" y="164537"/>
                </a:lnTo>
                <a:lnTo>
                  <a:pt x="130059" y="114898"/>
                </a:lnTo>
                <a:lnTo>
                  <a:pt x="105040" y="72008"/>
                </a:lnTo>
                <a:lnTo>
                  <a:pt x="159015" y="72008"/>
                </a:lnTo>
                <a:lnTo>
                  <a:pt x="159015" y="57403"/>
                </a:lnTo>
                <a:close/>
              </a:path>
              <a:path w="260350" h="915035">
                <a:moveTo>
                  <a:pt x="159015" y="72008"/>
                </a:moveTo>
                <a:lnTo>
                  <a:pt x="155078" y="72008"/>
                </a:lnTo>
                <a:lnTo>
                  <a:pt x="130059" y="114898"/>
                </a:lnTo>
                <a:lnTo>
                  <a:pt x="159015" y="164537"/>
                </a:lnTo>
                <a:lnTo>
                  <a:pt x="159015" y="72008"/>
                </a:lnTo>
                <a:close/>
              </a:path>
              <a:path w="260350" h="915035">
                <a:moveTo>
                  <a:pt x="155078" y="72008"/>
                </a:moveTo>
                <a:lnTo>
                  <a:pt x="105040" y="72008"/>
                </a:lnTo>
                <a:lnTo>
                  <a:pt x="130059" y="114898"/>
                </a:lnTo>
                <a:lnTo>
                  <a:pt x="155078" y="72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8216" y="2179447"/>
            <a:ext cx="397510" cy="103505"/>
          </a:xfrm>
          <a:custGeom>
            <a:avLst/>
            <a:gdLst/>
            <a:ahLst/>
            <a:cxnLst/>
            <a:rect l="l" t="t" r="r" b="b"/>
            <a:pathLst>
              <a:path w="397509" h="103505">
                <a:moveTo>
                  <a:pt x="372400" y="51688"/>
                </a:moveTo>
                <a:lnTo>
                  <a:pt x="302513" y="92455"/>
                </a:lnTo>
                <a:lnTo>
                  <a:pt x="301498" y="96265"/>
                </a:lnTo>
                <a:lnTo>
                  <a:pt x="305053" y="102362"/>
                </a:lnTo>
                <a:lnTo>
                  <a:pt x="308863" y="103377"/>
                </a:lnTo>
                <a:lnTo>
                  <a:pt x="386619" y="58038"/>
                </a:lnTo>
                <a:lnTo>
                  <a:pt x="384936" y="58038"/>
                </a:lnTo>
                <a:lnTo>
                  <a:pt x="384936" y="57150"/>
                </a:lnTo>
                <a:lnTo>
                  <a:pt x="381761" y="57150"/>
                </a:lnTo>
                <a:lnTo>
                  <a:pt x="372400" y="51688"/>
                </a:lnTo>
                <a:close/>
              </a:path>
              <a:path w="397509" h="103505">
                <a:moveTo>
                  <a:pt x="36151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361514" y="58038"/>
                </a:lnTo>
                <a:lnTo>
                  <a:pt x="372400" y="51688"/>
                </a:lnTo>
                <a:lnTo>
                  <a:pt x="361514" y="45338"/>
                </a:lnTo>
                <a:close/>
              </a:path>
              <a:path w="397509" h="103505">
                <a:moveTo>
                  <a:pt x="386619" y="45338"/>
                </a:moveTo>
                <a:lnTo>
                  <a:pt x="384936" y="45338"/>
                </a:lnTo>
                <a:lnTo>
                  <a:pt x="384936" y="58038"/>
                </a:lnTo>
                <a:lnTo>
                  <a:pt x="386619" y="58038"/>
                </a:lnTo>
                <a:lnTo>
                  <a:pt x="397509" y="51688"/>
                </a:lnTo>
                <a:lnTo>
                  <a:pt x="386619" y="45338"/>
                </a:lnTo>
                <a:close/>
              </a:path>
              <a:path w="397509" h="103505">
                <a:moveTo>
                  <a:pt x="381761" y="46227"/>
                </a:moveTo>
                <a:lnTo>
                  <a:pt x="372400" y="51688"/>
                </a:lnTo>
                <a:lnTo>
                  <a:pt x="381761" y="57150"/>
                </a:lnTo>
                <a:lnTo>
                  <a:pt x="381761" y="46227"/>
                </a:lnTo>
                <a:close/>
              </a:path>
              <a:path w="397509" h="103505">
                <a:moveTo>
                  <a:pt x="384936" y="46227"/>
                </a:moveTo>
                <a:lnTo>
                  <a:pt x="381761" y="46227"/>
                </a:lnTo>
                <a:lnTo>
                  <a:pt x="381761" y="57150"/>
                </a:lnTo>
                <a:lnTo>
                  <a:pt x="384936" y="57150"/>
                </a:lnTo>
                <a:lnTo>
                  <a:pt x="384936" y="46227"/>
                </a:lnTo>
                <a:close/>
              </a:path>
              <a:path w="397509" h="103505">
                <a:moveTo>
                  <a:pt x="308863" y="0"/>
                </a:moveTo>
                <a:lnTo>
                  <a:pt x="305053" y="1015"/>
                </a:lnTo>
                <a:lnTo>
                  <a:pt x="301498" y="7112"/>
                </a:lnTo>
                <a:lnTo>
                  <a:pt x="302513" y="10922"/>
                </a:lnTo>
                <a:lnTo>
                  <a:pt x="372400" y="51688"/>
                </a:lnTo>
                <a:lnTo>
                  <a:pt x="381761" y="46227"/>
                </a:lnTo>
                <a:lnTo>
                  <a:pt x="384936" y="46227"/>
                </a:lnTo>
                <a:lnTo>
                  <a:pt x="384936" y="45338"/>
                </a:lnTo>
                <a:lnTo>
                  <a:pt x="386619" y="45338"/>
                </a:lnTo>
                <a:lnTo>
                  <a:pt x="308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808" y="2520695"/>
            <a:ext cx="2153920" cy="624840"/>
          </a:xfrm>
          <a:custGeom>
            <a:avLst/>
            <a:gdLst/>
            <a:ahLst/>
            <a:cxnLst/>
            <a:rect l="l" t="t" r="r" b="b"/>
            <a:pathLst>
              <a:path w="2153920" h="624839">
                <a:moveTo>
                  <a:pt x="0" y="0"/>
                </a:moveTo>
                <a:lnTo>
                  <a:pt x="2153919" y="624839"/>
                </a:lnTo>
              </a:path>
            </a:pathLst>
          </a:custGeom>
          <a:ln w="6096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149096" y="1313688"/>
            <a:ext cx="7091680" cy="4157979"/>
            <a:chOff x="1149096" y="1313688"/>
            <a:chExt cx="7091680" cy="4157979"/>
          </a:xfrm>
        </p:grpSpPr>
        <p:sp>
          <p:nvSpPr>
            <p:cNvPr id="8" name="object 8"/>
            <p:cNvSpPr/>
            <p:nvPr/>
          </p:nvSpPr>
          <p:spPr>
            <a:xfrm>
              <a:off x="6083808" y="1316736"/>
              <a:ext cx="2153920" cy="666115"/>
            </a:xfrm>
            <a:custGeom>
              <a:avLst/>
              <a:gdLst/>
              <a:ahLst/>
              <a:cxnLst/>
              <a:rect l="l" t="t" r="r" b="b"/>
              <a:pathLst>
                <a:path w="2153920" h="666114">
                  <a:moveTo>
                    <a:pt x="0" y="666114"/>
                  </a:moveTo>
                  <a:lnTo>
                    <a:pt x="2153919" y="0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58240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0182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0656" y="2712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050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95856" y="218236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65504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81328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58240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7768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359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85031" y="2459736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7050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7192" y="3669792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93164" y="2342388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0184" y="209397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15968" y="2712720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8863" y="197205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14216" y="218236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93080" y="2843784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11952" y="2459736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88863" y="3474720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35552" y="3669792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43628" y="2342388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08475" y="2936748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00656" y="4212336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81328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81328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93591" y="4596384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93591" y="3959352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917192" y="5169408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693164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315968" y="4212336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11952" y="459638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11952" y="3959352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35552" y="5169408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08475" y="4436364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357885"/>
            <a:ext cx="2971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LOGIC:</a:t>
            </a:r>
            <a:r>
              <a:rPr spc="-125" dirty="0"/>
              <a:t> </a:t>
            </a:r>
            <a:r>
              <a:rPr dirty="0"/>
              <a:t>LOOKUP</a:t>
            </a:r>
            <a:r>
              <a:rPr spc="-120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5807" y="1981200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19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55609" y="2108961"/>
            <a:ext cx="369570" cy="278130"/>
            <a:chOff x="8055609" y="2108961"/>
            <a:chExt cx="369570" cy="278130"/>
          </a:xfrm>
        </p:grpSpPr>
        <p:sp>
          <p:nvSpPr>
            <p:cNvPr id="5" name="object 5"/>
            <p:cNvSpPr/>
            <p:nvPr/>
          </p:nvSpPr>
          <p:spPr>
            <a:xfrm>
              <a:off x="8061959" y="2115311"/>
              <a:ext cx="356870" cy="265430"/>
            </a:xfrm>
            <a:custGeom>
              <a:avLst/>
              <a:gdLst/>
              <a:ahLst/>
              <a:cxnLst/>
              <a:rect l="l" t="t" r="r" b="b"/>
              <a:pathLst>
                <a:path w="356870" h="265430">
                  <a:moveTo>
                    <a:pt x="356616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356616" y="265175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61959" y="2115311"/>
              <a:ext cx="356870" cy="265430"/>
            </a:xfrm>
            <a:custGeom>
              <a:avLst/>
              <a:gdLst/>
              <a:ahLst/>
              <a:cxnLst/>
              <a:rect l="l" t="t" r="r" b="b"/>
              <a:pathLst>
                <a:path w="356870" h="265430">
                  <a:moveTo>
                    <a:pt x="0" y="265175"/>
                  </a:moveTo>
                  <a:lnTo>
                    <a:pt x="356616" y="265175"/>
                  </a:lnTo>
                  <a:lnTo>
                    <a:pt x="356616" y="0"/>
                  </a:lnTo>
                  <a:lnTo>
                    <a:pt x="0" y="0"/>
                  </a:lnTo>
                  <a:lnTo>
                    <a:pt x="0" y="26517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96453" y="2183968"/>
            <a:ext cx="92710" cy="11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32384" y="1743392"/>
            <a:ext cx="2703195" cy="1015365"/>
            <a:chOff x="6632384" y="1743392"/>
            <a:chExt cx="2703195" cy="1015365"/>
          </a:xfrm>
        </p:grpSpPr>
        <p:sp>
          <p:nvSpPr>
            <p:cNvPr id="9" name="object 9"/>
            <p:cNvSpPr/>
            <p:nvPr/>
          </p:nvSpPr>
          <p:spPr>
            <a:xfrm>
              <a:off x="7555991" y="2197734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7" y="96265"/>
                  </a:lnTo>
                  <a:lnTo>
                    <a:pt x="415543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3" y="1015"/>
                  </a:lnTo>
                  <a:lnTo>
                    <a:pt x="411987" y="7112"/>
                  </a:lnTo>
                  <a:lnTo>
                    <a:pt x="413003" y="10922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08975" y="1981199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2023" y="1929510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5">
                  <a:moveTo>
                    <a:pt x="734223" y="51688"/>
                  </a:moveTo>
                  <a:lnTo>
                    <a:pt x="667384" y="90677"/>
                  </a:lnTo>
                  <a:lnTo>
                    <a:pt x="664464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4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5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5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5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5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5">
                  <a:moveTo>
                    <a:pt x="670814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4" y="10922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18575" y="2197734"/>
              <a:ext cx="153670" cy="1033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70975" y="1871471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80">
                  <a:moveTo>
                    <a:pt x="0" y="0"/>
                  </a:moveTo>
                  <a:lnTo>
                    <a:pt x="0" y="499872"/>
                  </a:lnTo>
                  <a:lnTo>
                    <a:pt x="252983" y="344042"/>
                  </a:lnTo>
                  <a:lnTo>
                    <a:pt x="252983" y="155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27007" y="2063622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8" y="96265"/>
                  </a:lnTo>
                  <a:lnTo>
                    <a:pt x="415544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2"/>
                  </a:lnTo>
                  <a:lnTo>
                    <a:pt x="413003" y="10922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1591" y="1752599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6"/>
                  </a:moveTo>
                  <a:lnTo>
                    <a:pt x="2441448" y="996696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6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845807" y="2977895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19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55864" y="3105911"/>
            <a:ext cx="368935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60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32384" y="2740088"/>
            <a:ext cx="2703195" cy="1015365"/>
            <a:chOff x="6632384" y="2740088"/>
            <a:chExt cx="2703195" cy="1015365"/>
          </a:xfrm>
        </p:grpSpPr>
        <p:sp>
          <p:nvSpPr>
            <p:cNvPr id="19" name="object 19"/>
            <p:cNvSpPr/>
            <p:nvPr/>
          </p:nvSpPr>
          <p:spPr>
            <a:xfrm>
              <a:off x="7555991" y="3194431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9"/>
                  </a:moveTo>
                  <a:lnTo>
                    <a:pt x="413003" y="92456"/>
                  </a:lnTo>
                  <a:lnTo>
                    <a:pt x="411987" y="96266"/>
                  </a:lnTo>
                  <a:lnTo>
                    <a:pt x="415543" y="102362"/>
                  </a:lnTo>
                  <a:lnTo>
                    <a:pt x="419353" y="103378"/>
                  </a:lnTo>
                  <a:lnTo>
                    <a:pt x="497109" y="58039"/>
                  </a:lnTo>
                  <a:lnTo>
                    <a:pt x="495426" y="58039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9"/>
                  </a:lnTo>
                  <a:close/>
                </a:path>
                <a:path w="508000" h="103504">
                  <a:moveTo>
                    <a:pt x="47200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472004" y="58039"/>
                  </a:lnTo>
                  <a:lnTo>
                    <a:pt x="482890" y="51689"/>
                  </a:lnTo>
                  <a:lnTo>
                    <a:pt x="472004" y="45339"/>
                  </a:lnTo>
                  <a:close/>
                </a:path>
                <a:path w="508000" h="103504">
                  <a:moveTo>
                    <a:pt x="497109" y="45339"/>
                  </a:moveTo>
                  <a:lnTo>
                    <a:pt x="495426" y="45339"/>
                  </a:lnTo>
                  <a:lnTo>
                    <a:pt x="495426" y="58039"/>
                  </a:lnTo>
                  <a:lnTo>
                    <a:pt x="497109" y="58039"/>
                  </a:lnTo>
                  <a:lnTo>
                    <a:pt x="508000" y="51689"/>
                  </a:lnTo>
                  <a:lnTo>
                    <a:pt x="497109" y="45339"/>
                  </a:lnTo>
                  <a:close/>
                </a:path>
                <a:path w="508000" h="103504">
                  <a:moveTo>
                    <a:pt x="492251" y="46228"/>
                  </a:moveTo>
                  <a:lnTo>
                    <a:pt x="482890" y="51689"/>
                  </a:lnTo>
                  <a:lnTo>
                    <a:pt x="492251" y="57150"/>
                  </a:lnTo>
                  <a:lnTo>
                    <a:pt x="492251" y="46228"/>
                  </a:lnTo>
                  <a:close/>
                </a:path>
                <a:path w="508000" h="103504">
                  <a:moveTo>
                    <a:pt x="495426" y="46228"/>
                  </a:moveTo>
                  <a:lnTo>
                    <a:pt x="492251" y="46228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8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3" y="1016"/>
                  </a:lnTo>
                  <a:lnTo>
                    <a:pt x="411987" y="7112"/>
                  </a:lnTo>
                  <a:lnTo>
                    <a:pt x="413003" y="10922"/>
                  </a:lnTo>
                  <a:lnTo>
                    <a:pt x="482890" y="51689"/>
                  </a:lnTo>
                  <a:lnTo>
                    <a:pt x="492251" y="46228"/>
                  </a:lnTo>
                  <a:lnTo>
                    <a:pt x="495426" y="46228"/>
                  </a:lnTo>
                  <a:lnTo>
                    <a:pt x="495426" y="45339"/>
                  </a:lnTo>
                  <a:lnTo>
                    <a:pt x="497109" y="45339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08975" y="2977896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12023" y="292620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5">
                  <a:moveTo>
                    <a:pt x="734223" y="51688"/>
                  </a:moveTo>
                  <a:lnTo>
                    <a:pt x="667384" y="90677"/>
                  </a:lnTo>
                  <a:lnTo>
                    <a:pt x="664464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4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5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5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5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5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5">
                  <a:moveTo>
                    <a:pt x="670814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4" y="10921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18575" y="3194431"/>
              <a:ext cx="153670" cy="10337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570975" y="2868168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2"/>
                  </a:lnTo>
                  <a:lnTo>
                    <a:pt x="252983" y="344043"/>
                  </a:lnTo>
                  <a:lnTo>
                    <a:pt x="252983" y="155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27007" y="3060319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5">
                  <a:moveTo>
                    <a:pt x="482890" y="51688"/>
                  </a:moveTo>
                  <a:lnTo>
                    <a:pt x="413003" y="92455"/>
                  </a:lnTo>
                  <a:lnTo>
                    <a:pt x="411988" y="96265"/>
                  </a:lnTo>
                  <a:lnTo>
                    <a:pt x="415544" y="102361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5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5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5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5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5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1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41591" y="2749296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5"/>
                  </a:moveTo>
                  <a:lnTo>
                    <a:pt x="2441448" y="996695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48856" y="3980688"/>
            <a:ext cx="710565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176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195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58911" y="4108703"/>
            <a:ext cx="365760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60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35432" y="3742880"/>
            <a:ext cx="2703195" cy="1015365"/>
            <a:chOff x="6635432" y="3742880"/>
            <a:chExt cx="2703195" cy="1015365"/>
          </a:xfrm>
        </p:grpSpPr>
        <p:sp>
          <p:nvSpPr>
            <p:cNvPr id="29" name="object 29"/>
            <p:cNvSpPr/>
            <p:nvPr/>
          </p:nvSpPr>
          <p:spPr>
            <a:xfrm>
              <a:off x="7559039" y="4197222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3" y="92456"/>
                  </a:lnTo>
                  <a:lnTo>
                    <a:pt x="411987" y="96265"/>
                  </a:lnTo>
                  <a:lnTo>
                    <a:pt x="415543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4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3" y="1015"/>
                  </a:lnTo>
                  <a:lnTo>
                    <a:pt x="411987" y="7112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12023" y="3980687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15071" y="3928998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734223" y="51688"/>
                  </a:moveTo>
                  <a:lnTo>
                    <a:pt x="667384" y="90677"/>
                  </a:lnTo>
                  <a:lnTo>
                    <a:pt x="664463" y="92456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2"/>
                  </a:lnTo>
                  <a:lnTo>
                    <a:pt x="670813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50"/>
                  </a:lnTo>
                  <a:lnTo>
                    <a:pt x="743584" y="57150"/>
                  </a:lnTo>
                  <a:lnTo>
                    <a:pt x="734223" y="51688"/>
                  </a:lnTo>
                  <a:close/>
                </a:path>
                <a:path w="759459" h="103504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4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4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50"/>
                  </a:lnTo>
                  <a:lnTo>
                    <a:pt x="743584" y="46227"/>
                  </a:lnTo>
                  <a:close/>
                </a:path>
                <a:path w="759459" h="103504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50"/>
                  </a:lnTo>
                  <a:lnTo>
                    <a:pt x="746886" y="57150"/>
                  </a:lnTo>
                  <a:lnTo>
                    <a:pt x="746886" y="46227"/>
                  </a:lnTo>
                  <a:close/>
                </a:path>
                <a:path w="759459" h="103504">
                  <a:moveTo>
                    <a:pt x="670813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2"/>
                  </a:lnTo>
                  <a:lnTo>
                    <a:pt x="664463" y="10921"/>
                  </a:lnTo>
                  <a:lnTo>
                    <a:pt x="667384" y="12700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18575" y="4197222"/>
              <a:ext cx="153670" cy="1033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574023" y="3870959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1"/>
                  </a:lnTo>
                  <a:lnTo>
                    <a:pt x="252983" y="344042"/>
                  </a:lnTo>
                  <a:lnTo>
                    <a:pt x="252983" y="155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830055" y="4063110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3" y="92456"/>
                  </a:lnTo>
                  <a:lnTo>
                    <a:pt x="411988" y="96265"/>
                  </a:lnTo>
                  <a:lnTo>
                    <a:pt x="415544" y="102362"/>
                  </a:lnTo>
                  <a:lnTo>
                    <a:pt x="419353" y="103377"/>
                  </a:lnTo>
                  <a:lnTo>
                    <a:pt x="497109" y="58038"/>
                  </a:lnTo>
                  <a:lnTo>
                    <a:pt x="495426" y="58038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6" y="45338"/>
                  </a:lnTo>
                  <a:lnTo>
                    <a:pt x="495426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1" y="46227"/>
                  </a:moveTo>
                  <a:lnTo>
                    <a:pt x="482890" y="51688"/>
                  </a:lnTo>
                  <a:lnTo>
                    <a:pt x="492251" y="57150"/>
                  </a:lnTo>
                  <a:lnTo>
                    <a:pt x="492251" y="46227"/>
                  </a:lnTo>
                  <a:close/>
                </a:path>
                <a:path w="508000" h="103504">
                  <a:moveTo>
                    <a:pt x="495426" y="46227"/>
                  </a:moveTo>
                  <a:lnTo>
                    <a:pt x="492251" y="46227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7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4" y="1015"/>
                  </a:lnTo>
                  <a:lnTo>
                    <a:pt x="411988" y="7112"/>
                  </a:lnTo>
                  <a:lnTo>
                    <a:pt x="413003" y="10921"/>
                  </a:lnTo>
                  <a:lnTo>
                    <a:pt x="482890" y="51688"/>
                  </a:lnTo>
                  <a:lnTo>
                    <a:pt x="492251" y="46227"/>
                  </a:lnTo>
                  <a:lnTo>
                    <a:pt x="495426" y="46227"/>
                  </a:lnTo>
                  <a:lnTo>
                    <a:pt x="495426" y="45338"/>
                  </a:lnTo>
                  <a:lnTo>
                    <a:pt x="497109" y="45338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4639" y="3752087"/>
              <a:ext cx="2438400" cy="996950"/>
            </a:xfrm>
            <a:custGeom>
              <a:avLst/>
              <a:gdLst/>
              <a:ahLst/>
              <a:cxnLst/>
              <a:rect l="l" t="t" r="r" b="b"/>
              <a:pathLst>
                <a:path w="2438400" h="996950">
                  <a:moveTo>
                    <a:pt x="0" y="996695"/>
                  </a:moveTo>
                  <a:lnTo>
                    <a:pt x="2438400" y="996695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58000" y="4977384"/>
            <a:ext cx="707390" cy="533400"/>
          </a:xfrm>
          <a:prstGeom prst="rect">
            <a:avLst/>
          </a:prstGeom>
          <a:solidFill>
            <a:srgbClr val="CCEBFF"/>
          </a:solidFill>
          <a:ln w="12192">
            <a:solidFill>
              <a:srgbClr val="000000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200"/>
              </a:spcBef>
            </a:pPr>
            <a:r>
              <a:rPr sz="1400" spc="-25" dirty="0">
                <a:latin typeface="Calibri"/>
                <a:cs typeface="Calibri"/>
              </a:rPr>
              <a:t>LUT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068056" y="5105400"/>
            <a:ext cx="365760" cy="277495"/>
          </a:xfrm>
          <a:prstGeom prst="rect">
            <a:avLst/>
          </a:prstGeom>
          <a:solidFill>
            <a:srgbClr val="000000"/>
          </a:solidFill>
          <a:ln w="3175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600">
              <a:latin typeface="Times New Roman"/>
              <a:cs typeface="Times New Roman"/>
            </a:endParaRPr>
          </a:p>
          <a:p>
            <a:pPr marL="6350" algn="ctr">
              <a:lnSpc>
                <a:spcPct val="100000"/>
              </a:lnSpc>
            </a:pPr>
            <a:r>
              <a:rPr sz="600" spc="-25" dirty="0">
                <a:solidFill>
                  <a:srgbClr val="FFFFFF"/>
                </a:solidFill>
                <a:latin typeface="Calibri"/>
                <a:cs typeface="Calibri"/>
              </a:rPr>
              <a:t>FF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23304" y="1749425"/>
            <a:ext cx="3223895" cy="4005579"/>
            <a:chOff x="6123304" y="1749425"/>
            <a:chExt cx="3223895" cy="4005579"/>
          </a:xfrm>
        </p:grpSpPr>
        <p:sp>
          <p:nvSpPr>
            <p:cNvPr id="39" name="object 39"/>
            <p:cNvSpPr/>
            <p:nvPr/>
          </p:nvSpPr>
          <p:spPr>
            <a:xfrm>
              <a:off x="7565135" y="5193919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8"/>
                  </a:moveTo>
                  <a:lnTo>
                    <a:pt x="413004" y="92455"/>
                  </a:lnTo>
                  <a:lnTo>
                    <a:pt x="411988" y="96265"/>
                  </a:lnTo>
                  <a:lnTo>
                    <a:pt x="415544" y="102361"/>
                  </a:lnTo>
                  <a:lnTo>
                    <a:pt x="419354" y="103377"/>
                  </a:lnTo>
                  <a:lnTo>
                    <a:pt x="497109" y="58038"/>
                  </a:lnTo>
                  <a:lnTo>
                    <a:pt x="495427" y="58038"/>
                  </a:lnTo>
                  <a:lnTo>
                    <a:pt x="495427" y="57149"/>
                  </a:lnTo>
                  <a:lnTo>
                    <a:pt x="492252" y="57149"/>
                  </a:lnTo>
                  <a:lnTo>
                    <a:pt x="482890" y="51688"/>
                  </a:lnTo>
                  <a:close/>
                </a:path>
                <a:path w="508000" h="103504">
                  <a:moveTo>
                    <a:pt x="472004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72004" y="58038"/>
                  </a:lnTo>
                  <a:lnTo>
                    <a:pt x="482890" y="51688"/>
                  </a:lnTo>
                  <a:lnTo>
                    <a:pt x="472004" y="45338"/>
                  </a:lnTo>
                  <a:close/>
                </a:path>
                <a:path w="508000" h="103504">
                  <a:moveTo>
                    <a:pt x="497109" y="45338"/>
                  </a:moveTo>
                  <a:lnTo>
                    <a:pt x="495427" y="45338"/>
                  </a:lnTo>
                  <a:lnTo>
                    <a:pt x="495427" y="58038"/>
                  </a:lnTo>
                  <a:lnTo>
                    <a:pt x="497109" y="58038"/>
                  </a:lnTo>
                  <a:lnTo>
                    <a:pt x="508000" y="51688"/>
                  </a:lnTo>
                  <a:lnTo>
                    <a:pt x="497109" y="45338"/>
                  </a:lnTo>
                  <a:close/>
                </a:path>
                <a:path w="508000" h="103504">
                  <a:moveTo>
                    <a:pt x="492252" y="46227"/>
                  </a:moveTo>
                  <a:lnTo>
                    <a:pt x="482890" y="51688"/>
                  </a:lnTo>
                  <a:lnTo>
                    <a:pt x="492252" y="57149"/>
                  </a:lnTo>
                  <a:lnTo>
                    <a:pt x="492252" y="46227"/>
                  </a:lnTo>
                  <a:close/>
                </a:path>
                <a:path w="508000" h="103504">
                  <a:moveTo>
                    <a:pt x="495427" y="46227"/>
                  </a:moveTo>
                  <a:lnTo>
                    <a:pt x="492252" y="46227"/>
                  </a:lnTo>
                  <a:lnTo>
                    <a:pt x="492252" y="57149"/>
                  </a:lnTo>
                  <a:lnTo>
                    <a:pt x="495427" y="57149"/>
                  </a:lnTo>
                  <a:lnTo>
                    <a:pt x="495427" y="46227"/>
                  </a:lnTo>
                  <a:close/>
                </a:path>
                <a:path w="508000" h="103504">
                  <a:moveTo>
                    <a:pt x="419354" y="0"/>
                  </a:moveTo>
                  <a:lnTo>
                    <a:pt x="415544" y="1015"/>
                  </a:lnTo>
                  <a:lnTo>
                    <a:pt x="411988" y="7111"/>
                  </a:lnTo>
                  <a:lnTo>
                    <a:pt x="413004" y="10921"/>
                  </a:lnTo>
                  <a:lnTo>
                    <a:pt x="482890" y="51688"/>
                  </a:lnTo>
                  <a:lnTo>
                    <a:pt x="492252" y="46227"/>
                  </a:lnTo>
                  <a:lnTo>
                    <a:pt x="495427" y="46227"/>
                  </a:lnTo>
                  <a:lnTo>
                    <a:pt x="495427" y="45338"/>
                  </a:lnTo>
                  <a:lnTo>
                    <a:pt x="497109" y="45338"/>
                  </a:lnTo>
                  <a:lnTo>
                    <a:pt x="419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21167" y="4977383"/>
              <a:ext cx="0" cy="266700"/>
            </a:xfrm>
            <a:custGeom>
              <a:avLst/>
              <a:gdLst/>
              <a:ahLst/>
              <a:cxnLst/>
              <a:rect l="l" t="t" r="r" b="b"/>
              <a:pathLst>
                <a:path h="266700">
                  <a:moveTo>
                    <a:pt x="0" y="0"/>
                  </a:moveTo>
                  <a:lnTo>
                    <a:pt x="0" y="26670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24215" y="4925695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734223" y="51688"/>
                  </a:moveTo>
                  <a:lnTo>
                    <a:pt x="667384" y="90677"/>
                  </a:lnTo>
                  <a:lnTo>
                    <a:pt x="664463" y="92455"/>
                  </a:lnTo>
                  <a:lnTo>
                    <a:pt x="663448" y="96265"/>
                  </a:lnTo>
                  <a:lnTo>
                    <a:pt x="665099" y="99313"/>
                  </a:lnTo>
                  <a:lnTo>
                    <a:pt x="666876" y="102361"/>
                  </a:lnTo>
                  <a:lnTo>
                    <a:pt x="670813" y="103377"/>
                  </a:lnTo>
                  <a:lnTo>
                    <a:pt x="748569" y="58038"/>
                  </a:lnTo>
                  <a:lnTo>
                    <a:pt x="746886" y="58038"/>
                  </a:lnTo>
                  <a:lnTo>
                    <a:pt x="746886" y="57149"/>
                  </a:lnTo>
                  <a:lnTo>
                    <a:pt x="743584" y="57149"/>
                  </a:lnTo>
                  <a:lnTo>
                    <a:pt x="734223" y="51688"/>
                  </a:lnTo>
                  <a:close/>
                </a:path>
                <a:path w="759459" h="103504">
                  <a:moveTo>
                    <a:pt x="723337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23337" y="58038"/>
                  </a:lnTo>
                  <a:lnTo>
                    <a:pt x="734223" y="51688"/>
                  </a:lnTo>
                  <a:lnTo>
                    <a:pt x="723337" y="45338"/>
                  </a:lnTo>
                  <a:close/>
                </a:path>
                <a:path w="759459" h="103504">
                  <a:moveTo>
                    <a:pt x="748569" y="45338"/>
                  </a:moveTo>
                  <a:lnTo>
                    <a:pt x="746886" y="45338"/>
                  </a:lnTo>
                  <a:lnTo>
                    <a:pt x="746886" y="58038"/>
                  </a:lnTo>
                  <a:lnTo>
                    <a:pt x="748569" y="58038"/>
                  </a:lnTo>
                  <a:lnTo>
                    <a:pt x="759459" y="51688"/>
                  </a:lnTo>
                  <a:lnTo>
                    <a:pt x="748569" y="45338"/>
                  </a:lnTo>
                  <a:close/>
                </a:path>
                <a:path w="759459" h="103504">
                  <a:moveTo>
                    <a:pt x="743584" y="46227"/>
                  </a:moveTo>
                  <a:lnTo>
                    <a:pt x="734223" y="51688"/>
                  </a:lnTo>
                  <a:lnTo>
                    <a:pt x="743584" y="57149"/>
                  </a:lnTo>
                  <a:lnTo>
                    <a:pt x="743584" y="46227"/>
                  </a:lnTo>
                  <a:close/>
                </a:path>
                <a:path w="759459" h="103504">
                  <a:moveTo>
                    <a:pt x="746886" y="46227"/>
                  </a:moveTo>
                  <a:lnTo>
                    <a:pt x="743584" y="46227"/>
                  </a:lnTo>
                  <a:lnTo>
                    <a:pt x="743584" y="57149"/>
                  </a:lnTo>
                  <a:lnTo>
                    <a:pt x="746886" y="57149"/>
                  </a:lnTo>
                  <a:lnTo>
                    <a:pt x="746886" y="46227"/>
                  </a:lnTo>
                  <a:close/>
                </a:path>
                <a:path w="759459" h="103504">
                  <a:moveTo>
                    <a:pt x="670813" y="0"/>
                  </a:moveTo>
                  <a:lnTo>
                    <a:pt x="666876" y="1015"/>
                  </a:lnTo>
                  <a:lnTo>
                    <a:pt x="665099" y="4063"/>
                  </a:lnTo>
                  <a:lnTo>
                    <a:pt x="663448" y="7111"/>
                  </a:lnTo>
                  <a:lnTo>
                    <a:pt x="664463" y="10921"/>
                  </a:lnTo>
                  <a:lnTo>
                    <a:pt x="667384" y="12699"/>
                  </a:lnTo>
                  <a:lnTo>
                    <a:pt x="734223" y="51688"/>
                  </a:lnTo>
                  <a:lnTo>
                    <a:pt x="743584" y="46227"/>
                  </a:lnTo>
                  <a:lnTo>
                    <a:pt x="746886" y="46227"/>
                  </a:lnTo>
                  <a:lnTo>
                    <a:pt x="746886" y="45338"/>
                  </a:lnTo>
                  <a:lnTo>
                    <a:pt x="748569" y="45338"/>
                  </a:lnTo>
                  <a:lnTo>
                    <a:pt x="6708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7719" y="5193919"/>
              <a:ext cx="153670" cy="10337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583167" y="4867655"/>
              <a:ext cx="253365" cy="500380"/>
            </a:xfrm>
            <a:custGeom>
              <a:avLst/>
              <a:gdLst/>
              <a:ahLst/>
              <a:cxnLst/>
              <a:rect l="l" t="t" r="r" b="b"/>
              <a:pathLst>
                <a:path w="253365" h="500379">
                  <a:moveTo>
                    <a:pt x="0" y="0"/>
                  </a:moveTo>
                  <a:lnTo>
                    <a:pt x="0" y="499872"/>
                  </a:lnTo>
                  <a:lnTo>
                    <a:pt x="252983" y="344043"/>
                  </a:lnTo>
                  <a:lnTo>
                    <a:pt x="252983" y="155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39200" y="5059807"/>
              <a:ext cx="508000" cy="103505"/>
            </a:xfrm>
            <a:custGeom>
              <a:avLst/>
              <a:gdLst/>
              <a:ahLst/>
              <a:cxnLst/>
              <a:rect l="l" t="t" r="r" b="b"/>
              <a:pathLst>
                <a:path w="508000" h="103504">
                  <a:moveTo>
                    <a:pt x="482890" y="51689"/>
                  </a:moveTo>
                  <a:lnTo>
                    <a:pt x="413003" y="92456"/>
                  </a:lnTo>
                  <a:lnTo>
                    <a:pt x="411988" y="96266"/>
                  </a:lnTo>
                  <a:lnTo>
                    <a:pt x="415544" y="102362"/>
                  </a:lnTo>
                  <a:lnTo>
                    <a:pt x="419353" y="103378"/>
                  </a:lnTo>
                  <a:lnTo>
                    <a:pt x="497109" y="58039"/>
                  </a:lnTo>
                  <a:lnTo>
                    <a:pt x="495426" y="58039"/>
                  </a:lnTo>
                  <a:lnTo>
                    <a:pt x="495426" y="57150"/>
                  </a:lnTo>
                  <a:lnTo>
                    <a:pt x="492251" y="57150"/>
                  </a:lnTo>
                  <a:lnTo>
                    <a:pt x="482890" y="51689"/>
                  </a:lnTo>
                  <a:close/>
                </a:path>
                <a:path w="508000" h="103504">
                  <a:moveTo>
                    <a:pt x="47200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472004" y="58039"/>
                  </a:lnTo>
                  <a:lnTo>
                    <a:pt x="482890" y="51689"/>
                  </a:lnTo>
                  <a:lnTo>
                    <a:pt x="472004" y="45339"/>
                  </a:lnTo>
                  <a:close/>
                </a:path>
                <a:path w="508000" h="103504">
                  <a:moveTo>
                    <a:pt x="497109" y="45339"/>
                  </a:moveTo>
                  <a:lnTo>
                    <a:pt x="495426" y="45339"/>
                  </a:lnTo>
                  <a:lnTo>
                    <a:pt x="495426" y="58039"/>
                  </a:lnTo>
                  <a:lnTo>
                    <a:pt x="497109" y="58039"/>
                  </a:lnTo>
                  <a:lnTo>
                    <a:pt x="508000" y="51689"/>
                  </a:lnTo>
                  <a:lnTo>
                    <a:pt x="497109" y="45339"/>
                  </a:lnTo>
                  <a:close/>
                </a:path>
                <a:path w="508000" h="103504">
                  <a:moveTo>
                    <a:pt x="492251" y="46228"/>
                  </a:moveTo>
                  <a:lnTo>
                    <a:pt x="482890" y="51689"/>
                  </a:lnTo>
                  <a:lnTo>
                    <a:pt x="492251" y="57150"/>
                  </a:lnTo>
                  <a:lnTo>
                    <a:pt x="492251" y="46228"/>
                  </a:lnTo>
                  <a:close/>
                </a:path>
                <a:path w="508000" h="103504">
                  <a:moveTo>
                    <a:pt x="495426" y="46228"/>
                  </a:moveTo>
                  <a:lnTo>
                    <a:pt x="492251" y="46228"/>
                  </a:lnTo>
                  <a:lnTo>
                    <a:pt x="492251" y="57150"/>
                  </a:lnTo>
                  <a:lnTo>
                    <a:pt x="495426" y="57150"/>
                  </a:lnTo>
                  <a:lnTo>
                    <a:pt x="495426" y="46228"/>
                  </a:lnTo>
                  <a:close/>
                </a:path>
                <a:path w="508000" h="103504">
                  <a:moveTo>
                    <a:pt x="419353" y="0"/>
                  </a:moveTo>
                  <a:lnTo>
                    <a:pt x="415544" y="1016"/>
                  </a:lnTo>
                  <a:lnTo>
                    <a:pt x="411988" y="7112"/>
                  </a:lnTo>
                  <a:lnTo>
                    <a:pt x="413003" y="10922"/>
                  </a:lnTo>
                  <a:lnTo>
                    <a:pt x="482890" y="51689"/>
                  </a:lnTo>
                  <a:lnTo>
                    <a:pt x="492251" y="46228"/>
                  </a:lnTo>
                  <a:lnTo>
                    <a:pt x="495426" y="46228"/>
                  </a:lnTo>
                  <a:lnTo>
                    <a:pt x="495426" y="45339"/>
                  </a:lnTo>
                  <a:lnTo>
                    <a:pt x="497109" y="45339"/>
                  </a:lnTo>
                  <a:lnTo>
                    <a:pt x="419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50735" y="4748783"/>
              <a:ext cx="2441575" cy="996950"/>
            </a:xfrm>
            <a:custGeom>
              <a:avLst/>
              <a:gdLst/>
              <a:ahLst/>
              <a:cxnLst/>
              <a:rect l="l" t="t" r="r" b="b"/>
              <a:pathLst>
                <a:path w="2441575" h="996950">
                  <a:moveTo>
                    <a:pt x="0" y="996695"/>
                  </a:moveTo>
                  <a:lnTo>
                    <a:pt x="2441448" y="996695"/>
                  </a:lnTo>
                  <a:lnTo>
                    <a:pt x="2441448" y="0"/>
                  </a:lnTo>
                  <a:lnTo>
                    <a:pt x="0" y="0"/>
                  </a:lnTo>
                  <a:lnTo>
                    <a:pt x="0" y="996695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26479" y="1752600"/>
              <a:ext cx="525780" cy="3993515"/>
            </a:xfrm>
            <a:custGeom>
              <a:avLst/>
              <a:gdLst/>
              <a:ahLst/>
              <a:cxnLst/>
              <a:rect l="l" t="t" r="r" b="b"/>
              <a:pathLst>
                <a:path w="525779" h="3993515">
                  <a:moveTo>
                    <a:pt x="0" y="228600"/>
                  </a:moveTo>
                  <a:lnTo>
                    <a:pt x="525526" y="0"/>
                  </a:lnTo>
                </a:path>
                <a:path w="525779" h="3993515">
                  <a:moveTo>
                    <a:pt x="0" y="762000"/>
                  </a:moveTo>
                  <a:lnTo>
                    <a:pt x="516636" y="3993083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0930064" y="2295080"/>
            <a:ext cx="728980" cy="1847214"/>
            <a:chOff x="10930064" y="2295080"/>
            <a:chExt cx="728980" cy="1847214"/>
          </a:xfrm>
        </p:grpSpPr>
        <p:sp>
          <p:nvSpPr>
            <p:cNvPr id="48" name="object 48"/>
            <p:cNvSpPr/>
            <p:nvPr/>
          </p:nvSpPr>
          <p:spPr>
            <a:xfrm>
              <a:off x="10939272" y="2304287"/>
              <a:ext cx="710565" cy="1828800"/>
            </a:xfrm>
            <a:custGeom>
              <a:avLst/>
              <a:gdLst/>
              <a:ahLst/>
              <a:cxnLst/>
              <a:rect l="l" t="t" r="r" b="b"/>
              <a:pathLst>
                <a:path w="710565" h="1828800">
                  <a:moveTo>
                    <a:pt x="0" y="0"/>
                  </a:moveTo>
                  <a:lnTo>
                    <a:pt x="0" y="1828800"/>
                  </a:lnTo>
                  <a:lnTo>
                    <a:pt x="710183" y="1027684"/>
                  </a:lnTo>
                  <a:lnTo>
                    <a:pt x="710183" y="801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939272" y="2304287"/>
              <a:ext cx="710565" cy="1828800"/>
            </a:xfrm>
            <a:custGeom>
              <a:avLst/>
              <a:gdLst/>
              <a:ahLst/>
              <a:cxnLst/>
              <a:rect l="l" t="t" r="r" b="b"/>
              <a:pathLst>
                <a:path w="710565" h="1828800">
                  <a:moveTo>
                    <a:pt x="0" y="0"/>
                  </a:moveTo>
                  <a:lnTo>
                    <a:pt x="710183" y="801115"/>
                  </a:lnTo>
                  <a:lnTo>
                    <a:pt x="710183" y="1027684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1017631" y="3013913"/>
            <a:ext cx="384175" cy="39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2</a:t>
            </a:r>
            <a:r>
              <a:rPr sz="1200" spc="-30" baseline="24305" dirty="0">
                <a:latin typeface="Calibri"/>
                <a:cs typeface="Calibri"/>
              </a:rPr>
              <a:t>K</a:t>
            </a:r>
            <a:r>
              <a:rPr sz="1200" spc="-20" dirty="0">
                <a:latin typeface="Calibri"/>
                <a:cs typeface="Calibri"/>
              </a:rPr>
              <a:t>:1</a:t>
            </a:r>
            <a:endParaRPr sz="1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latin typeface="Calibri"/>
                <a:cs typeface="Calibri"/>
              </a:rPr>
              <a:t>MUX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720071" y="2304288"/>
            <a:ext cx="1118870" cy="1828800"/>
          </a:xfrm>
          <a:prstGeom prst="rect">
            <a:avLst/>
          </a:prstGeom>
          <a:solidFill>
            <a:srgbClr val="CCEBFF"/>
          </a:solidFill>
          <a:ln w="1828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2700" spc="-37" baseline="-16975" dirty="0">
                <a:latin typeface="Calibri"/>
                <a:cs typeface="Calibri"/>
              </a:rPr>
              <a:t>2</a:t>
            </a:r>
            <a:r>
              <a:rPr sz="1200" spc="-25" dirty="0">
                <a:latin typeface="Calibri"/>
                <a:cs typeface="Calibri"/>
              </a:rPr>
              <a:t>K</a:t>
            </a:r>
            <a:endParaRPr sz="12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1216120" y="3166998"/>
            <a:ext cx="831215" cy="1553210"/>
            <a:chOff x="11216120" y="3166998"/>
            <a:chExt cx="831215" cy="1553210"/>
          </a:xfrm>
        </p:grpSpPr>
        <p:sp>
          <p:nvSpPr>
            <p:cNvPr id="53" name="object 53"/>
            <p:cNvSpPr/>
            <p:nvPr/>
          </p:nvSpPr>
          <p:spPr>
            <a:xfrm>
              <a:off x="11216119" y="3166998"/>
              <a:ext cx="831215" cy="1553210"/>
            </a:xfrm>
            <a:custGeom>
              <a:avLst/>
              <a:gdLst/>
              <a:ahLst/>
              <a:cxnLst/>
              <a:rect l="l" t="t" r="r" b="b"/>
              <a:pathLst>
                <a:path w="831215" h="1553210">
                  <a:moveTo>
                    <a:pt x="260108" y="865797"/>
                  </a:moveTo>
                  <a:lnTo>
                    <a:pt x="256425" y="854964"/>
                  </a:lnTo>
                  <a:lnTo>
                    <a:pt x="163537" y="695706"/>
                  </a:lnTo>
                  <a:lnTo>
                    <a:pt x="130060" y="638302"/>
                  </a:lnTo>
                  <a:lnTo>
                    <a:pt x="3695" y="854964"/>
                  </a:lnTo>
                  <a:lnTo>
                    <a:pt x="0" y="865797"/>
                  </a:lnTo>
                  <a:lnTo>
                    <a:pt x="698" y="876858"/>
                  </a:lnTo>
                  <a:lnTo>
                    <a:pt x="5511" y="886853"/>
                  </a:lnTo>
                  <a:lnTo>
                    <a:pt x="14109" y="894461"/>
                  </a:lnTo>
                  <a:lnTo>
                    <a:pt x="24993" y="898220"/>
                  </a:lnTo>
                  <a:lnTo>
                    <a:pt x="36055" y="897496"/>
                  </a:lnTo>
                  <a:lnTo>
                    <a:pt x="46050" y="892657"/>
                  </a:lnTo>
                  <a:lnTo>
                    <a:pt x="53733" y="884047"/>
                  </a:lnTo>
                  <a:lnTo>
                    <a:pt x="101104" y="802843"/>
                  </a:lnTo>
                  <a:lnTo>
                    <a:pt x="101104" y="1552829"/>
                  </a:lnTo>
                  <a:lnTo>
                    <a:pt x="159016" y="1552829"/>
                  </a:lnTo>
                  <a:lnTo>
                    <a:pt x="159016" y="802843"/>
                  </a:lnTo>
                  <a:lnTo>
                    <a:pt x="206387" y="884047"/>
                  </a:lnTo>
                  <a:lnTo>
                    <a:pt x="214007" y="892657"/>
                  </a:lnTo>
                  <a:lnTo>
                    <a:pt x="224002" y="897496"/>
                  </a:lnTo>
                  <a:lnTo>
                    <a:pt x="235102" y="898220"/>
                  </a:lnTo>
                  <a:lnTo>
                    <a:pt x="246011" y="894461"/>
                  </a:lnTo>
                  <a:lnTo>
                    <a:pt x="254596" y="886853"/>
                  </a:lnTo>
                  <a:lnTo>
                    <a:pt x="259410" y="876858"/>
                  </a:lnTo>
                  <a:lnTo>
                    <a:pt x="260108" y="865797"/>
                  </a:lnTo>
                  <a:close/>
                </a:path>
                <a:path w="831215" h="1553210">
                  <a:moveTo>
                    <a:pt x="830846" y="51689"/>
                  </a:moveTo>
                  <a:lnTo>
                    <a:pt x="819950" y="45339"/>
                  </a:lnTo>
                  <a:lnTo>
                    <a:pt x="742200" y="0"/>
                  </a:lnTo>
                  <a:lnTo>
                    <a:pt x="738390" y="1016"/>
                  </a:lnTo>
                  <a:lnTo>
                    <a:pt x="734834" y="7112"/>
                  </a:lnTo>
                  <a:lnTo>
                    <a:pt x="735850" y="10922"/>
                  </a:lnTo>
                  <a:lnTo>
                    <a:pt x="794829" y="45339"/>
                  </a:lnTo>
                  <a:lnTo>
                    <a:pt x="433336" y="45339"/>
                  </a:lnTo>
                  <a:lnTo>
                    <a:pt x="433336" y="58039"/>
                  </a:lnTo>
                  <a:lnTo>
                    <a:pt x="794829" y="58039"/>
                  </a:lnTo>
                  <a:lnTo>
                    <a:pt x="735850" y="92456"/>
                  </a:lnTo>
                  <a:lnTo>
                    <a:pt x="734834" y="96266"/>
                  </a:lnTo>
                  <a:lnTo>
                    <a:pt x="738390" y="102362"/>
                  </a:lnTo>
                  <a:lnTo>
                    <a:pt x="742200" y="103378"/>
                  </a:lnTo>
                  <a:lnTo>
                    <a:pt x="819950" y="58039"/>
                  </a:lnTo>
                  <a:lnTo>
                    <a:pt x="830846" y="5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244071" y="4261103"/>
              <a:ext cx="203200" cy="238760"/>
            </a:xfrm>
            <a:custGeom>
              <a:avLst/>
              <a:gdLst/>
              <a:ahLst/>
              <a:cxnLst/>
              <a:rect l="l" t="t" r="r" b="b"/>
              <a:pathLst>
                <a:path w="203200" h="238760">
                  <a:moveTo>
                    <a:pt x="203200" y="0"/>
                  </a:moveTo>
                  <a:lnTo>
                    <a:pt x="0" y="238506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0986643" y="4288027"/>
            <a:ext cx="1174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149096" y="1962911"/>
            <a:ext cx="8573135" cy="3508375"/>
            <a:chOff x="1149096" y="1962911"/>
            <a:chExt cx="8573135" cy="3508375"/>
          </a:xfrm>
        </p:grpSpPr>
        <p:sp>
          <p:nvSpPr>
            <p:cNvPr id="57" name="object 57"/>
            <p:cNvSpPr/>
            <p:nvPr/>
          </p:nvSpPr>
          <p:spPr>
            <a:xfrm>
              <a:off x="7565136" y="2304287"/>
              <a:ext cx="2153920" cy="1828800"/>
            </a:xfrm>
            <a:custGeom>
              <a:avLst/>
              <a:gdLst/>
              <a:ahLst/>
              <a:cxnLst/>
              <a:rect l="l" t="t" r="r" b="b"/>
              <a:pathLst>
                <a:path w="2153920" h="1828800">
                  <a:moveTo>
                    <a:pt x="0" y="666114"/>
                  </a:moveTo>
                  <a:lnTo>
                    <a:pt x="2153920" y="0"/>
                  </a:lnTo>
                </a:path>
                <a:path w="2153920" h="1828800">
                  <a:moveTo>
                    <a:pt x="0" y="1203960"/>
                  </a:moveTo>
                  <a:lnTo>
                    <a:pt x="2153920" y="1828800"/>
                  </a:lnTo>
                </a:path>
              </a:pathLst>
            </a:custGeom>
            <a:ln w="609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158240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5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80" y="246887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182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7"/>
                  </a:moveTo>
                  <a:lnTo>
                    <a:pt x="335280" y="246887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00656" y="2712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80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7050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895856" y="218236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2" y="0"/>
                  </a:moveTo>
                  <a:lnTo>
                    <a:pt x="1354836" y="0"/>
                  </a:lnTo>
                </a:path>
                <a:path w="1355089" h="70485">
                  <a:moveTo>
                    <a:pt x="850392" y="70104"/>
                  </a:moveTo>
                  <a:lnTo>
                    <a:pt x="1354836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5" y="252984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65504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5" y="252984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81328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40" h="1015364">
                  <a:moveTo>
                    <a:pt x="0" y="1015364"/>
                  </a:moveTo>
                  <a:lnTo>
                    <a:pt x="0" y="637031"/>
                  </a:lnTo>
                </a:path>
                <a:path w="91440" h="1015364">
                  <a:moveTo>
                    <a:pt x="91440" y="1015364"/>
                  </a:moveTo>
                  <a:lnTo>
                    <a:pt x="91440" y="637031"/>
                  </a:lnTo>
                </a:path>
                <a:path w="91440" h="1015364">
                  <a:moveTo>
                    <a:pt x="0" y="378333"/>
                  </a:moveTo>
                  <a:lnTo>
                    <a:pt x="0" y="0"/>
                  </a:lnTo>
                </a:path>
                <a:path w="91440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158240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477768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9359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85031" y="3096767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9359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85031" y="2459735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27050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335280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80" y="243839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423160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80" h="243839">
                  <a:moveTo>
                    <a:pt x="0" y="243839"/>
                  </a:moveTo>
                  <a:lnTo>
                    <a:pt x="335280" y="243839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17192" y="3669791"/>
              <a:ext cx="1355090" cy="67310"/>
            </a:xfrm>
            <a:custGeom>
              <a:avLst/>
              <a:gdLst/>
              <a:ahLst/>
              <a:cxnLst/>
              <a:rect l="l" t="t" r="r" b="b"/>
              <a:pathLst>
                <a:path w="1355089" h="67310">
                  <a:moveTo>
                    <a:pt x="0" y="0"/>
                  </a:moveTo>
                  <a:lnTo>
                    <a:pt x="504444" y="0"/>
                  </a:lnTo>
                </a:path>
                <a:path w="1355089" h="67310">
                  <a:moveTo>
                    <a:pt x="0" y="67055"/>
                  </a:moveTo>
                  <a:lnTo>
                    <a:pt x="504444" y="67055"/>
                  </a:lnTo>
                </a:path>
                <a:path w="1355089" h="67310">
                  <a:moveTo>
                    <a:pt x="850391" y="0"/>
                  </a:moveTo>
                  <a:lnTo>
                    <a:pt x="1354835" y="0"/>
                  </a:lnTo>
                </a:path>
                <a:path w="1355089" h="67310">
                  <a:moveTo>
                    <a:pt x="850391" y="67055"/>
                  </a:moveTo>
                  <a:lnTo>
                    <a:pt x="1354835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693164" y="2342387"/>
              <a:ext cx="1865630" cy="1241425"/>
            </a:xfrm>
            <a:custGeom>
              <a:avLst/>
              <a:gdLst/>
              <a:ahLst/>
              <a:cxnLst/>
              <a:rect l="l" t="t" r="r" b="b"/>
              <a:pathLst>
                <a:path w="1865629" h="1241425">
                  <a:moveTo>
                    <a:pt x="832104" y="378333"/>
                  </a:moveTo>
                  <a:lnTo>
                    <a:pt x="832104" y="0"/>
                  </a:lnTo>
                </a:path>
                <a:path w="1865629" h="1241425">
                  <a:moveTo>
                    <a:pt x="923544" y="378333"/>
                  </a:moveTo>
                  <a:lnTo>
                    <a:pt x="923544" y="0"/>
                  </a:lnTo>
                </a:path>
                <a:path w="1865629" h="1241425">
                  <a:moveTo>
                    <a:pt x="853440" y="1240916"/>
                  </a:moveTo>
                  <a:lnTo>
                    <a:pt x="853440" y="862584"/>
                  </a:lnTo>
                </a:path>
                <a:path w="1865629" h="1241425">
                  <a:moveTo>
                    <a:pt x="944880" y="1240916"/>
                  </a:moveTo>
                  <a:lnTo>
                    <a:pt x="944880" y="862584"/>
                  </a:lnTo>
                </a:path>
                <a:path w="1865629" h="1241425">
                  <a:moveTo>
                    <a:pt x="0" y="594360"/>
                  </a:moveTo>
                  <a:lnTo>
                    <a:pt x="533781" y="594360"/>
                  </a:lnTo>
                </a:path>
                <a:path w="1865629" h="1241425">
                  <a:moveTo>
                    <a:pt x="0" y="661415"/>
                  </a:moveTo>
                  <a:lnTo>
                    <a:pt x="533781" y="661415"/>
                  </a:lnTo>
                </a:path>
                <a:path w="1865629" h="1241425">
                  <a:moveTo>
                    <a:pt x="1255776" y="594360"/>
                  </a:moveTo>
                  <a:lnTo>
                    <a:pt x="1865376" y="594360"/>
                  </a:lnTo>
                </a:path>
                <a:path w="1865629" h="1241425">
                  <a:moveTo>
                    <a:pt x="1255776" y="661415"/>
                  </a:moveTo>
                  <a:lnTo>
                    <a:pt x="1865376" y="66141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335279" y="246887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20184" y="2093975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7"/>
                  </a:moveTo>
                  <a:lnTo>
                    <a:pt x="335279" y="246887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740663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40663" y="487679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15968" y="2712719"/>
              <a:ext cx="741045" cy="487680"/>
            </a:xfrm>
            <a:custGeom>
              <a:avLst/>
              <a:gdLst/>
              <a:ahLst/>
              <a:cxnLst/>
              <a:rect l="l" t="t" r="r" b="b"/>
              <a:pathLst>
                <a:path w="741045" h="487680">
                  <a:moveTo>
                    <a:pt x="0" y="487679"/>
                  </a:moveTo>
                  <a:lnTo>
                    <a:pt x="740663" y="487679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737615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5" y="490727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88863" y="197205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70" h="490855">
                  <a:moveTo>
                    <a:pt x="0" y="490727"/>
                  </a:moveTo>
                  <a:lnTo>
                    <a:pt x="737615" y="490727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14216" y="218236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326136" y="252984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593080" y="2843783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4"/>
                  </a:moveTo>
                  <a:lnTo>
                    <a:pt x="326136" y="252984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4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11952" y="2459735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0" y="1015364"/>
                  </a:moveTo>
                  <a:lnTo>
                    <a:pt x="0" y="637031"/>
                  </a:lnTo>
                </a:path>
                <a:path w="91439" h="1015364">
                  <a:moveTo>
                    <a:pt x="91439" y="1015364"/>
                  </a:moveTo>
                  <a:lnTo>
                    <a:pt x="91439" y="637031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88863" y="3474719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335279" y="0"/>
                  </a:moveTo>
                  <a:lnTo>
                    <a:pt x="0" y="0"/>
                  </a:lnTo>
                  <a:lnTo>
                    <a:pt x="0" y="243839"/>
                  </a:lnTo>
                  <a:lnTo>
                    <a:pt x="335279" y="243839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41519" y="3581400"/>
              <a:ext cx="335280" cy="243840"/>
            </a:xfrm>
            <a:custGeom>
              <a:avLst/>
              <a:gdLst/>
              <a:ahLst/>
              <a:cxnLst/>
              <a:rect l="l" t="t" r="r" b="b"/>
              <a:pathLst>
                <a:path w="335279" h="243839">
                  <a:moveTo>
                    <a:pt x="0" y="243839"/>
                  </a:moveTo>
                  <a:lnTo>
                    <a:pt x="335279" y="243839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035552" y="3669791"/>
              <a:ext cx="1351915" cy="67310"/>
            </a:xfrm>
            <a:custGeom>
              <a:avLst/>
              <a:gdLst/>
              <a:ahLst/>
              <a:cxnLst/>
              <a:rect l="l" t="t" r="r" b="b"/>
              <a:pathLst>
                <a:path w="1351914" h="67310">
                  <a:moveTo>
                    <a:pt x="0" y="0"/>
                  </a:moveTo>
                  <a:lnTo>
                    <a:pt x="504444" y="0"/>
                  </a:lnTo>
                </a:path>
                <a:path w="1351914" h="67310">
                  <a:moveTo>
                    <a:pt x="0" y="67055"/>
                  </a:moveTo>
                  <a:lnTo>
                    <a:pt x="504444" y="67055"/>
                  </a:lnTo>
                </a:path>
                <a:path w="1351914" h="67310">
                  <a:moveTo>
                    <a:pt x="847344" y="0"/>
                  </a:moveTo>
                  <a:lnTo>
                    <a:pt x="1351788" y="0"/>
                  </a:lnTo>
                </a:path>
                <a:path w="1351914" h="67310">
                  <a:moveTo>
                    <a:pt x="847344" y="67055"/>
                  </a:moveTo>
                  <a:lnTo>
                    <a:pt x="1351788" y="6705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643628" y="2342387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664963" y="3204972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2"/>
                  </a:moveTo>
                  <a:lnTo>
                    <a:pt x="0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08475" y="2936747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6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67055"/>
                  </a:moveTo>
                  <a:lnTo>
                    <a:pt x="533781" y="67055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67055"/>
                  </a:moveTo>
                  <a:lnTo>
                    <a:pt x="1865376" y="67055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737616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37616" y="490727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00656" y="4212335"/>
              <a:ext cx="737870" cy="490855"/>
            </a:xfrm>
            <a:custGeom>
              <a:avLst/>
              <a:gdLst/>
              <a:ahLst/>
              <a:cxnLst/>
              <a:rect l="l" t="t" r="r" b="b"/>
              <a:pathLst>
                <a:path w="737869" h="490854">
                  <a:moveTo>
                    <a:pt x="0" y="490727"/>
                  </a:moveTo>
                  <a:lnTo>
                    <a:pt x="737616" y="490727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5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5" y="252983"/>
                  </a:lnTo>
                  <a:lnTo>
                    <a:pt x="3261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1365504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5" y="252983"/>
                  </a:lnTo>
                  <a:lnTo>
                    <a:pt x="326135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481328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481328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40" h="378460">
                  <a:moveTo>
                    <a:pt x="0" y="378333"/>
                  </a:moveTo>
                  <a:lnTo>
                    <a:pt x="0" y="0"/>
                  </a:lnTo>
                </a:path>
                <a:path w="91440" h="378460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737616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6" y="487679"/>
                  </a:lnTo>
                  <a:lnTo>
                    <a:pt x="737616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158240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69" h="487679">
                  <a:moveTo>
                    <a:pt x="0" y="487679"/>
                  </a:moveTo>
                  <a:lnTo>
                    <a:pt x="737616" y="487679"/>
                  </a:lnTo>
                  <a:lnTo>
                    <a:pt x="73761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77768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593591" y="4596383"/>
              <a:ext cx="0" cy="378460"/>
            </a:xfrm>
            <a:custGeom>
              <a:avLst/>
              <a:gdLst/>
              <a:ahLst/>
              <a:cxnLst/>
              <a:rect l="l" t="t" r="r" b="b"/>
              <a:pathLst>
                <a:path h="378460">
                  <a:moveTo>
                    <a:pt x="0" y="378333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593591" y="3959351"/>
              <a:ext cx="91440" cy="1015365"/>
            </a:xfrm>
            <a:custGeom>
              <a:avLst/>
              <a:gdLst/>
              <a:ahLst/>
              <a:cxnLst/>
              <a:rect l="l" t="t" r="r" b="b"/>
              <a:pathLst>
                <a:path w="91439" h="1015364">
                  <a:moveTo>
                    <a:pt x="91440" y="1015365"/>
                  </a:moveTo>
                  <a:lnTo>
                    <a:pt x="91440" y="637032"/>
                  </a:lnTo>
                </a:path>
                <a:path w="91439" h="1015364">
                  <a:moveTo>
                    <a:pt x="0" y="378333"/>
                  </a:moveTo>
                  <a:lnTo>
                    <a:pt x="0" y="0"/>
                  </a:lnTo>
                </a:path>
                <a:path w="91439" h="1015364">
                  <a:moveTo>
                    <a:pt x="91440" y="378333"/>
                  </a:moveTo>
                  <a:lnTo>
                    <a:pt x="9144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327050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335280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80" y="246888"/>
                  </a:lnTo>
                  <a:lnTo>
                    <a:pt x="3352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2423160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80" h="247014">
                  <a:moveTo>
                    <a:pt x="0" y="246888"/>
                  </a:moveTo>
                  <a:lnTo>
                    <a:pt x="335280" y="246888"/>
                  </a:lnTo>
                  <a:lnTo>
                    <a:pt x="33528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917192" y="5169407"/>
              <a:ext cx="1355090" cy="70485"/>
            </a:xfrm>
            <a:custGeom>
              <a:avLst/>
              <a:gdLst/>
              <a:ahLst/>
              <a:cxnLst/>
              <a:rect l="l" t="t" r="r" b="b"/>
              <a:pathLst>
                <a:path w="1355089" h="70485">
                  <a:moveTo>
                    <a:pt x="0" y="0"/>
                  </a:moveTo>
                  <a:lnTo>
                    <a:pt x="504444" y="0"/>
                  </a:lnTo>
                </a:path>
                <a:path w="1355089" h="70485">
                  <a:moveTo>
                    <a:pt x="0" y="70104"/>
                  </a:moveTo>
                  <a:lnTo>
                    <a:pt x="504444" y="70104"/>
                  </a:lnTo>
                </a:path>
                <a:path w="1355089" h="70485">
                  <a:moveTo>
                    <a:pt x="850391" y="0"/>
                  </a:moveTo>
                  <a:lnTo>
                    <a:pt x="1354835" y="0"/>
                  </a:lnTo>
                </a:path>
                <a:path w="1355089" h="70485">
                  <a:moveTo>
                    <a:pt x="850391" y="70104"/>
                  </a:moveTo>
                  <a:lnTo>
                    <a:pt x="1354835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2525268" y="3842004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1693164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853440" y="646557"/>
                  </a:moveTo>
                  <a:lnTo>
                    <a:pt x="853440" y="268224"/>
                  </a:lnTo>
                </a:path>
                <a:path w="1865629" h="647064">
                  <a:moveTo>
                    <a:pt x="944880" y="646557"/>
                  </a:moveTo>
                  <a:lnTo>
                    <a:pt x="944880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740663" y="0"/>
                  </a:moveTo>
                  <a:lnTo>
                    <a:pt x="0" y="0"/>
                  </a:lnTo>
                  <a:lnTo>
                    <a:pt x="0" y="490727"/>
                  </a:lnTo>
                  <a:lnTo>
                    <a:pt x="740663" y="490727"/>
                  </a:lnTo>
                  <a:lnTo>
                    <a:pt x="7406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315968" y="4212335"/>
              <a:ext cx="741045" cy="490855"/>
            </a:xfrm>
            <a:custGeom>
              <a:avLst/>
              <a:gdLst/>
              <a:ahLst/>
              <a:cxnLst/>
              <a:rect l="l" t="t" r="r" b="b"/>
              <a:pathLst>
                <a:path w="741045" h="490854">
                  <a:moveTo>
                    <a:pt x="0" y="490727"/>
                  </a:moveTo>
                  <a:lnTo>
                    <a:pt x="740663" y="490727"/>
                  </a:lnTo>
                  <a:lnTo>
                    <a:pt x="740663" y="0"/>
                  </a:lnTo>
                  <a:lnTo>
                    <a:pt x="0" y="0"/>
                  </a:lnTo>
                  <a:lnTo>
                    <a:pt x="0" y="490727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326136" y="0"/>
                  </a:moveTo>
                  <a:lnTo>
                    <a:pt x="0" y="0"/>
                  </a:lnTo>
                  <a:lnTo>
                    <a:pt x="0" y="252983"/>
                  </a:lnTo>
                  <a:lnTo>
                    <a:pt x="326136" y="252983"/>
                  </a:lnTo>
                  <a:lnTo>
                    <a:pt x="32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93080" y="4343400"/>
              <a:ext cx="326390" cy="253365"/>
            </a:xfrm>
            <a:custGeom>
              <a:avLst/>
              <a:gdLst/>
              <a:ahLst/>
              <a:cxnLst/>
              <a:rect l="l" t="t" r="r" b="b"/>
              <a:pathLst>
                <a:path w="326389" h="253364">
                  <a:moveTo>
                    <a:pt x="0" y="252983"/>
                  </a:moveTo>
                  <a:lnTo>
                    <a:pt x="326136" y="252983"/>
                  </a:lnTo>
                  <a:lnTo>
                    <a:pt x="326136" y="0"/>
                  </a:lnTo>
                  <a:lnTo>
                    <a:pt x="0" y="0"/>
                  </a:lnTo>
                  <a:lnTo>
                    <a:pt x="0" y="252983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711952" y="4596383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711952" y="3959351"/>
              <a:ext cx="91440" cy="378460"/>
            </a:xfrm>
            <a:custGeom>
              <a:avLst/>
              <a:gdLst/>
              <a:ahLst/>
              <a:cxnLst/>
              <a:rect l="l" t="t" r="r" b="b"/>
              <a:pathLst>
                <a:path w="91439" h="378460">
                  <a:moveTo>
                    <a:pt x="0" y="378333"/>
                  </a:moveTo>
                  <a:lnTo>
                    <a:pt x="0" y="0"/>
                  </a:lnTo>
                </a:path>
                <a:path w="91439" h="378460">
                  <a:moveTo>
                    <a:pt x="91439" y="378333"/>
                  </a:moveTo>
                  <a:lnTo>
                    <a:pt x="91439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737615" y="0"/>
                  </a:moveTo>
                  <a:lnTo>
                    <a:pt x="0" y="0"/>
                  </a:lnTo>
                  <a:lnTo>
                    <a:pt x="0" y="487679"/>
                  </a:lnTo>
                  <a:lnTo>
                    <a:pt x="737615" y="487679"/>
                  </a:lnTo>
                  <a:lnTo>
                    <a:pt x="73761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88863" y="4974335"/>
              <a:ext cx="737870" cy="487680"/>
            </a:xfrm>
            <a:custGeom>
              <a:avLst/>
              <a:gdLst/>
              <a:ahLst/>
              <a:cxnLst/>
              <a:rect l="l" t="t" r="r" b="b"/>
              <a:pathLst>
                <a:path w="737870" h="487679">
                  <a:moveTo>
                    <a:pt x="0" y="487679"/>
                  </a:moveTo>
                  <a:lnTo>
                    <a:pt x="737615" y="487679"/>
                  </a:lnTo>
                  <a:lnTo>
                    <a:pt x="737615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335279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335279" y="246888"/>
                  </a:lnTo>
                  <a:lnTo>
                    <a:pt x="335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541519" y="5081016"/>
              <a:ext cx="335280" cy="247015"/>
            </a:xfrm>
            <a:custGeom>
              <a:avLst/>
              <a:gdLst/>
              <a:ahLst/>
              <a:cxnLst/>
              <a:rect l="l" t="t" r="r" b="b"/>
              <a:pathLst>
                <a:path w="335279" h="247014">
                  <a:moveTo>
                    <a:pt x="0" y="246888"/>
                  </a:moveTo>
                  <a:lnTo>
                    <a:pt x="335279" y="246888"/>
                  </a:lnTo>
                  <a:lnTo>
                    <a:pt x="335279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035552" y="5169407"/>
              <a:ext cx="1351915" cy="70485"/>
            </a:xfrm>
            <a:custGeom>
              <a:avLst/>
              <a:gdLst/>
              <a:ahLst/>
              <a:cxnLst/>
              <a:rect l="l" t="t" r="r" b="b"/>
              <a:pathLst>
                <a:path w="1351914" h="70485">
                  <a:moveTo>
                    <a:pt x="0" y="0"/>
                  </a:moveTo>
                  <a:lnTo>
                    <a:pt x="504444" y="0"/>
                  </a:lnTo>
                </a:path>
                <a:path w="1351914" h="70485">
                  <a:moveTo>
                    <a:pt x="0" y="70104"/>
                  </a:moveTo>
                  <a:lnTo>
                    <a:pt x="504444" y="70104"/>
                  </a:lnTo>
                </a:path>
                <a:path w="1351914" h="70485">
                  <a:moveTo>
                    <a:pt x="847344" y="0"/>
                  </a:moveTo>
                  <a:lnTo>
                    <a:pt x="1351788" y="0"/>
                  </a:lnTo>
                </a:path>
                <a:path w="1351914" h="70485">
                  <a:moveTo>
                    <a:pt x="847344" y="70104"/>
                  </a:moveTo>
                  <a:lnTo>
                    <a:pt x="1351788" y="7010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643628" y="3842004"/>
              <a:ext cx="91440" cy="1241425"/>
            </a:xfrm>
            <a:custGeom>
              <a:avLst/>
              <a:gdLst/>
              <a:ahLst/>
              <a:cxnLst/>
              <a:rect l="l" t="t" r="r" b="b"/>
              <a:pathLst>
                <a:path w="91439" h="1241425">
                  <a:moveTo>
                    <a:pt x="0" y="378333"/>
                  </a:moveTo>
                  <a:lnTo>
                    <a:pt x="0" y="0"/>
                  </a:lnTo>
                </a:path>
                <a:path w="91439" h="1241425">
                  <a:moveTo>
                    <a:pt x="91439" y="378333"/>
                  </a:moveTo>
                  <a:lnTo>
                    <a:pt x="91439" y="0"/>
                  </a:lnTo>
                </a:path>
                <a:path w="91439" h="1241425">
                  <a:moveTo>
                    <a:pt x="21336" y="1240917"/>
                  </a:moveTo>
                  <a:lnTo>
                    <a:pt x="21336" y="86258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808475" y="4436363"/>
              <a:ext cx="1865630" cy="647065"/>
            </a:xfrm>
            <a:custGeom>
              <a:avLst/>
              <a:gdLst/>
              <a:ahLst/>
              <a:cxnLst/>
              <a:rect l="l" t="t" r="r" b="b"/>
              <a:pathLst>
                <a:path w="1865629" h="647064">
                  <a:moveTo>
                    <a:pt x="947927" y="646557"/>
                  </a:moveTo>
                  <a:lnTo>
                    <a:pt x="947927" y="268224"/>
                  </a:lnTo>
                </a:path>
                <a:path w="1865629" h="647064">
                  <a:moveTo>
                    <a:pt x="0" y="0"/>
                  </a:moveTo>
                  <a:lnTo>
                    <a:pt x="533781" y="0"/>
                  </a:lnTo>
                </a:path>
                <a:path w="1865629" h="647064">
                  <a:moveTo>
                    <a:pt x="0" y="70104"/>
                  </a:moveTo>
                  <a:lnTo>
                    <a:pt x="533781" y="70104"/>
                  </a:lnTo>
                </a:path>
                <a:path w="1865629" h="647064">
                  <a:moveTo>
                    <a:pt x="1255776" y="0"/>
                  </a:moveTo>
                  <a:lnTo>
                    <a:pt x="1865376" y="0"/>
                  </a:lnTo>
                </a:path>
                <a:path w="1865629" h="647064">
                  <a:moveTo>
                    <a:pt x="1255776" y="70104"/>
                  </a:moveTo>
                  <a:lnTo>
                    <a:pt x="1865376" y="70104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4" name="object 134"/>
          <p:cNvSpPr txBox="1"/>
          <p:nvPr/>
        </p:nvSpPr>
        <p:spPr>
          <a:xfrm>
            <a:off x="7497571" y="5887618"/>
            <a:ext cx="1229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Slice/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5" name="object 1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90" dirty="0"/>
              <a:t> </a:t>
            </a:r>
            <a:r>
              <a:rPr spc="-25" dirty="0"/>
              <a:t>TARGET</a:t>
            </a:r>
            <a:r>
              <a:rPr spc="-9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17244" y="1758760"/>
            <a:ext cx="5885815" cy="347789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Structured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ASICs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In-between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ASICs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FPGAs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25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Processors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35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Full-custom,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programmable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Chips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Processors,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ASICs,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…,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1758518"/>
            <a:ext cx="38366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000000"/>
                </a:solidFill>
              </a:rPr>
              <a:t>Target</a:t>
            </a:r>
            <a:r>
              <a:rPr sz="3600" spc="-110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Architectures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762000"/>
            <a:ext cx="4090670" cy="3960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dirty="0" err="1" smtClean="0"/>
              <a:t>Basys</a:t>
            </a:r>
            <a:r>
              <a:rPr lang="en-US" dirty="0" smtClean="0"/>
              <a:t> 3 FPGA Board 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Rectangle 5"/>
          <p:cNvSpPr/>
          <p:nvPr/>
        </p:nvSpPr>
        <p:spPr>
          <a:xfrm>
            <a:off x="304800" y="1461106"/>
            <a:ext cx="98173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+mn-lt"/>
              </a:rPr>
              <a:t>The </a:t>
            </a:r>
            <a:r>
              <a:rPr lang="en-US" dirty="0" err="1" smtClean="0">
                <a:latin typeface="+mn-lt"/>
              </a:rPr>
              <a:t>Basys</a:t>
            </a:r>
            <a:r>
              <a:rPr lang="en-US" dirty="0" smtClean="0">
                <a:latin typeface="+mn-lt"/>
              </a:rPr>
              <a:t> 3 board is a complete, ready-to-use digital circuit development platform based on the latest </a:t>
            </a:r>
            <a:r>
              <a:rPr lang="en-US" dirty="0" err="1" smtClean="0">
                <a:latin typeface="+mn-lt"/>
              </a:rPr>
              <a:t>Artix</a:t>
            </a:r>
            <a:r>
              <a:rPr lang="en-US" dirty="0" smtClean="0">
                <a:latin typeface="+mn-lt"/>
              </a:rPr>
              <a:t>®-7 Field Programmable Gate Array (FPGA) from Xilinx®.</a:t>
            </a:r>
            <a:endParaRPr lang="en-US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2193515"/>
            <a:ext cx="7086600" cy="41032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1905000"/>
            <a:ext cx="3290888" cy="20656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0" y="4063517"/>
            <a:ext cx="3214479" cy="203248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7543800" y="2971800"/>
            <a:ext cx="3429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OTHER</a:t>
            </a:r>
            <a:r>
              <a:rPr spc="-90" dirty="0"/>
              <a:t> </a:t>
            </a:r>
            <a:r>
              <a:rPr spc="-25" dirty="0"/>
              <a:t>TARGET</a:t>
            </a:r>
            <a:r>
              <a:rPr spc="-9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AutoShape 2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155575" y="412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3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155575" y="1511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88314" y="1011523"/>
            <a:ext cx="8839200" cy="5430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Xilinx (now AMD) part number </a:t>
            </a:r>
            <a:endParaRPr lang="en-US" sz="160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XC7A35T-1CPG236C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breaks down into specific characteristics of a Field-Programmable Gate Array (FPGA).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Here is what each section means: 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Standard commercial Xilinx product.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7 Series architecture, based on a 28-nanometer process technology.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Artix-7 family, which is optimized for low-power and high-throughput applications.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35T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Specific device within the Artix-7 family. The "35" indicates it has roughly 35,000 logic cells, and the "T" denotes that it includes transceivers.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Speed grade, which is a performance indicator. For Xilinx, a smaller number typically means a lower speed and cost, while a higher number (e.g., -2 or -3) indicates higher performance.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CPG236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package type and pin count. "CPG" specifies a 0.5 mm pitch Chip-Scale Ball Grid Array (CSBGA), and "236" refers to the number of solder balls (pins) on the package.</a:t>
            </a:r>
            <a:endParaRPr lang="en-US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Temperature grade, indicating a commercial operating temperature range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75" dirty="0"/>
              <a:t> </a:t>
            </a:r>
            <a:r>
              <a:rPr spc="-20" dirty="0"/>
              <a:t>FLOW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34967" y="1984248"/>
            <a:ext cx="2468880" cy="4389120"/>
            <a:chOff x="3934967" y="1984248"/>
            <a:chExt cx="2468880" cy="4389120"/>
          </a:xfrm>
        </p:grpSpPr>
        <p:sp>
          <p:nvSpPr>
            <p:cNvPr id="5" name="object 5"/>
            <p:cNvSpPr/>
            <p:nvPr/>
          </p:nvSpPr>
          <p:spPr>
            <a:xfrm>
              <a:off x="3941063" y="1984248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2456688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456688" y="627888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41063" y="2593848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2456688" y="0"/>
                  </a:moveTo>
                  <a:lnTo>
                    <a:pt x="0" y="0"/>
                  </a:lnTo>
                  <a:lnTo>
                    <a:pt x="0" y="627888"/>
                  </a:lnTo>
                  <a:lnTo>
                    <a:pt x="2456688" y="627888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1063" y="2593848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0" y="627888"/>
                  </a:moveTo>
                  <a:lnTo>
                    <a:pt x="2456688" y="627888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62788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41064" y="3233927"/>
              <a:ext cx="2456815" cy="1249680"/>
            </a:xfrm>
            <a:custGeom>
              <a:avLst/>
              <a:gdLst/>
              <a:ahLst/>
              <a:cxnLst/>
              <a:rect l="l" t="t" r="r" b="b"/>
              <a:pathLst>
                <a:path w="2456815" h="1249679">
                  <a:moveTo>
                    <a:pt x="2456688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0" y="627888"/>
                  </a:lnTo>
                  <a:lnTo>
                    <a:pt x="0" y="1249680"/>
                  </a:lnTo>
                  <a:lnTo>
                    <a:pt x="2456688" y="1249680"/>
                  </a:lnTo>
                  <a:lnTo>
                    <a:pt x="2456688" y="627888"/>
                  </a:lnTo>
                  <a:lnTo>
                    <a:pt x="2456688" y="624840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1063" y="3858768"/>
              <a:ext cx="2456815" cy="624840"/>
            </a:xfrm>
            <a:custGeom>
              <a:avLst/>
              <a:gdLst/>
              <a:ahLst/>
              <a:cxnLst/>
              <a:rect l="l" t="t" r="r" b="b"/>
              <a:pathLst>
                <a:path w="2456815" h="624839">
                  <a:moveTo>
                    <a:pt x="0" y="624840"/>
                  </a:moveTo>
                  <a:lnTo>
                    <a:pt x="2456688" y="624840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41064" y="4498847"/>
              <a:ext cx="2456815" cy="1240790"/>
            </a:xfrm>
            <a:custGeom>
              <a:avLst/>
              <a:gdLst/>
              <a:ahLst/>
              <a:cxnLst/>
              <a:rect l="l" t="t" r="r" b="b"/>
              <a:pathLst>
                <a:path w="2456815" h="1240789">
                  <a:moveTo>
                    <a:pt x="2456688" y="0"/>
                  </a:moveTo>
                  <a:lnTo>
                    <a:pt x="0" y="0"/>
                  </a:lnTo>
                  <a:lnTo>
                    <a:pt x="0" y="612660"/>
                  </a:lnTo>
                  <a:lnTo>
                    <a:pt x="0" y="624840"/>
                  </a:lnTo>
                  <a:lnTo>
                    <a:pt x="0" y="1240536"/>
                  </a:lnTo>
                  <a:lnTo>
                    <a:pt x="2456688" y="1240536"/>
                  </a:lnTo>
                  <a:lnTo>
                    <a:pt x="2456688" y="624840"/>
                  </a:lnTo>
                  <a:lnTo>
                    <a:pt x="2456688" y="612660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1063" y="5111496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0" y="627887"/>
                  </a:moveTo>
                  <a:lnTo>
                    <a:pt x="2456688" y="627887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6278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41063" y="5739383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2456688" y="0"/>
                  </a:moveTo>
                  <a:lnTo>
                    <a:pt x="0" y="0"/>
                  </a:lnTo>
                  <a:lnTo>
                    <a:pt x="0" y="627887"/>
                  </a:lnTo>
                  <a:lnTo>
                    <a:pt x="2456688" y="627887"/>
                  </a:lnTo>
                  <a:lnTo>
                    <a:pt x="245668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1063" y="5739383"/>
              <a:ext cx="2456815" cy="628015"/>
            </a:xfrm>
            <a:custGeom>
              <a:avLst/>
              <a:gdLst/>
              <a:ahLst/>
              <a:cxnLst/>
              <a:rect l="l" t="t" r="r" b="b"/>
              <a:pathLst>
                <a:path w="2456815" h="628014">
                  <a:moveTo>
                    <a:pt x="0" y="627887"/>
                  </a:moveTo>
                  <a:lnTo>
                    <a:pt x="2456688" y="627887"/>
                  </a:lnTo>
                  <a:lnTo>
                    <a:pt x="2456688" y="0"/>
                  </a:lnTo>
                  <a:lnTo>
                    <a:pt x="0" y="0"/>
                  </a:lnTo>
                  <a:lnTo>
                    <a:pt x="0" y="627887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41064" y="1984248"/>
            <a:ext cx="2456815" cy="438340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85"/>
              </a:spcBef>
            </a:pPr>
            <a:r>
              <a:rPr sz="1800" dirty="0">
                <a:latin typeface="Calibri"/>
                <a:cs typeface="Calibri"/>
              </a:rPr>
              <a:t>Application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behaviour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601345" marR="595630" algn="ctr">
              <a:lnSpc>
                <a:spcPct val="228300"/>
              </a:lnSpc>
              <a:spcBef>
                <a:spcPts val="110"/>
              </a:spcBef>
            </a:pPr>
            <a:r>
              <a:rPr sz="1800" spc="-10" dirty="0">
                <a:latin typeface="Calibri"/>
                <a:cs typeface="Calibri"/>
              </a:rPr>
              <a:t>Programming Optimisation Architecture Fabrication Device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79647" y="2029967"/>
            <a:ext cx="378460" cy="4377055"/>
            <a:chOff x="3279647" y="2029967"/>
            <a:chExt cx="378460" cy="4377055"/>
          </a:xfrm>
        </p:grpSpPr>
        <p:sp>
          <p:nvSpPr>
            <p:cNvPr id="16" name="object 16"/>
            <p:cNvSpPr/>
            <p:nvPr/>
          </p:nvSpPr>
          <p:spPr>
            <a:xfrm>
              <a:off x="3284219" y="3607307"/>
              <a:ext cx="368935" cy="1628139"/>
            </a:xfrm>
            <a:custGeom>
              <a:avLst/>
              <a:gdLst/>
              <a:ahLst/>
              <a:cxnLst/>
              <a:rect l="l" t="t" r="r" b="b"/>
              <a:pathLst>
                <a:path w="368935" h="1628139">
                  <a:moveTo>
                    <a:pt x="368808" y="0"/>
                  </a:moveTo>
                  <a:lnTo>
                    <a:pt x="0" y="0"/>
                  </a:lnTo>
                  <a:lnTo>
                    <a:pt x="0" y="1627631"/>
                  </a:lnTo>
                  <a:lnTo>
                    <a:pt x="368808" y="1627631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4219" y="3607307"/>
              <a:ext cx="368935" cy="1628139"/>
            </a:xfrm>
            <a:custGeom>
              <a:avLst/>
              <a:gdLst/>
              <a:ahLst/>
              <a:cxnLst/>
              <a:rect l="l" t="t" r="r" b="b"/>
              <a:pathLst>
                <a:path w="368935" h="1628139">
                  <a:moveTo>
                    <a:pt x="0" y="1627631"/>
                  </a:moveTo>
                  <a:lnTo>
                    <a:pt x="368808" y="1627631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627631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84219" y="4966716"/>
              <a:ext cx="368935" cy="1435735"/>
            </a:xfrm>
            <a:custGeom>
              <a:avLst/>
              <a:gdLst/>
              <a:ahLst/>
              <a:cxnLst/>
              <a:rect l="l" t="t" r="r" b="b"/>
              <a:pathLst>
                <a:path w="368935" h="1435735">
                  <a:moveTo>
                    <a:pt x="368808" y="0"/>
                  </a:moveTo>
                  <a:lnTo>
                    <a:pt x="0" y="0"/>
                  </a:lnTo>
                  <a:lnTo>
                    <a:pt x="0" y="1435608"/>
                  </a:lnTo>
                  <a:lnTo>
                    <a:pt x="368808" y="1435608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0CECE">
                <a:alpha val="5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4219" y="4966716"/>
              <a:ext cx="368935" cy="1435735"/>
            </a:xfrm>
            <a:custGeom>
              <a:avLst/>
              <a:gdLst/>
              <a:ahLst/>
              <a:cxnLst/>
              <a:rect l="l" t="t" r="r" b="b"/>
              <a:pathLst>
                <a:path w="368935" h="1435735">
                  <a:moveTo>
                    <a:pt x="0" y="1435608"/>
                  </a:moveTo>
                  <a:lnTo>
                    <a:pt x="368808" y="1435608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4356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84219" y="2034539"/>
              <a:ext cx="368935" cy="1807845"/>
            </a:xfrm>
            <a:custGeom>
              <a:avLst/>
              <a:gdLst/>
              <a:ahLst/>
              <a:cxnLst/>
              <a:rect l="l" t="t" r="r" b="b"/>
              <a:pathLst>
                <a:path w="368935" h="1807845">
                  <a:moveTo>
                    <a:pt x="368808" y="0"/>
                  </a:moveTo>
                  <a:lnTo>
                    <a:pt x="0" y="0"/>
                  </a:lnTo>
                  <a:lnTo>
                    <a:pt x="0" y="1807463"/>
                  </a:lnTo>
                  <a:lnTo>
                    <a:pt x="368808" y="1807463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DEEBF7">
                <a:alpha val="61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4219" y="2034539"/>
              <a:ext cx="368935" cy="1807845"/>
            </a:xfrm>
            <a:custGeom>
              <a:avLst/>
              <a:gdLst/>
              <a:ahLst/>
              <a:cxnLst/>
              <a:rect l="l" t="t" r="r" b="b"/>
              <a:pathLst>
                <a:path w="368935" h="1807845">
                  <a:moveTo>
                    <a:pt x="0" y="1807463"/>
                  </a:moveTo>
                  <a:lnTo>
                    <a:pt x="368808" y="1807463"/>
                  </a:lnTo>
                  <a:lnTo>
                    <a:pt x="368808" y="0"/>
                  </a:lnTo>
                  <a:lnTo>
                    <a:pt x="0" y="0"/>
                  </a:lnTo>
                  <a:lnTo>
                    <a:pt x="0" y="180746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188340"/>
            <a:ext cx="6804025" cy="4535805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400" b="1" spc="-30" dirty="0">
                <a:solidFill>
                  <a:srgbClr val="2E5496"/>
                </a:solidFill>
                <a:latin typeface="Calibri"/>
                <a:cs typeface="Calibri"/>
              </a:rPr>
              <a:t>TARGET</a:t>
            </a:r>
            <a:r>
              <a:rPr sz="2400" b="1" spc="-9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ARCHITECTURES</a:t>
            </a:r>
            <a:endParaRPr sz="2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335"/>
              </a:spcBef>
            </a:pPr>
            <a:r>
              <a:rPr sz="2400" spc="-10" dirty="0">
                <a:solidFill>
                  <a:srgbClr val="C55A11"/>
                </a:solidFill>
                <a:latin typeface="Calibri"/>
                <a:cs typeface="Calibri"/>
              </a:rPr>
              <a:t>Classification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Hard-wired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Full-custom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Semi-</a:t>
            </a:r>
            <a:r>
              <a:rPr sz="2400" spc="-10" dirty="0">
                <a:latin typeface="Calibri"/>
                <a:cs typeface="Calibri"/>
              </a:rPr>
              <a:t>custom</a:t>
            </a:r>
            <a:endParaRPr sz="24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0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device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Programmable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59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PLA,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PALs,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FPGA</a:t>
            </a:r>
            <a:endParaRPr sz="24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195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Functionality</a:t>
            </a:r>
            <a:r>
              <a:rPr sz="2400" spc="-1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modified</a:t>
            </a:r>
            <a:r>
              <a:rPr sz="2400" spc="-8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55A11"/>
                </a:solidFill>
                <a:latin typeface="Calibri"/>
                <a:cs typeface="Calibri"/>
              </a:rPr>
              <a:t>during</a:t>
            </a:r>
            <a:r>
              <a:rPr sz="2400" spc="-8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55A11"/>
                </a:solidFill>
                <a:latin typeface="Calibri"/>
                <a:cs typeface="Calibri"/>
              </a:rPr>
              <a:t>deployment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38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1758518"/>
            <a:ext cx="54590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</a:rPr>
              <a:t>Programmable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-10" dirty="0">
                <a:solidFill>
                  <a:srgbClr val="000000"/>
                </a:solidFill>
              </a:rPr>
              <a:t>Architectures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357885"/>
            <a:ext cx="4265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PROGRAMMABLE</a:t>
            </a:r>
            <a:r>
              <a:rPr sz="2400" b="1" spc="-30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254" y="6466738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758760"/>
            <a:ext cx="6074410" cy="26911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Programmable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Customisable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device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ready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39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Programmability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54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Compile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(One-</a:t>
            </a:r>
            <a:r>
              <a:rPr sz="2400" dirty="0">
                <a:latin typeface="Calibri"/>
                <a:cs typeface="Calibri"/>
              </a:rPr>
              <a:t>time,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times)</a:t>
            </a:r>
            <a:endParaRPr sz="24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195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Run-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7244" y="197076"/>
            <a:ext cx="5708650" cy="582612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400"/>
              </a:spcBef>
            </a:pP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PROGRAMMABLE</a:t>
            </a:r>
            <a:r>
              <a:rPr sz="2400" b="1" spc="-9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LOGIC</a:t>
            </a:r>
            <a:r>
              <a:rPr sz="2400" b="1" spc="-13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E5496"/>
                </a:solidFill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300"/>
              </a:spcBef>
            </a:pPr>
            <a:r>
              <a:rPr sz="2400" spc="-25" dirty="0">
                <a:solidFill>
                  <a:srgbClr val="C55A11"/>
                </a:solidFill>
                <a:latin typeface="Calibri"/>
                <a:cs typeface="Calibri"/>
              </a:rPr>
              <a:t>PLA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00">
              <a:latin typeface="Calibri"/>
              <a:cs typeface="Calibri"/>
            </a:endParaRPr>
          </a:p>
          <a:p>
            <a:pPr marL="228600" marR="2176780" indent="-228600" algn="r">
              <a:lnSpc>
                <a:spcPct val="100000"/>
              </a:lnSpc>
              <a:buFont typeface="Microsoft Sans Serif"/>
              <a:buChar char="•"/>
              <a:tabLst>
                <a:tab pos="228600" algn="l"/>
              </a:tabLst>
            </a:pPr>
            <a:r>
              <a:rPr sz="2800" spc="-10" dirty="0">
                <a:latin typeface="Calibri"/>
                <a:cs typeface="Calibri"/>
              </a:rPr>
              <a:t>Sum-</a:t>
            </a:r>
            <a:r>
              <a:rPr sz="2800" dirty="0">
                <a:latin typeface="Calibri"/>
                <a:cs typeface="Calibri"/>
              </a:rPr>
              <a:t>of-Products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227965" marR="2243455" lvl="1" indent="-227965" algn="r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227965" algn="l"/>
              </a:tabLst>
            </a:pPr>
            <a:r>
              <a:rPr sz="2400" spc="-20" dirty="0">
                <a:latin typeface="Calibri"/>
                <a:cs typeface="Calibri"/>
              </a:rPr>
              <a:t>True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Complement</a:t>
            </a:r>
            <a:endParaRPr sz="24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0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Programmable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Programmable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69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Programmable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switches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35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Connect/disconnect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25"/>
              </a:spcBef>
              <a:buFont typeface="Microsoft Sans Serif"/>
              <a:buChar char="•"/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How?</a:t>
            </a:r>
            <a:endParaRPr sz="28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35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electrically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8963" y="2158622"/>
            <a:ext cx="3156127" cy="40595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PROGRAMMABLE</a:t>
            </a:r>
            <a:r>
              <a:rPr spc="-80" dirty="0"/>
              <a:t> </a:t>
            </a:r>
            <a:r>
              <a:rPr spc="-40" dirty="0"/>
              <a:t>ARRAY</a:t>
            </a:r>
            <a:r>
              <a:rPr spc="-95" dirty="0"/>
              <a:t> </a:t>
            </a:r>
            <a:r>
              <a:rPr spc="-10" dirty="0"/>
              <a:t>LOGIC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7244" y="893190"/>
            <a:ext cx="4531360" cy="2141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C55A11"/>
                </a:solidFill>
                <a:latin typeface="Calibri"/>
                <a:cs typeface="Calibri"/>
              </a:rPr>
              <a:t>PAL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00">
              <a:latin typeface="Calibri"/>
              <a:cs typeface="Calibri"/>
            </a:endParaRPr>
          </a:p>
          <a:p>
            <a:pPr marL="228600" marR="999490" indent="-228600" algn="r">
              <a:lnSpc>
                <a:spcPct val="100000"/>
              </a:lnSpc>
              <a:buFont typeface="Microsoft Sans Serif"/>
              <a:buChar char="•"/>
              <a:tabLst>
                <a:tab pos="228600" algn="l"/>
              </a:tabLst>
            </a:pPr>
            <a:r>
              <a:rPr sz="2800" spc="-10" dirty="0">
                <a:latin typeface="Calibri"/>
                <a:cs typeface="Calibri"/>
              </a:rPr>
              <a:t>Sum-</a:t>
            </a:r>
            <a:r>
              <a:rPr sz="2800" dirty="0">
                <a:latin typeface="Calibri"/>
                <a:cs typeface="Calibri"/>
              </a:rPr>
              <a:t>of-Products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  <a:p>
            <a:pPr marL="227965" marR="1066800" lvl="1" indent="-227965" algn="r">
              <a:lnSpc>
                <a:spcPct val="100000"/>
              </a:lnSpc>
              <a:spcBef>
                <a:spcPts val="229"/>
              </a:spcBef>
              <a:buFont typeface="Microsoft Sans Serif"/>
              <a:buChar char="•"/>
              <a:tabLst>
                <a:tab pos="227965" algn="l"/>
              </a:tabLst>
            </a:pPr>
            <a:r>
              <a:rPr sz="2400" spc="-20" dirty="0">
                <a:latin typeface="Calibri"/>
                <a:cs typeface="Calibri"/>
              </a:rPr>
              <a:t>True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Complement</a:t>
            </a:r>
            <a:endParaRPr sz="24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220"/>
              </a:spcBef>
              <a:buFont typeface="Microsoft Sans Serif"/>
              <a:buChar char="•"/>
              <a:tabLst>
                <a:tab pos="697230" algn="l"/>
              </a:tabLst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Programmable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Fixed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58963" y="2158622"/>
            <a:ext cx="3156585" cy="4060190"/>
            <a:chOff x="7558963" y="2158622"/>
            <a:chExt cx="3156585" cy="40601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58963" y="2158622"/>
              <a:ext cx="3156127" cy="405956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512807" y="2919983"/>
              <a:ext cx="939165" cy="2338070"/>
            </a:xfrm>
            <a:custGeom>
              <a:avLst/>
              <a:gdLst/>
              <a:ahLst/>
              <a:cxnLst/>
              <a:rect l="l" t="t" r="r" b="b"/>
              <a:pathLst>
                <a:path w="939165" h="2338070">
                  <a:moveTo>
                    <a:pt x="938783" y="0"/>
                  </a:moveTo>
                  <a:lnTo>
                    <a:pt x="0" y="0"/>
                  </a:lnTo>
                  <a:lnTo>
                    <a:pt x="0" y="2337816"/>
                  </a:lnTo>
                  <a:lnTo>
                    <a:pt x="938783" y="2337816"/>
                  </a:lnTo>
                  <a:lnTo>
                    <a:pt x="938783" y="0"/>
                  </a:lnTo>
                  <a:close/>
                </a:path>
              </a:pathLst>
            </a:custGeom>
            <a:solidFill>
              <a:srgbClr val="4471C4">
                <a:alpha val="3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512807" y="2919983"/>
              <a:ext cx="939165" cy="2338070"/>
            </a:xfrm>
            <a:custGeom>
              <a:avLst/>
              <a:gdLst/>
              <a:ahLst/>
              <a:cxnLst/>
              <a:rect l="l" t="t" r="r" b="b"/>
              <a:pathLst>
                <a:path w="939165" h="2338070">
                  <a:moveTo>
                    <a:pt x="0" y="2337816"/>
                  </a:moveTo>
                  <a:lnTo>
                    <a:pt x="938783" y="2337816"/>
                  </a:lnTo>
                  <a:lnTo>
                    <a:pt x="938783" y="0"/>
                  </a:lnTo>
                  <a:lnTo>
                    <a:pt x="0" y="0"/>
                  </a:lnTo>
                  <a:lnTo>
                    <a:pt x="0" y="233781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98447"/>
            <a:ext cx="8292465" cy="40005"/>
          </a:xfrm>
          <a:custGeom>
            <a:avLst/>
            <a:gdLst/>
            <a:ahLst/>
            <a:cxnLst/>
            <a:rect l="l" t="t" r="r" b="b"/>
            <a:pathLst>
              <a:path w="8292465" h="40005">
                <a:moveTo>
                  <a:pt x="8292465" y="0"/>
                </a:moveTo>
                <a:lnTo>
                  <a:pt x="0" y="0"/>
                </a:lnTo>
                <a:lnTo>
                  <a:pt x="0" y="39624"/>
                </a:lnTo>
                <a:lnTo>
                  <a:pt x="8292465" y="39624"/>
                </a:lnTo>
                <a:lnTo>
                  <a:pt x="829246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866888" y="1542288"/>
            <a:ext cx="2249805" cy="2057400"/>
            <a:chOff x="7866888" y="1542288"/>
            <a:chExt cx="2249805" cy="2057400"/>
          </a:xfrm>
        </p:grpSpPr>
        <p:sp>
          <p:nvSpPr>
            <p:cNvPr id="4" name="object 4"/>
            <p:cNvSpPr/>
            <p:nvPr/>
          </p:nvSpPr>
          <p:spPr>
            <a:xfrm>
              <a:off x="7872984" y="1548384"/>
              <a:ext cx="2237740" cy="2045335"/>
            </a:xfrm>
            <a:custGeom>
              <a:avLst/>
              <a:gdLst/>
              <a:ahLst/>
              <a:cxnLst/>
              <a:rect l="l" t="t" r="r" b="b"/>
              <a:pathLst>
                <a:path w="2237740" h="2045335">
                  <a:moveTo>
                    <a:pt x="2237231" y="0"/>
                  </a:moveTo>
                  <a:lnTo>
                    <a:pt x="0" y="0"/>
                  </a:lnTo>
                  <a:lnTo>
                    <a:pt x="0" y="2045208"/>
                  </a:lnTo>
                  <a:lnTo>
                    <a:pt x="2237231" y="2045208"/>
                  </a:lnTo>
                  <a:lnTo>
                    <a:pt x="2237231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2984" y="1548384"/>
              <a:ext cx="2237740" cy="2045335"/>
            </a:xfrm>
            <a:custGeom>
              <a:avLst/>
              <a:gdLst/>
              <a:ahLst/>
              <a:cxnLst/>
              <a:rect l="l" t="t" r="r" b="b"/>
              <a:pathLst>
                <a:path w="2237740" h="2045335">
                  <a:moveTo>
                    <a:pt x="0" y="2045208"/>
                  </a:moveTo>
                  <a:lnTo>
                    <a:pt x="2237231" y="2045208"/>
                  </a:lnTo>
                  <a:lnTo>
                    <a:pt x="2237231" y="0"/>
                  </a:lnTo>
                  <a:lnTo>
                    <a:pt x="0" y="0"/>
                  </a:lnTo>
                  <a:lnTo>
                    <a:pt x="0" y="204520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61376" y="1676400"/>
              <a:ext cx="2060448" cy="179222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7244" y="197076"/>
            <a:ext cx="4614545" cy="307403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400"/>
              </a:spcBef>
            </a:pPr>
            <a:r>
              <a:rPr sz="2400" b="1" dirty="0">
                <a:solidFill>
                  <a:srgbClr val="2E5496"/>
                </a:solidFill>
                <a:latin typeface="Calibri"/>
                <a:cs typeface="Calibri"/>
              </a:rPr>
              <a:t>COMPLEX</a:t>
            </a:r>
            <a:r>
              <a:rPr sz="2400" b="1" spc="-125" dirty="0">
                <a:solidFill>
                  <a:srgbClr val="2E5496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E5496"/>
                </a:solidFill>
                <a:latin typeface="Calibri"/>
                <a:cs typeface="Calibri"/>
              </a:rPr>
              <a:t>PLDs</a:t>
            </a:r>
            <a:endParaRPr sz="2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  <a:spcBef>
                <a:spcPts val="1300"/>
              </a:spcBef>
            </a:pPr>
            <a:r>
              <a:rPr sz="2400" spc="-20" dirty="0">
                <a:solidFill>
                  <a:srgbClr val="C55A11"/>
                </a:solidFill>
                <a:latin typeface="Calibri"/>
                <a:cs typeface="Calibri"/>
              </a:rPr>
              <a:t>CPLD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Evolutionary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PLAs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Higher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densities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Microsoft Sans Serif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4528" y="3822191"/>
            <a:ext cx="1981200" cy="433070"/>
          </a:xfrm>
          <a:prstGeom prst="rect">
            <a:avLst/>
          </a:prstGeom>
          <a:solidFill>
            <a:srgbClr val="8FAADC"/>
          </a:solidFill>
        </p:spPr>
        <p:txBody>
          <a:bodyPr vert="horz" wrap="square" lIns="0" tIns="10096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795"/>
              </a:spcBef>
            </a:pPr>
            <a:r>
              <a:rPr sz="1400" spc="-10" dirty="0">
                <a:latin typeface="Calibri"/>
                <a:cs typeface="Calibri"/>
              </a:rPr>
              <a:t>Interconnection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wires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82128" y="4349496"/>
            <a:ext cx="2246630" cy="2057400"/>
            <a:chOff x="7882128" y="4349496"/>
            <a:chExt cx="2246630" cy="2057400"/>
          </a:xfrm>
        </p:grpSpPr>
        <p:sp>
          <p:nvSpPr>
            <p:cNvPr id="10" name="object 10"/>
            <p:cNvSpPr/>
            <p:nvPr/>
          </p:nvSpPr>
          <p:spPr>
            <a:xfrm>
              <a:off x="7888224" y="4355592"/>
              <a:ext cx="2234565" cy="2045335"/>
            </a:xfrm>
            <a:custGeom>
              <a:avLst/>
              <a:gdLst/>
              <a:ahLst/>
              <a:cxnLst/>
              <a:rect l="l" t="t" r="r" b="b"/>
              <a:pathLst>
                <a:path w="2234565" h="2045335">
                  <a:moveTo>
                    <a:pt x="2234183" y="0"/>
                  </a:moveTo>
                  <a:lnTo>
                    <a:pt x="0" y="0"/>
                  </a:lnTo>
                  <a:lnTo>
                    <a:pt x="0" y="2045207"/>
                  </a:lnTo>
                  <a:lnTo>
                    <a:pt x="2234183" y="2045207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88224" y="4355592"/>
              <a:ext cx="2234565" cy="2045335"/>
            </a:xfrm>
            <a:custGeom>
              <a:avLst/>
              <a:gdLst/>
              <a:ahLst/>
              <a:cxnLst/>
              <a:rect l="l" t="t" r="r" b="b"/>
              <a:pathLst>
                <a:path w="2234565" h="2045335">
                  <a:moveTo>
                    <a:pt x="0" y="2045207"/>
                  </a:moveTo>
                  <a:lnTo>
                    <a:pt x="2234183" y="2045207"/>
                  </a:lnTo>
                  <a:lnTo>
                    <a:pt x="2234183" y="0"/>
                  </a:lnTo>
                  <a:lnTo>
                    <a:pt x="0" y="0"/>
                  </a:lnTo>
                  <a:lnTo>
                    <a:pt x="0" y="204520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3568" y="4480560"/>
              <a:ext cx="2060448" cy="1795272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331</Words>
  <Application>Microsoft Office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Microsoft Sans Serif</vt:lpstr>
      <vt:lpstr>Symbol</vt:lpstr>
      <vt:lpstr>Times New Roman</vt:lpstr>
      <vt:lpstr>Office Theme</vt:lpstr>
      <vt:lpstr>CADD – FPGA Architecture</vt:lpstr>
      <vt:lpstr>Target Architectures</vt:lpstr>
      <vt:lpstr>DESIGN FLOW</vt:lpstr>
      <vt:lpstr>PowerPoint Presentation</vt:lpstr>
      <vt:lpstr>Programmable Architectures</vt:lpstr>
      <vt:lpstr>PowerPoint Presentation</vt:lpstr>
      <vt:lpstr>PowerPoint Presentation</vt:lpstr>
      <vt:lpstr>PROGRAMMABLE ARRAY LOGIC</vt:lpstr>
      <vt:lpstr>PowerPoint Presentation</vt:lpstr>
      <vt:lpstr>PowerPoint Presentation</vt:lpstr>
      <vt:lpstr>FPGA ARCHITECTURE</vt:lpstr>
      <vt:lpstr>LOGIC: LOOKUP TABLES</vt:lpstr>
      <vt:lpstr>PowerPoint Presentation</vt:lpstr>
      <vt:lpstr>PowerPoint Presentation</vt:lpstr>
      <vt:lpstr>LOGIC: SOFT</vt:lpstr>
      <vt:lpstr>LOGIC: HARD BLOCKS</vt:lpstr>
      <vt:lpstr>LOGIC: HARD BLOCKS</vt:lpstr>
      <vt:lpstr>LOGIC: LOOKUP TABLES</vt:lpstr>
      <vt:lpstr>OTHER TARGET ARCHITECTURES</vt:lpstr>
      <vt:lpstr>Basys 3 FPGA Board </vt:lpstr>
      <vt:lpstr>OTHER TARGET ARCHITECTURES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CADD – FPGA Architecture</dc:title>
  <dc:creator>DELL</dc:creator>
  <cp:lastModifiedBy>DELL</cp:lastModifiedBy>
  <cp:revision>4</cp:revision>
  <dcterms:created xsi:type="dcterms:W3CDTF">2025-10-10T06:55:27Z</dcterms:created>
  <dcterms:modified xsi:type="dcterms:W3CDTF">2025-10-14T07:38:46Z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2025-10-10T00:00:00Z</vt:filetime>
  </property>
  <property fmtid="{D5CDD505-2E9C-101B-9397-08002B2CF9AE}" pid="5" name="Producer">
    <vt:lpwstr>www.ilovepdf.com</vt:lpwstr>
  </property>
</Properties>
</file>