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sldIdLst>
    <p:sldId id="256" r:id="rId2"/>
    <p:sldId id="257" r:id="rId3"/>
    <p:sldId id="258" r:id="rId4"/>
    <p:sldId id="259" r:id="rId5"/>
    <p:sldId id="266" r:id="rId6"/>
    <p:sldId id="260" r:id="rId7"/>
    <p:sldId id="261" r:id="rId8"/>
    <p:sldId id="267" r:id="rId9"/>
    <p:sldId id="268" r:id="rId10"/>
    <p:sldId id="262" r:id="rId11"/>
    <p:sldId id="263" r:id="rId12"/>
    <p:sldId id="264" r:id="rId13"/>
    <p:sldId id="265"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238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751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629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2747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36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69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55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678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37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7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63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4/1/2024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2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4/1/2024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1592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243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Calisto MT" pitchFamily="18" charset="0"/>
              </a:rPr>
              <a:t>DHAKSHEN.S</a:t>
            </a:r>
            <a:endParaRPr spc="15" dirty="0">
              <a:latin typeface="Calisto MT"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8105" y="2856885"/>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57669" y="899562"/>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3124200" y="2539694"/>
            <a:ext cx="5867400" cy="2862322"/>
          </a:xfrm>
          <a:prstGeom prst="rect">
            <a:avLst/>
          </a:prstGeom>
          <a:noFill/>
        </p:spPr>
        <p:txBody>
          <a:bodyPr wrap="square" rtlCol="0">
            <a:spAutoFit/>
          </a:bodyPr>
          <a:lstStyle/>
          <a:p>
            <a:r>
              <a:rPr lang="en-US" sz="2000" dirty="0">
                <a:latin typeface="Calisto MT" pitchFamily="18" charset="0"/>
              </a:rPr>
              <a:t>Our solution involves the development of a sophisticated predictive model that integrates meteorological data (e.g., temperature, humidity, wind speed) and pollution source information (e.g., industrial emissions, vehicular traffic) to forecast urban AQI levels. The value proposition lies in providing stakeholders with actionable insights to mitigate the adverse effects of air pollution on public health and the environment.</a:t>
            </a:r>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6228" y="2230010"/>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r>
              <a:rPr lang="en-US" sz="2000" dirty="0"/>
              <a:t>1. Granular Predictions: Our model offers granular predictions of AQI levels at specific geographical locations within urban areas, enabling targeted interventions and resource allocation.</a:t>
            </a:r>
          </a:p>
          <a:p>
            <a:endParaRPr lang="en-US" sz="2000" dirty="0"/>
          </a:p>
          <a:p>
            <a:r>
              <a:rPr lang="en-US" sz="2000" dirty="0"/>
              <a:t>2. Dynamic Adaptation: The model dynamically adapts to changing environmental conditions and pollution sources, ensuring robust performance under varying circumstances.</a:t>
            </a:r>
          </a:p>
          <a:p>
            <a:endParaRPr lang="en-US" sz="2000" dirty="0"/>
          </a:p>
          <a:p>
            <a:r>
              <a:rPr lang="en-US" sz="2000" dirty="0"/>
              <a:t>3. User-Friendly Interface: We provide a user-friendly interface that allows stakeholders to visualize air quality forecasts and access relevant insights effortlessly.</a:t>
            </a:r>
          </a:p>
          <a:p>
            <a:endParaRPr lang="en-IN" sz="2000" dirty="0">
              <a:latin typeface="Calisto MT"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739775" y="1726347"/>
            <a:ext cx="8391526" cy="4093428"/>
          </a:xfrm>
          <a:prstGeom prst="rect">
            <a:avLst/>
          </a:prstGeom>
          <a:noFill/>
        </p:spPr>
        <p:txBody>
          <a:bodyPr wrap="square" rtlCol="0">
            <a:spAutoFit/>
          </a:bodyPr>
          <a:lstStyle/>
          <a:p>
            <a:pPr marL="342900" indent="-342900">
              <a:buFont typeface="+mj-lt"/>
              <a:buAutoNum type="arabicPeriod"/>
            </a:pPr>
            <a:r>
              <a:rPr lang="en-US" sz="2000" b="1" dirty="0">
                <a:latin typeface="Calisto MT" pitchFamily="18" charset="0"/>
              </a:rPr>
              <a:t>Data Collection and Preprocessing: </a:t>
            </a:r>
            <a:r>
              <a:rPr lang="en-US" sz="2000" dirty="0">
                <a:latin typeface="Calisto MT" pitchFamily="18" charset="0"/>
              </a:rPr>
              <a:t>We collected extensive datasets encompassing historical air quality measurements, meteorological parameters, and pollution source data from diverse sources.</a:t>
            </a:r>
          </a:p>
          <a:p>
            <a:pPr marL="342900" indent="-342900">
              <a:buFont typeface="+mj-lt"/>
              <a:buAutoNum type="arabicPeriod"/>
            </a:pPr>
            <a:r>
              <a:rPr lang="en-US" sz="2000" b="1" dirty="0">
                <a:latin typeface="Calisto MT" pitchFamily="18" charset="0"/>
              </a:rPr>
              <a:t>Feature Engineering: </a:t>
            </a:r>
            <a:r>
              <a:rPr lang="en-US" sz="2000" dirty="0">
                <a:latin typeface="Calisto MT" pitchFamily="18" charset="0"/>
              </a:rPr>
              <a:t>Extensive feature engineering techniques were employed to extract meaningful features from the raw data, including temporal and spatial dependencies.</a:t>
            </a:r>
          </a:p>
          <a:p>
            <a:pPr marL="342900" indent="-342900">
              <a:buFont typeface="+mj-lt"/>
              <a:buAutoNum type="arabicPeriod"/>
            </a:pPr>
            <a:r>
              <a:rPr lang="en-US" sz="2000" b="1" dirty="0">
                <a:latin typeface="Calisto MT" pitchFamily="18" charset="0"/>
              </a:rPr>
              <a:t>Model Selection: </a:t>
            </a:r>
            <a:r>
              <a:rPr lang="en-US" sz="2000" dirty="0">
                <a:latin typeface="Calisto MT" pitchFamily="18" charset="0"/>
              </a:rPr>
              <a:t>We experimented with a range of machine learning algorithms, including ensemble methods and deep learning architectures, to identify the most suitable model for predicting urban AQI.</a:t>
            </a:r>
          </a:p>
          <a:p>
            <a:pPr marL="342900" indent="-342900">
              <a:buFont typeface="+mj-lt"/>
              <a:buAutoNum type="arabicPeriod"/>
            </a:pPr>
            <a:r>
              <a:rPr lang="en-US" sz="2000" b="1" dirty="0">
                <a:latin typeface="Calisto MT" pitchFamily="18" charset="0"/>
              </a:rPr>
              <a:t>Model Training and Validation: </a:t>
            </a:r>
            <a:r>
              <a:rPr lang="en-US" sz="2000" dirty="0">
                <a:latin typeface="Calisto MT" pitchFamily="18" charset="0"/>
              </a:rPr>
              <a:t>The selected model was trained on historical data and validated using rigorous cross-validation techniques to ensure robustness and generalization capability.</a:t>
            </a:r>
          </a:p>
          <a:p>
            <a:pPr marL="342900" indent="-342900">
              <a:buFont typeface="+mj-lt"/>
              <a:buAutoNum type="arabicPeriod"/>
            </a:pPr>
            <a:endParaRPr lang="en-IN" sz="2000" dirty="0">
              <a:latin typeface="Calisto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IN" sz="3200" dirty="0"/>
              <a:t>PERFORMANCE EVALUATION</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972550" cy="5078313"/>
          </a:xfrm>
          <a:prstGeom prst="rect">
            <a:avLst/>
          </a:prstGeom>
          <a:noFill/>
        </p:spPr>
        <p:txBody>
          <a:bodyPr wrap="square" rtlCol="0">
            <a:spAutoFit/>
          </a:bodyPr>
          <a:lstStyle/>
          <a:p>
            <a:pPr marL="342900" indent="-342900">
              <a:buFont typeface="+mj-lt"/>
              <a:buAutoNum type="arabicPeriod"/>
            </a:pPr>
            <a:r>
              <a:rPr lang="en-US" b="1" dirty="0">
                <a:effectLst/>
                <a:latin typeface="Calisto MT" pitchFamily="18" charset="0"/>
              </a:rPr>
              <a:t>Metrics Utilized:</a:t>
            </a:r>
            <a:endParaRPr lang="en-US" dirty="0">
              <a:effectLst/>
              <a:latin typeface="Calisto MT" pitchFamily="18" charset="0"/>
            </a:endParaRPr>
          </a:p>
          <a:p>
            <a:pPr lvl="1"/>
            <a:r>
              <a:rPr lang="en-US" dirty="0">
                <a:effectLst/>
                <a:latin typeface="Calisto MT" pitchFamily="18" charset="0"/>
              </a:rPr>
              <a:t>Key metrics such as Mean Absolute Error (MAE) and Root Mean Squared Error (RMSE) are employed to quantify the accuracy of the predictive model.</a:t>
            </a:r>
          </a:p>
          <a:p>
            <a:pPr marL="342900" indent="-342900">
              <a:buFont typeface="+mj-lt"/>
              <a:buAutoNum type="arabicPeriod"/>
            </a:pPr>
            <a:r>
              <a:rPr lang="en-US" b="1" dirty="0">
                <a:effectLst/>
                <a:latin typeface="Calisto MT" pitchFamily="18" charset="0"/>
              </a:rPr>
              <a:t>Comparison Against Baselines:</a:t>
            </a:r>
            <a:endParaRPr lang="en-US" dirty="0">
              <a:effectLst/>
              <a:latin typeface="Calisto MT" pitchFamily="18" charset="0"/>
            </a:endParaRPr>
          </a:p>
          <a:p>
            <a:pPr lvl="1"/>
            <a:r>
              <a:rPr lang="en-US" dirty="0">
                <a:effectLst/>
                <a:latin typeface="Calisto MT" pitchFamily="18" charset="0"/>
              </a:rPr>
              <a:t>The developed model's performance is compared against baseline models, demonstrating its superiority in terms of predictive accuracy and reliability.</a:t>
            </a:r>
          </a:p>
          <a:p>
            <a:pPr marL="342900" indent="-342900">
              <a:buFont typeface="+mj-lt"/>
              <a:buAutoNum type="arabicPeriod"/>
            </a:pPr>
            <a:r>
              <a:rPr lang="en-US" b="1" dirty="0">
                <a:effectLst/>
                <a:latin typeface="Calisto MT" pitchFamily="18" charset="0"/>
              </a:rPr>
              <a:t>Evaluation of Model Variants:</a:t>
            </a:r>
            <a:endParaRPr lang="en-US" dirty="0">
              <a:effectLst/>
              <a:latin typeface="Calisto MT" pitchFamily="18" charset="0"/>
            </a:endParaRPr>
          </a:p>
          <a:p>
            <a:pPr lvl="1"/>
            <a:r>
              <a:rPr lang="en-US" dirty="0">
                <a:effectLst/>
                <a:latin typeface="Calisto MT" pitchFamily="18" charset="0"/>
              </a:rPr>
              <a:t>Different model variants or iterations may be evaluated to identify the most effective approach, providing insights into algorithmic choices and parameter settings.</a:t>
            </a:r>
          </a:p>
          <a:p>
            <a:pPr marL="342900" indent="-342900">
              <a:buFont typeface="+mj-lt"/>
              <a:buAutoNum type="arabicPeriod"/>
            </a:pPr>
            <a:r>
              <a:rPr lang="en-US" b="1" dirty="0">
                <a:effectLst/>
                <a:latin typeface="Calisto MT" pitchFamily="18" charset="0"/>
              </a:rPr>
              <a:t>Visual Representation:</a:t>
            </a:r>
            <a:endParaRPr lang="en-US" dirty="0">
              <a:effectLst/>
              <a:latin typeface="Calisto MT" pitchFamily="18" charset="0"/>
            </a:endParaRPr>
          </a:p>
          <a:p>
            <a:pPr lvl="1"/>
            <a:r>
              <a:rPr lang="en-US" dirty="0">
                <a:effectLst/>
                <a:latin typeface="Calisto MT" pitchFamily="18" charset="0"/>
              </a:rPr>
              <a:t>Visualizations such as graphs and charts are used to illustrate model predictions and compare them with observed air quality data, aiding in conveying complex information effectively.</a:t>
            </a:r>
          </a:p>
          <a:p>
            <a:pPr marL="342900" indent="-342900">
              <a:buFont typeface="+mj-lt"/>
              <a:buAutoNum type="arabicPeriod"/>
            </a:pPr>
            <a:r>
              <a:rPr lang="en-US" b="1" dirty="0">
                <a:effectLst/>
                <a:latin typeface="Calisto MT" pitchFamily="18" charset="0"/>
              </a:rPr>
              <a:t>Implications and Future Directions:</a:t>
            </a:r>
            <a:endParaRPr lang="en-US" dirty="0">
              <a:effectLst/>
              <a:latin typeface="Calisto MT" pitchFamily="18" charset="0"/>
            </a:endParaRPr>
          </a:p>
          <a:p>
            <a:pPr lvl="1"/>
            <a:r>
              <a:rPr lang="en-US" dirty="0">
                <a:effectLst/>
                <a:latin typeface="Calisto MT" pitchFamily="18" charset="0"/>
              </a:rPr>
              <a:t>The implications of the model's performance on decision-making processes and urban planning strategies are discussed, informing future research directions and model refinement efforts.</a:t>
            </a:r>
            <a:br>
              <a:rPr lang="en-US" dirty="0">
                <a:latin typeface="Calisto MT" pitchFamily="18" charset="0"/>
              </a:rPr>
            </a:br>
            <a:endParaRPr lang="en-IN"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8224" y="3957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1363776" y="713385"/>
            <a:ext cx="8670291" cy="5216813"/>
          </a:xfrm>
          <a:prstGeom prst="rect">
            <a:avLst/>
          </a:prstGeom>
          <a:noFill/>
        </p:spPr>
        <p:txBody>
          <a:bodyPr wrap="square" rtlCol="0">
            <a:spAutoFit/>
          </a:bodyPr>
          <a:lstStyle/>
          <a:p>
            <a:endParaRPr lang="en-US" sz="1400" dirty="0"/>
          </a:p>
          <a:p>
            <a:r>
              <a:rPr lang="en-US" sz="1450" dirty="0">
                <a:latin typeface="Calisto MT" pitchFamily="18" charset="0"/>
              </a:rPr>
              <a:t>The culmination of our project on predicting urban air quality index (AQI) incorporating meteorological factors and pollution sources yields promising results and significant implications. Our developed predictive model showcases remarkable accuracy and reliability in forecasting urban AQI levels, as evidenced by key performance metrics such as Mean Absolute Error (MAE) and Root Mean Squared Error (RMSE). Through comprehensive evaluation and comparative analyses against baseline models, our model demonstrates clear superiority, underscoring its efficacy in addressing the challenges of urban air quality prediction.</a:t>
            </a:r>
          </a:p>
          <a:p>
            <a:endParaRPr lang="en-US" sz="1450" dirty="0">
              <a:latin typeface="Calisto MT" pitchFamily="18" charset="0"/>
            </a:endParaRPr>
          </a:p>
          <a:p>
            <a:r>
              <a:rPr lang="en-US" sz="1450" dirty="0">
                <a:latin typeface="Calisto MT" pitchFamily="18" charset="0"/>
              </a:rPr>
              <a:t>The implications of our findings extend beyond statistical measures, highlighting the tangible impact of our predictive model on various stakeholders and decision-making processes. Environmental agencies, health authorities, and urban planners stand to benefit significantly from the actionable insights provided by our model. By leveraging accurate air quality forecasts, stakeholders can implement targeted interventions, formulate preventive healthcare measures, and devise sustainable urban development strategies. Our project underscores the critical role of predictive modeling in addressing urban air quality challenges and emphasizes the importance of data-driven approaches in fostering healthier and more sustainable urban environments.</a:t>
            </a:r>
          </a:p>
          <a:p>
            <a:endParaRPr lang="en-US" sz="1450" dirty="0">
              <a:latin typeface="Calisto MT" pitchFamily="18" charset="0"/>
            </a:endParaRPr>
          </a:p>
          <a:p>
            <a:r>
              <a:rPr lang="en-US" sz="1450" dirty="0">
                <a:latin typeface="Calisto MT" pitchFamily="18" charset="0"/>
              </a:rPr>
              <a:t>Looking ahead, our project paves the way for future research endeavors aimed at enhancing the predictive capabilities of urban AQI models. Opportunities for further refinement and optimization abound, including the integration of additional data sources, the exploration of advanced machine learning techniques, and the development of user-friendly interfaces for stakeholders. By continuing to innovate and collaborate, we can advance the field of urban air quality prediction and contribute to the creation of cleaner, healthier, and more livable cities for all.</a:t>
            </a: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290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1178511" y="2852261"/>
            <a:ext cx="8808197" cy="553998"/>
          </a:xfrm>
          <a:prstGeom prst="rect">
            <a:avLst/>
          </a:prstGeom>
          <a:noFill/>
          <a:ln>
            <a:noFill/>
          </a:ln>
        </p:spPr>
        <p:txBody>
          <a:bodyPr wrap="square" rtlCol="0">
            <a:spAutoFit/>
          </a:bodyPr>
          <a:lstStyle/>
          <a:p>
            <a:pPr algn="ctr"/>
            <a:r>
              <a:rPr lang="en-US" sz="3000" dirty="0">
                <a:latin typeface="Calisto MT" pitchFamily="18" charset="0"/>
              </a:rPr>
              <a:t>Enhancing Urban Air Quality Prediction</a:t>
            </a:r>
            <a:endParaRPr lang="en-IN" sz="3000" dirty="0">
              <a:latin typeface="Calisto MT" pitchFamily="18" charset="0"/>
            </a:endParaRP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4">
            <a:extLst>
              <a:ext uri="{FF2B5EF4-FFF2-40B4-BE49-F238E27FC236}">
                <a16:creationId xmlns:a16="http://schemas.microsoft.com/office/drawing/2014/main" id="{85330A39-22FF-565A-F7A2-9B1E6A6E3E8B}"/>
              </a:ext>
            </a:extLst>
          </p:cNvPr>
          <p:cNvSpPr>
            <a:spLocks noChangeArrowheads="1"/>
          </p:cNvSpPr>
          <p:nvPr/>
        </p:nvSpPr>
        <p:spPr bwMode="auto">
          <a:xfrm>
            <a:off x="533994" y="2513170"/>
            <a:ext cx="651450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Air pollution levels in cities throughout the world frequently exceed regulatory norms, presenting substantial dangers to public health and the environment.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Despite attempts to monitor and regulate air pollution, precisely estimating the urban Air Quality Index (AQI) is a difficult undertaking owing to the dynamic interaction of numerous elements such as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meteorological conditions and pollution sources. Existing prediction models frequently lack the ability to fully include these aspects, resulting in low accuracy and dependability in anticipating AQI values.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938252" y="10642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Rectangle 1">
            <a:extLst>
              <a:ext uri="{FF2B5EF4-FFF2-40B4-BE49-F238E27FC236}">
                <a16:creationId xmlns:a16="http://schemas.microsoft.com/office/drawing/2014/main" id="{1B6F95B3-D2D6-1238-8FBE-2DD628093D3D}"/>
              </a:ext>
            </a:extLst>
          </p:cNvPr>
          <p:cNvSpPr>
            <a:spLocks noChangeArrowheads="1"/>
          </p:cNvSpPr>
          <p:nvPr/>
        </p:nvSpPr>
        <p:spPr bwMode="auto">
          <a:xfrm>
            <a:off x="136137" y="2139104"/>
            <a:ext cx="7255263" cy="349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solve this issue, our study seeks to create an enhanced forecasting model for urban AQI that properly incorporates meteorological and pollutant sources. We aim to develop a robust and scalable solution capable of giving accurate and timely forecasts of air quality levels in urban contexts by combining machine learning techniques with detailed data analysis. This project intends to fill a gap in current forecasting methodologies and provide stakeholders with actionable information to reduce the negative consequences of air pollution on human health and the environment.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bject 6">
            <a:extLst>
              <a:ext uri="{FF2B5EF4-FFF2-40B4-BE49-F238E27FC236}">
                <a16:creationId xmlns:a16="http://schemas.microsoft.com/office/drawing/2014/main" id="{E57F8CB6-A84A-04B9-BF7B-A660EA185968}"/>
              </a:ext>
            </a:extLst>
          </p:cNvPr>
          <p:cNvSpPr/>
          <p:nvPr/>
        </p:nvSpPr>
        <p:spPr>
          <a:xfrm>
            <a:off x="5566902" y="10810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2" name="object 6">
            <a:extLst>
              <a:ext uri="{FF2B5EF4-FFF2-40B4-BE49-F238E27FC236}">
                <a16:creationId xmlns:a16="http://schemas.microsoft.com/office/drawing/2014/main" id="{8A074429-BE95-9F69-8E43-5732B92E59F4}"/>
              </a:ext>
            </a:extLst>
          </p:cNvPr>
          <p:cNvSpPr/>
          <p:nvPr/>
        </p:nvSpPr>
        <p:spPr>
          <a:xfrm>
            <a:off x="5252577" y="7818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E737C6DA-6D6E-6F68-F50F-5B50F3751CE5}"/>
              </a:ext>
            </a:extLst>
          </p:cNvPr>
          <p:cNvSpPr/>
          <p:nvPr/>
        </p:nvSpPr>
        <p:spPr>
          <a:xfrm>
            <a:off x="5252577" y="14048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365068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1143000" y="4999444"/>
            <a:ext cx="5334000" cy="400110"/>
          </a:xfrm>
          <a:prstGeom prst="rect">
            <a:avLst/>
          </a:prstGeom>
          <a:noFill/>
        </p:spPr>
        <p:txBody>
          <a:bodyPr wrap="square" rtlCol="0">
            <a:spAutoFit/>
          </a:bodyPr>
          <a:lstStyle/>
          <a:p>
            <a:endParaRPr lang="en-IN" sz="2000" dirty="0">
              <a:latin typeface="Calisto MT" pitchFamily="18" charset="0"/>
            </a:endParaRPr>
          </a:p>
        </p:txBody>
      </p:sp>
      <p:sp>
        <p:nvSpPr>
          <p:cNvPr id="13" name="Rectangle 3">
            <a:extLst>
              <a:ext uri="{FF2B5EF4-FFF2-40B4-BE49-F238E27FC236}">
                <a16:creationId xmlns:a16="http://schemas.microsoft.com/office/drawing/2014/main" id="{F9A4A1A0-3BB8-8A6D-0BFC-D46A3CF3F40E}"/>
              </a:ext>
            </a:extLst>
          </p:cNvPr>
          <p:cNvSpPr>
            <a:spLocks noChangeArrowheads="1"/>
          </p:cNvSpPr>
          <p:nvPr/>
        </p:nvSpPr>
        <p:spPr bwMode="auto">
          <a:xfrm>
            <a:off x="457200" y="2337433"/>
            <a:ext cx="670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create an enhanced forecast model for the urban Air Quality Index (AQI) that takes into account important elements such as meteorological conditions and pollution sources. Our objective is to give accurate and fast forecasts of urban air quality levels using machine learning techniques and detailed data analysis.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7505700" cy="64504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a:t>ENVIRONMENTAL AGENCIES</a:t>
            </a:r>
          </a:p>
          <a:p>
            <a:pPr marL="469900" indent="-457200">
              <a:spcBef>
                <a:spcPts val="130"/>
              </a:spcBef>
              <a:buAutoNum type="arabicPeriod"/>
            </a:pPr>
            <a:endParaRPr lang="en-US" sz="2000" spc="25" dirty="0"/>
          </a:p>
        </p:txBody>
      </p:sp>
      <p:sp>
        <p:nvSpPr>
          <p:cNvPr id="7" name="Rectangle 1">
            <a:extLst>
              <a:ext uri="{FF2B5EF4-FFF2-40B4-BE49-F238E27FC236}">
                <a16:creationId xmlns:a16="http://schemas.microsoft.com/office/drawing/2014/main" id="{81C97644-3608-0396-B9B7-F607983F6AAE}"/>
              </a:ext>
            </a:extLst>
          </p:cNvPr>
          <p:cNvSpPr>
            <a:spLocks noChangeArrowheads="1"/>
          </p:cNvSpPr>
          <p:nvPr/>
        </p:nvSpPr>
        <p:spPr bwMode="auto">
          <a:xfrm rot="10800000" flipV="1">
            <a:off x="381000" y="2363359"/>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Environmental authorities play an important role in monitoring and regulating air quality in metropolitan areas. These governmental entities are in charge of enforcing policies and activities aimed at decreasing air pollution and guaranteeing compliance with existing environmental standards. Environmental authorities may use accurate and fast air quality predictions to efficiently assess the effects of pollution sources, execute targeted interventions, and evaluate the success of mitigation measures. Furthermore, these </a:t>
            </a:r>
            <a:r>
              <a:rPr kumimoji="0" lang="en-US" altLang="en-US" sz="1800" b="0" i="0" u="none" strike="noStrike" cap="none" normalizeH="0" baseline="0" dirty="0" err="1">
                <a:ln>
                  <a:noFill/>
                </a:ln>
                <a:solidFill>
                  <a:schemeClr val="tx1"/>
                </a:solidFill>
                <a:effectLst/>
                <a:latin typeface="Arial" panose="020B0604020202020204" pitchFamily="34" charset="0"/>
              </a:rPr>
              <a:t>organisations</a:t>
            </a:r>
            <a:r>
              <a:rPr kumimoji="0" lang="en-US" altLang="en-US" sz="1800" b="0" i="0" u="none" strike="noStrike" cap="none" normalizeH="0" baseline="0" dirty="0">
                <a:ln>
                  <a:noFill/>
                </a:ln>
                <a:solidFill>
                  <a:schemeClr val="tx1"/>
                </a:solidFill>
                <a:effectLst/>
                <a:latin typeface="Arial" panose="020B0604020202020204" pitchFamily="34" charset="0"/>
              </a:rPr>
              <a:t> use air quality data to support decision-making and build long-term policies for environmental sustainability.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1570225" y="1277481"/>
            <a:ext cx="6840350" cy="4708981"/>
          </a:xfrm>
          <a:prstGeom prst="rect">
            <a:avLst/>
          </a:prstGeom>
          <a:noFill/>
        </p:spPr>
        <p:txBody>
          <a:bodyPr wrap="square" rtlCol="0">
            <a:spAutoFit/>
          </a:bodyPr>
          <a:lstStyle/>
          <a:p>
            <a:r>
              <a:rPr lang="en-US" sz="2000" b="1" dirty="0">
                <a:latin typeface="Trebuchet MS" pitchFamily="34" charset="0"/>
              </a:rPr>
              <a:t>2. HEALTH AUTHORITIES</a:t>
            </a:r>
          </a:p>
          <a:p>
            <a:endParaRPr lang="en-US" sz="2000" b="1" dirty="0"/>
          </a:p>
          <a:p>
            <a:r>
              <a:rPr lang="en-US" sz="2000" dirty="0">
                <a:latin typeface="Calisto MT" pitchFamily="18" charset="0"/>
              </a:rPr>
              <a:t>Health authorities, including medical professionals and public health organizations, are deeply concerned about the adverse health effects associated with poor air quality in urban areas.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2362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p:cNvSpPr txBox="1"/>
          <p:nvPr/>
        </p:nvSpPr>
        <p:spPr>
          <a:xfrm>
            <a:off x="1604638" y="1322216"/>
            <a:ext cx="7463162" cy="4708981"/>
          </a:xfrm>
          <a:prstGeom prst="rect">
            <a:avLst/>
          </a:prstGeom>
          <a:noFill/>
        </p:spPr>
        <p:txBody>
          <a:bodyPr wrap="square" rtlCol="0">
            <a:spAutoFit/>
          </a:bodyPr>
          <a:lstStyle/>
          <a:p>
            <a:r>
              <a:rPr lang="en-US" sz="2000" b="1" dirty="0">
                <a:latin typeface="Trebuchet MS" pitchFamily="34" charset="0"/>
              </a:rPr>
              <a:t>2. URBAN PLANNERS</a:t>
            </a:r>
          </a:p>
          <a:p>
            <a:endParaRPr lang="en-US" sz="2000" b="1" dirty="0"/>
          </a:p>
          <a:p>
            <a:r>
              <a:rPr lang="en-US" sz="2000" dirty="0"/>
              <a:t>Urban planners, including city administrators and policymakers, rely on accurate and comprehensive air quality data to inform sustainable urban development strategies. They recognize the significant impact of air pollution on quality of life, economic prosperity, and environmental sustainability 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TotalTime>
  <Words>1360</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Calisto MT</vt:lpstr>
      <vt:lpstr>Gill Sans MT</vt:lpstr>
      <vt:lpstr>Trebuchet MS</vt:lpstr>
      <vt:lpstr>Gallery</vt:lpstr>
      <vt:lpstr>DHAKSHEN.S</vt:lpstr>
      <vt:lpstr>PROJECT TITLE</vt:lpstr>
      <vt:lpstr>AGENDA</vt:lpstr>
      <vt:lpstr>PROBLEM STATEMENT</vt:lpstr>
      <vt:lpstr>PowerPoint Presentation</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PERFORMANCE EVALUATION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dhakshen s</cp:lastModifiedBy>
  <cp:revision>10</cp:revision>
  <dcterms:created xsi:type="dcterms:W3CDTF">2024-03-29T05:08:40Z</dcterms:created>
  <dcterms:modified xsi:type="dcterms:W3CDTF">2024-04-01T15:51:49Z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