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jGS33/xoLicKbKsNECgipcuOON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308388" y="745440"/>
            <a:ext cx="8132227" cy="355985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317308" y="4669316"/>
            <a:ext cx="8132227" cy="1350484"/>
          </a:xfrm>
          <a:prstGeom prst="rect">
            <a:avLst/>
          </a:prstGeom>
          <a:noFill/>
          <a:ln>
            <a:noFill/>
          </a:ln>
        </p:spPr>
        <p:txBody>
          <a:bodyPr anchorCtr="0" anchor="b" bIns="45700" lIns="91425" spcFirstLastPara="1" rIns="91425" wrap="square" tIns="45700">
            <a:normAutofit/>
          </a:bodyPr>
          <a:lstStyle>
            <a:lvl1pPr lvl="0" algn="l">
              <a:lnSpc>
                <a:spcPct val="120000"/>
              </a:lnSpc>
              <a:spcBef>
                <a:spcPts val="1000"/>
              </a:spcBef>
              <a:spcAft>
                <a:spcPts val="0"/>
              </a:spcAft>
              <a:buClr>
                <a:schemeClr val="lt1"/>
              </a:buClr>
              <a:buSzPts val="2000"/>
              <a:buNone/>
              <a:defRPr sz="20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11"/>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7344016" y="6424761"/>
            <a:ext cx="40599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308387" y="757451"/>
            <a:ext cx="10875953" cy="121465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736054" y="-1428486"/>
            <a:ext cx="4047699" cy="1084887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20"/>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7344016" y="6424761"/>
            <a:ext cx="40599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829088" y="2286389"/>
            <a:ext cx="5338369" cy="227755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2284058" y="-689878"/>
            <a:ext cx="5338369" cy="823008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21"/>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7344016" y="6424761"/>
            <a:ext cx="40599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308387" y="620202"/>
            <a:ext cx="9956747" cy="14387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335467" y="2306781"/>
            <a:ext cx="9956747" cy="38701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 name="Google Shape;20;p12"/>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7344016" y="6424761"/>
            <a:ext cx="40599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340138" y="2243708"/>
            <a:ext cx="9156288" cy="377609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600"/>
              <a:buFont typeface="Arial"/>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340137" y="838201"/>
            <a:ext cx="9156289" cy="140550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2000">
                <a:solidFill>
                  <a:schemeClr val="lt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6" name="Google Shape;26;p13"/>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7344016" y="6424761"/>
            <a:ext cx="40599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303197" y="750627"/>
            <a:ext cx="10846556" cy="130415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1056961" y="2075250"/>
            <a:ext cx="4571288" cy="4101492"/>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lt1"/>
              </a:buClr>
              <a:buSzPts val="2000"/>
              <a:buChar char="•"/>
              <a:defRPr sz="2000"/>
            </a:lvl1pPr>
            <a:lvl2pPr indent="-342900" lvl="1" marL="914400" algn="l">
              <a:lnSpc>
                <a:spcPct val="120000"/>
              </a:lnSpc>
              <a:spcBef>
                <a:spcPts val="500"/>
              </a:spcBef>
              <a:spcAft>
                <a:spcPts val="0"/>
              </a:spcAft>
              <a:buClr>
                <a:schemeClr val="lt1"/>
              </a:buClr>
              <a:buSzPts val="1800"/>
              <a:buChar char="+"/>
              <a:defRPr sz="1800"/>
            </a:lvl2pPr>
            <a:lvl3pPr indent="-330200" lvl="2" marL="1371600" algn="l">
              <a:lnSpc>
                <a:spcPct val="120000"/>
              </a:lnSpc>
              <a:spcBef>
                <a:spcPts val="500"/>
              </a:spcBef>
              <a:spcAft>
                <a:spcPts val="0"/>
              </a:spcAft>
              <a:buClr>
                <a:schemeClr val="lt1"/>
              </a:buClr>
              <a:buSzPts val="1600"/>
              <a:buChar char="•"/>
              <a:defRPr sz="1600"/>
            </a:lvl3pPr>
            <a:lvl4pPr indent="-317500" lvl="3" marL="1828800" algn="l">
              <a:lnSpc>
                <a:spcPct val="120000"/>
              </a:lnSpc>
              <a:spcBef>
                <a:spcPts val="500"/>
              </a:spcBef>
              <a:spcAft>
                <a:spcPts val="0"/>
              </a:spcAft>
              <a:buClr>
                <a:schemeClr val="lt1"/>
              </a:buClr>
              <a:buSzPts val="1400"/>
              <a:buChar char="+"/>
              <a:defRPr sz="1400"/>
            </a:lvl4pPr>
            <a:lvl5pPr indent="-317500" lvl="4" marL="2286000" algn="l">
              <a:lnSpc>
                <a:spcPct val="120000"/>
              </a:lnSpc>
              <a:spcBef>
                <a:spcPts val="500"/>
              </a:spcBef>
              <a:spcAft>
                <a:spcPts val="0"/>
              </a:spcAft>
              <a:buClr>
                <a:schemeClr val="lt1"/>
              </a:buClr>
              <a:buSzPts val="1400"/>
              <a:buChar char="•"/>
              <a:defRPr sz="14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14"/>
          <p:cNvSpPr txBox="1"/>
          <p:nvPr>
            <p:ph idx="2" type="body"/>
          </p:nvPr>
        </p:nvSpPr>
        <p:spPr>
          <a:xfrm>
            <a:off x="6379560" y="2075250"/>
            <a:ext cx="4770191" cy="4101492"/>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lt1"/>
              </a:buClr>
              <a:buSzPts val="2000"/>
              <a:buChar char="•"/>
              <a:defRPr sz="2000"/>
            </a:lvl1pPr>
            <a:lvl2pPr indent="-342900" lvl="1" marL="914400" algn="l">
              <a:lnSpc>
                <a:spcPct val="120000"/>
              </a:lnSpc>
              <a:spcBef>
                <a:spcPts val="500"/>
              </a:spcBef>
              <a:spcAft>
                <a:spcPts val="0"/>
              </a:spcAft>
              <a:buClr>
                <a:schemeClr val="lt1"/>
              </a:buClr>
              <a:buSzPts val="1800"/>
              <a:buChar char="+"/>
              <a:defRPr sz="1800"/>
            </a:lvl2pPr>
            <a:lvl3pPr indent="-330200" lvl="2" marL="1371600" algn="l">
              <a:lnSpc>
                <a:spcPct val="120000"/>
              </a:lnSpc>
              <a:spcBef>
                <a:spcPts val="500"/>
              </a:spcBef>
              <a:spcAft>
                <a:spcPts val="0"/>
              </a:spcAft>
              <a:buClr>
                <a:schemeClr val="lt1"/>
              </a:buClr>
              <a:buSzPts val="1600"/>
              <a:buChar char="•"/>
              <a:defRPr sz="1600"/>
            </a:lvl3pPr>
            <a:lvl4pPr indent="-317500" lvl="3" marL="1828800" algn="l">
              <a:lnSpc>
                <a:spcPct val="120000"/>
              </a:lnSpc>
              <a:spcBef>
                <a:spcPts val="500"/>
              </a:spcBef>
              <a:spcAft>
                <a:spcPts val="0"/>
              </a:spcAft>
              <a:buClr>
                <a:schemeClr val="lt1"/>
              </a:buClr>
              <a:buSzPts val="1400"/>
              <a:buChar char="+"/>
              <a:defRPr sz="1400"/>
            </a:lvl4pPr>
            <a:lvl5pPr indent="-317500" lvl="4" marL="2286000" algn="l">
              <a:lnSpc>
                <a:spcPct val="120000"/>
              </a:lnSpc>
              <a:spcBef>
                <a:spcPts val="500"/>
              </a:spcBef>
              <a:spcAft>
                <a:spcPts val="0"/>
              </a:spcAft>
              <a:buClr>
                <a:schemeClr val="lt1"/>
              </a:buClr>
              <a:buSzPts val="1400"/>
              <a:buChar char="•"/>
              <a:defRPr sz="14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14"/>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7344016" y="6424761"/>
            <a:ext cx="40599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305649" y="743803"/>
            <a:ext cx="10764271" cy="10253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1056961" y="1769166"/>
            <a:ext cx="4571287" cy="815008"/>
          </a:xfrm>
          <a:prstGeom prst="rect">
            <a:avLst/>
          </a:prstGeom>
          <a:noFill/>
          <a:ln>
            <a:noFill/>
          </a:ln>
        </p:spPr>
        <p:txBody>
          <a:bodyPr anchorCtr="0" anchor="b"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b="0" sz="2000" cap="none"/>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9" name="Google Shape;39;p15"/>
          <p:cNvSpPr txBox="1"/>
          <p:nvPr>
            <p:ph idx="2" type="body"/>
          </p:nvPr>
        </p:nvSpPr>
        <p:spPr>
          <a:xfrm>
            <a:off x="1056961" y="2678597"/>
            <a:ext cx="4571287" cy="350670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15"/>
          <p:cNvSpPr txBox="1"/>
          <p:nvPr>
            <p:ph idx="3" type="body"/>
          </p:nvPr>
        </p:nvSpPr>
        <p:spPr>
          <a:xfrm>
            <a:off x="6498633" y="1769166"/>
            <a:ext cx="4571287" cy="815008"/>
          </a:xfrm>
          <a:prstGeom prst="rect">
            <a:avLst/>
          </a:prstGeom>
          <a:noFill/>
          <a:ln>
            <a:noFill/>
          </a:ln>
        </p:spPr>
        <p:txBody>
          <a:bodyPr anchorCtr="0" anchor="b"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b="0" sz="2000" cap="none"/>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1" name="Google Shape;41;p15"/>
          <p:cNvSpPr txBox="1"/>
          <p:nvPr>
            <p:ph idx="4" type="body"/>
          </p:nvPr>
        </p:nvSpPr>
        <p:spPr>
          <a:xfrm>
            <a:off x="6498633" y="2678596"/>
            <a:ext cx="4571287" cy="350670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15"/>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7344016" y="6424761"/>
            <a:ext cx="40599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308387" y="757766"/>
            <a:ext cx="7240293" cy="35475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7344016" y="6424761"/>
            <a:ext cx="40599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7344016" y="6424761"/>
            <a:ext cx="40599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317395" y="766636"/>
            <a:ext cx="3951745" cy="151062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05400" y="702452"/>
            <a:ext cx="6249988" cy="5317347"/>
          </a:xfrm>
          <a:prstGeom prst="rect">
            <a:avLst/>
          </a:prstGeom>
          <a:noFill/>
          <a:ln>
            <a:noFill/>
          </a:ln>
        </p:spPr>
        <p:txBody>
          <a:bodyPr anchorCtr="0" anchor="t" bIns="45700" lIns="91425" spcFirstLastPara="1" rIns="91425" wrap="square" tIns="45700">
            <a:normAutofit/>
          </a:bodyPr>
          <a:lstStyle>
            <a:lvl1pPr indent="-431800" lvl="0" marL="457200" algn="l">
              <a:lnSpc>
                <a:spcPct val="120000"/>
              </a:lnSpc>
              <a:spcBef>
                <a:spcPts val="1000"/>
              </a:spcBef>
              <a:spcAft>
                <a:spcPts val="0"/>
              </a:spcAft>
              <a:buClr>
                <a:schemeClr val="lt1"/>
              </a:buClr>
              <a:buSzPts val="3200"/>
              <a:buChar char="•"/>
              <a:defRPr sz="3200"/>
            </a:lvl1pPr>
            <a:lvl2pPr indent="-406400" lvl="1" marL="914400" algn="l">
              <a:lnSpc>
                <a:spcPct val="120000"/>
              </a:lnSpc>
              <a:spcBef>
                <a:spcPts val="500"/>
              </a:spcBef>
              <a:spcAft>
                <a:spcPts val="0"/>
              </a:spcAft>
              <a:buClr>
                <a:schemeClr val="lt1"/>
              </a:buClr>
              <a:buSzPts val="2800"/>
              <a:buChar char="+"/>
              <a:defRPr sz="2800"/>
            </a:lvl2pPr>
            <a:lvl3pPr indent="-381000" lvl="2" marL="1371600" algn="l">
              <a:lnSpc>
                <a:spcPct val="120000"/>
              </a:lnSpc>
              <a:spcBef>
                <a:spcPts val="500"/>
              </a:spcBef>
              <a:spcAft>
                <a:spcPts val="0"/>
              </a:spcAft>
              <a:buClr>
                <a:schemeClr val="lt1"/>
              </a:buClr>
              <a:buSzPts val="2400"/>
              <a:buChar char="•"/>
              <a:defRPr sz="2400"/>
            </a:lvl3pPr>
            <a:lvl4pPr indent="-355600" lvl="3" marL="1828800" algn="l">
              <a:lnSpc>
                <a:spcPct val="120000"/>
              </a:lnSpc>
              <a:spcBef>
                <a:spcPts val="500"/>
              </a:spcBef>
              <a:spcAft>
                <a:spcPts val="0"/>
              </a:spcAft>
              <a:buClr>
                <a:schemeClr val="lt1"/>
              </a:buClr>
              <a:buSzPts val="2000"/>
              <a:buChar char="+"/>
              <a:defRPr sz="2000"/>
            </a:lvl4pPr>
            <a:lvl5pPr indent="-355600" lvl="4" marL="2286000" algn="l">
              <a:lnSpc>
                <a:spcPct val="12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57" name="Google Shape;57;p18"/>
          <p:cNvSpPr txBox="1"/>
          <p:nvPr>
            <p:ph idx="2" type="body"/>
          </p:nvPr>
        </p:nvSpPr>
        <p:spPr>
          <a:xfrm>
            <a:off x="323953" y="2277264"/>
            <a:ext cx="3752747" cy="374253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8" name="Google Shape;58;p18"/>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7344016" y="6424761"/>
            <a:ext cx="40599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318972" y="765850"/>
            <a:ext cx="3995693" cy="177477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05400" y="838200"/>
            <a:ext cx="6249988" cy="5181599"/>
          </a:xfrm>
          <a:prstGeom prst="rect">
            <a:avLst/>
          </a:prstGeom>
          <a:noFill/>
          <a:ln>
            <a:noFill/>
          </a:ln>
        </p:spPr>
      </p:sp>
      <p:sp>
        <p:nvSpPr>
          <p:cNvPr id="64" name="Google Shape;64;p19"/>
          <p:cNvSpPr txBox="1"/>
          <p:nvPr>
            <p:ph idx="1" type="body"/>
          </p:nvPr>
        </p:nvSpPr>
        <p:spPr>
          <a:xfrm>
            <a:off x="340137" y="2552699"/>
            <a:ext cx="3736563" cy="3467099"/>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19"/>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7344016" y="6424761"/>
            <a:ext cx="40599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08387" y="620202"/>
            <a:ext cx="9956747" cy="143878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rial"/>
              <a:buNone/>
              <a:defRPr b="1"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335467" y="2306781"/>
            <a:ext cx="9956747" cy="3870181"/>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1pPr>
            <a:lvl2pPr indent="-330200" lvl="1" marL="9144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17500" lvl="2" marL="13716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3pPr>
            <a:lvl4pPr indent="-304800" lvl="3" marL="1828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 name="Google Shape;8;p10"/>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10"/>
          <p:cNvSpPr txBox="1"/>
          <p:nvPr>
            <p:ph idx="11" type="ftr"/>
          </p:nvPr>
        </p:nvSpPr>
        <p:spPr>
          <a:xfrm>
            <a:off x="7344016" y="6424761"/>
            <a:ext cx="4059936"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10"/>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chemeClr val="lt1"/>
                </a:solidFill>
                <a:latin typeface="Arial"/>
                <a:ea typeface="Arial"/>
                <a:cs typeface="Arial"/>
                <a:sym typeface="Arial"/>
              </a:defRPr>
            </a:lvl1pPr>
            <a:lvl2pPr indent="0" lvl="1" marL="0" marR="0" rtl="0" algn="r">
              <a:spcBef>
                <a:spcPts val="0"/>
              </a:spcBef>
              <a:buNone/>
              <a:defRPr b="0" i="0" sz="800" u="none" cap="none" strike="noStrike">
                <a:solidFill>
                  <a:schemeClr val="lt1"/>
                </a:solidFill>
                <a:latin typeface="Arial"/>
                <a:ea typeface="Arial"/>
                <a:cs typeface="Arial"/>
                <a:sym typeface="Arial"/>
              </a:defRPr>
            </a:lvl2pPr>
            <a:lvl3pPr indent="0" lvl="2" marL="0" marR="0" rtl="0" algn="r">
              <a:spcBef>
                <a:spcPts val="0"/>
              </a:spcBef>
              <a:buNone/>
              <a:defRPr b="0" i="0" sz="800" u="none" cap="none" strike="noStrike">
                <a:solidFill>
                  <a:schemeClr val="lt1"/>
                </a:solidFill>
                <a:latin typeface="Arial"/>
                <a:ea typeface="Arial"/>
                <a:cs typeface="Arial"/>
                <a:sym typeface="Arial"/>
              </a:defRPr>
            </a:lvl3pPr>
            <a:lvl4pPr indent="0" lvl="3" marL="0" marR="0" rtl="0" algn="r">
              <a:spcBef>
                <a:spcPts val="0"/>
              </a:spcBef>
              <a:buNone/>
              <a:defRPr b="0" i="0" sz="800" u="none" cap="none" strike="noStrike">
                <a:solidFill>
                  <a:schemeClr val="lt1"/>
                </a:solidFill>
                <a:latin typeface="Arial"/>
                <a:ea typeface="Arial"/>
                <a:cs typeface="Arial"/>
                <a:sym typeface="Arial"/>
              </a:defRPr>
            </a:lvl4pPr>
            <a:lvl5pPr indent="0" lvl="4" marL="0" marR="0" rtl="0" algn="r">
              <a:spcBef>
                <a:spcPts val="0"/>
              </a:spcBef>
              <a:buNone/>
              <a:defRPr b="0" i="0" sz="800" u="none" cap="none" strike="noStrike">
                <a:solidFill>
                  <a:schemeClr val="lt1"/>
                </a:solidFill>
                <a:latin typeface="Arial"/>
                <a:ea typeface="Arial"/>
                <a:cs typeface="Arial"/>
                <a:sym typeface="Arial"/>
              </a:defRPr>
            </a:lvl5pPr>
            <a:lvl6pPr indent="0" lvl="5" marL="0" marR="0" rtl="0" algn="r">
              <a:spcBef>
                <a:spcPts val="0"/>
              </a:spcBef>
              <a:buNone/>
              <a:defRPr b="0" i="0" sz="800" u="none" cap="none" strike="noStrike">
                <a:solidFill>
                  <a:schemeClr val="lt1"/>
                </a:solidFill>
                <a:latin typeface="Arial"/>
                <a:ea typeface="Arial"/>
                <a:cs typeface="Arial"/>
                <a:sym typeface="Arial"/>
              </a:defRPr>
            </a:lvl6pPr>
            <a:lvl7pPr indent="0" lvl="6" marL="0" marR="0" rtl="0" algn="r">
              <a:spcBef>
                <a:spcPts val="0"/>
              </a:spcBef>
              <a:buNone/>
              <a:defRPr b="0" i="0" sz="800" u="none" cap="none" strike="noStrike">
                <a:solidFill>
                  <a:schemeClr val="lt1"/>
                </a:solidFill>
                <a:latin typeface="Arial"/>
                <a:ea typeface="Arial"/>
                <a:cs typeface="Arial"/>
                <a:sym typeface="Arial"/>
              </a:defRPr>
            </a:lvl7pPr>
            <a:lvl8pPr indent="0" lvl="7" marL="0" marR="0" rtl="0" algn="r">
              <a:spcBef>
                <a:spcPts val="0"/>
              </a:spcBef>
              <a:buNone/>
              <a:defRPr b="0" i="0" sz="800" u="none" cap="none" strike="noStrike">
                <a:solidFill>
                  <a:schemeClr val="lt1"/>
                </a:solidFill>
                <a:latin typeface="Arial"/>
                <a:ea typeface="Arial"/>
                <a:cs typeface="Arial"/>
                <a:sym typeface="Arial"/>
              </a:defRPr>
            </a:lvl8pPr>
            <a:lvl9pPr indent="0" lvl="8" marL="0" marR="0" rtl="0" algn="r">
              <a:spcBef>
                <a:spcPts val="0"/>
              </a:spcBef>
              <a:buNone/>
              <a:defRPr b="0"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1"/>
          <p:cNvSpPr txBox="1"/>
          <p:nvPr>
            <p:ph type="ctrTitle"/>
          </p:nvPr>
        </p:nvSpPr>
        <p:spPr>
          <a:xfrm>
            <a:off x="322764" y="936714"/>
            <a:ext cx="11549534" cy="193667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5000"/>
              <a:buFont typeface="Arial"/>
              <a:buNone/>
            </a:pPr>
            <a:r>
              <a:rPr lang="en-US" sz="5000"/>
              <a:t>Keylogger &amp; Security Implementation using Python</a:t>
            </a:r>
            <a:endParaRPr b="0" sz="5000"/>
          </a:p>
          <a:p>
            <a:pPr indent="0" lvl="0" marL="0" rtl="0" algn="l">
              <a:lnSpc>
                <a:spcPct val="90000"/>
              </a:lnSpc>
              <a:spcBef>
                <a:spcPts val="0"/>
              </a:spcBef>
              <a:spcAft>
                <a:spcPts val="0"/>
              </a:spcAft>
              <a:buClr>
                <a:schemeClr val="lt1"/>
              </a:buClr>
              <a:buSzPts val="5000"/>
              <a:buFont typeface="Arial"/>
              <a:buNone/>
            </a:pPr>
            <a:r>
              <a:t/>
            </a:r>
            <a:endParaRPr sz="5000"/>
          </a:p>
        </p:txBody>
      </p:sp>
      <p:sp>
        <p:nvSpPr>
          <p:cNvPr id="86" name="Google Shape;86;p1"/>
          <p:cNvSpPr/>
          <p:nvPr/>
        </p:nvSpPr>
        <p:spPr>
          <a:xfrm>
            <a:off x="0" y="4465588"/>
            <a:ext cx="12192000" cy="2392412"/>
          </a:xfrm>
          <a:custGeom>
            <a:rect b="b" l="l" r="r" t="t"/>
            <a:pathLst>
              <a:path extrusionOk="0" h="2392412" w="12192000">
                <a:moveTo>
                  <a:pt x="0" y="0"/>
                </a:moveTo>
                <a:cubicBezTo>
                  <a:pt x="0" y="374401"/>
                  <a:pt x="303512" y="677913"/>
                  <a:pt x="677913" y="677913"/>
                </a:cubicBezTo>
                <a:lnTo>
                  <a:pt x="11514088" y="677913"/>
                </a:lnTo>
                <a:cubicBezTo>
                  <a:pt x="11841689" y="677913"/>
                  <a:pt x="12115015" y="445537"/>
                  <a:pt x="12178228" y="136623"/>
                </a:cubicBezTo>
                <a:lnTo>
                  <a:pt x="12192000" y="11"/>
                </a:lnTo>
                <a:lnTo>
                  <a:pt x="12192000" y="2392412"/>
                </a:lnTo>
                <a:lnTo>
                  <a:pt x="0" y="2392412"/>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
          <p:cNvSpPr txBox="1"/>
          <p:nvPr>
            <p:ph idx="1" type="subTitle"/>
          </p:nvPr>
        </p:nvSpPr>
        <p:spPr>
          <a:xfrm>
            <a:off x="784746" y="5226527"/>
            <a:ext cx="10860407" cy="1358433"/>
          </a:xfrm>
          <a:prstGeom prst="rect">
            <a:avLst/>
          </a:prstGeom>
          <a:noFill/>
          <a:ln>
            <a:noFill/>
          </a:ln>
        </p:spPr>
        <p:txBody>
          <a:bodyPr anchorCtr="0" anchor="ctr" bIns="45700" lIns="91425" spcFirstLastPara="1" rIns="91425" wrap="square" tIns="45700">
            <a:noAutofit/>
          </a:bodyPr>
          <a:lstStyle/>
          <a:p>
            <a:pPr indent="0" lvl="0" marL="0" rtl="0" algn="r">
              <a:lnSpc>
                <a:spcPct val="120000"/>
              </a:lnSpc>
              <a:spcBef>
                <a:spcPts val="0"/>
              </a:spcBef>
              <a:spcAft>
                <a:spcPts val="0"/>
              </a:spcAft>
              <a:buClr>
                <a:schemeClr val="dk1"/>
              </a:buClr>
              <a:buSzPts val="1800"/>
              <a:buNone/>
            </a:pPr>
            <a:r>
              <a:rPr lang="en-US" sz="1800">
                <a:solidFill>
                  <a:schemeClr val="dk1"/>
                </a:solidFill>
              </a:rPr>
              <a:t>Presented by:</a:t>
            </a:r>
            <a:endParaRPr/>
          </a:p>
          <a:p>
            <a:pPr indent="0" lvl="0" marL="0" rtl="0" algn="r">
              <a:lnSpc>
                <a:spcPct val="120000"/>
              </a:lnSpc>
              <a:spcBef>
                <a:spcPts val="1000"/>
              </a:spcBef>
              <a:spcAft>
                <a:spcPts val="0"/>
              </a:spcAft>
              <a:buClr>
                <a:schemeClr val="dk1"/>
              </a:buClr>
              <a:buSzPts val="1800"/>
              <a:buNone/>
            </a:pPr>
            <a:r>
              <a:rPr lang="en-US" sz="1800">
                <a:solidFill>
                  <a:schemeClr val="dk1"/>
                </a:solidFill>
              </a:rPr>
              <a:t>M. Dhakshith</a:t>
            </a:r>
            <a:r>
              <a:rPr lang="en-US" sz="1800">
                <a:solidFill>
                  <a:schemeClr val="dk1"/>
                </a:solidFill>
              </a:rPr>
              <a:t>-Anjalai Ammal Mahalingam Engineering College-B.Tech.Information Technology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337141" y="160126"/>
            <a:ext cx="9956747" cy="120874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Agenda:</a:t>
            </a:r>
            <a:endParaRPr/>
          </a:p>
        </p:txBody>
      </p:sp>
      <p:sp>
        <p:nvSpPr>
          <p:cNvPr id="93" name="Google Shape;93;p2"/>
          <p:cNvSpPr txBox="1"/>
          <p:nvPr>
            <p:ph idx="1" type="body"/>
          </p:nvPr>
        </p:nvSpPr>
        <p:spPr>
          <a:xfrm>
            <a:off x="335467" y="1731687"/>
            <a:ext cx="9956747" cy="4445275"/>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400"/>
              <a:buChar char="•"/>
            </a:pPr>
            <a:r>
              <a:rPr lang="en-US" sz="2400"/>
              <a:t>Problem Statement</a:t>
            </a:r>
            <a:endParaRPr/>
          </a:p>
          <a:p>
            <a:pPr indent="-228600" lvl="0" marL="228600" rtl="0" algn="l">
              <a:lnSpc>
                <a:spcPct val="120000"/>
              </a:lnSpc>
              <a:spcBef>
                <a:spcPts val="1000"/>
              </a:spcBef>
              <a:spcAft>
                <a:spcPts val="0"/>
              </a:spcAft>
              <a:buClr>
                <a:schemeClr val="lt1"/>
              </a:buClr>
              <a:buSzPts val="2400"/>
              <a:buChar char="•"/>
            </a:pPr>
            <a:r>
              <a:rPr lang="en-US" sz="2400"/>
              <a:t>Project Overview</a:t>
            </a:r>
            <a:endParaRPr/>
          </a:p>
          <a:p>
            <a:pPr indent="-228600" lvl="0" marL="228600" rtl="0" algn="l">
              <a:lnSpc>
                <a:spcPct val="120000"/>
              </a:lnSpc>
              <a:spcBef>
                <a:spcPts val="1000"/>
              </a:spcBef>
              <a:spcAft>
                <a:spcPts val="0"/>
              </a:spcAft>
              <a:buClr>
                <a:schemeClr val="lt1"/>
              </a:buClr>
              <a:buSzPts val="2400"/>
              <a:buChar char="•"/>
            </a:pPr>
            <a:r>
              <a:rPr lang="en-US" sz="2400"/>
              <a:t>End Users</a:t>
            </a:r>
            <a:endParaRPr/>
          </a:p>
          <a:p>
            <a:pPr indent="-228600" lvl="0" marL="228600" rtl="0" algn="l">
              <a:lnSpc>
                <a:spcPct val="120000"/>
              </a:lnSpc>
              <a:spcBef>
                <a:spcPts val="1000"/>
              </a:spcBef>
              <a:spcAft>
                <a:spcPts val="0"/>
              </a:spcAft>
              <a:buClr>
                <a:schemeClr val="lt1"/>
              </a:buClr>
              <a:buSzPts val="2400"/>
              <a:buChar char="•"/>
            </a:pPr>
            <a:r>
              <a:rPr lang="en-US" sz="2400"/>
              <a:t>Solution and Its Value Proposition</a:t>
            </a:r>
            <a:endParaRPr/>
          </a:p>
          <a:p>
            <a:pPr indent="-228600" lvl="0" marL="228600" rtl="0" algn="l">
              <a:lnSpc>
                <a:spcPct val="120000"/>
              </a:lnSpc>
              <a:spcBef>
                <a:spcPts val="1000"/>
              </a:spcBef>
              <a:spcAft>
                <a:spcPts val="0"/>
              </a:spcAft>
              <a:buClr>
                <a:schemeClr val="lt1"/>
              </a:buClr>
              <a:buSzPts val="2400"/>
              <a:buChar char="•"/>
            </a:pPr>
            <a:r>
              <a:rPr lang="en-US" sz="2400"/>
              <a:t>Unique Features of Our Solution</a:t>
            </a:r>
            <a:endParaRPr/>
          </a:p>
          <a:p>
            <a:pPr indent="-228600" lvl="0" marL="228600" rtl="0" algn="l">
              <a:lnSpc>
                <a:spcPct val="120000"/>
              </a:lnSpc>
              <a:spcBef>
                <a:spcPts val="1000"/>
              </a:spcBef>
              <a:spcAft>
                <a:spcPts val="0"/>
              </a:spcAft>
              <a:buClr>
                <a:schemeClr val="lt1"/>
              </a:buClr>
              <a:buSzPts val="2400"/>
              <a:buChar char="•"/>
            </a:pPr>
            <a:r>
              <a:rPr lang="en-US" sz="2400"/>
              <a:t>Modelling</a:t>
            </a:r>
            <a:endParaRPr/>
          </a:p>
          <a:p>
            <a:pPr indent="-228600" lvl="0" marL="228600" rtl="0" algn="l">
              <a:lnSpc>
                <a:spcPct val="120000"/>
              </a:lnSpc>
              <a:spcBef>
                <a:spcPts val="1000"/>
              </a:spcBef>
              <a:spcAft>
                <a:spcPts val="0"/>
              </a:spcAft>
              <a:buClr>
                <a:schemeClr val="lt1"/>
              </a:buClr>
              <a:buSzPts val="2400"/>
              <a:buChar char="•"/>
            </a:pPr>
            <a:r>
              <a:rPr lang="en-US" sz="2400"/>
              <a:t>Results</a:t>
            </a:r>
            <a:endParaRPr/>
          </a:p>
          <a:p>
            <a:pPr indent="-228600" lvl="0" marL="228600" rtl="0" algn="l">
              <a:lnSpc>
                <a:spcPct val="120000"/>
              </a:lnSpc>
              <a:spcBef>
                <a:spcPts val="1000"/>
              </a:spcBef>
              <a:spcAft>
                <a:spcPts val="0"/>
              </a:spcAft>
              <a:buClr>
                <a:schemeClr val="lt1"/>
              </a:buClr>
              <a:buSzPts val="2400"/>
              <a:buChar char="•"/>
            </a:pPr>
            <a:r>
              <a:rPr lang="en-US" sz="2400"/>
              <a:t>Conclusion</a:t>
            </a:r>
            <a:endParaRPr/>
          </a:p>
        </p:txBody>
      </p:sp>
      <p:sp>
        <p:nvSpPr>
          <p:cNvPr id="94" name="Google Shape;94;p2"/>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4/2/2024</a:t>
            </a:r>
            <a:endParaRPr/>
          </a:p>
        </p:txBody>
      </p:sp>
      <p:sp>
        <p:nvSpPr>
          <p:cNvPr id="95" name="Google Shape;95;p2"/>
          <p:cNvSpPr txBox="1"/>
          <p:nvPr>
            <p:ph idx="11" type="ftr"/>
          </p:nvPr>
        </p:nvSpPr>
        <p:spPr>
          <a:xfrm>
            <a:off x="7344016" y="6424761"/>
            <a:ext cx="4059936"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SAMPLE FOOTER TEXT</a:t>
            </a:r>
            <a:endParaRPr/>
          </a:p>
        </p:txBody>
      </p:sp>
      <p:sp>
        <p:nvSpPr>
          <p:cNvPr id="96" name="Google Shape;96;p2"/>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337141" y="390164"/>
            <a:ext cx="9525427" cy="64802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lang="en-US"/>
              <a:t>Problem Statement:</a:t>
            </a:r>
            <a:endParaRPr/>
          </a:p>
        </p:txBody>
      </p:sp>
      <p:sp>
        <p:nvSpPr>
          <p:cNvPr id="102" name="Google Shape;102;p3"/>
          <p:cNvSpPr txBox="1"/>
          <p:nvPr>
            <p:ph idx="1" type="body"/>
          </p:nvPr>
        </p:nvSpPr>
        <p:spPr>
          <a:xfrm>
            <a:off x="335467" y="1185347"/>
            <a:ext cx="9956747" cy="526478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1600"/>
              <a:buChar char="•"/>
            </a:pPr>
            <a:r>
              <a:rPr lang="en-US" sz="1600"/>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endParaRPr/>
          </a:p>
          <a:p>
            <a:pPr indent="-228600" lvl="0" marL="228600" rtl="0" algn="l">
              <a:lnSpc>
                <a:spcPct val="120000"/>
              </a:lnSpc>
              <a:spcBef>
                <a:spcPts val="1000"/>
              </a:spcBef>
              <a:spcAft>
                <a:spcPts val="0"/>
              </a:spcAft>
              <a:buClr>
                <a:schemeClr val="lt1"/>
              </a:buClr>
              <a:buSzPts val="1600"/>
              <a:buChar char="•"/>
            </a:pPr>
            <a:r>
              <a:rPr lang="en-US" sz="1600"/>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endParaRPr/>
          </a:p>
          <a:p>
            <a:pPr indent="-228600" lvl="0" marL="228600" rtl="0" algn="l">
              <a:lnSpc>
                <a:spcPct val="120000"/>
              </a:lnSpc>
              <a:spcBef>
                <a:spcPts val="1000"/>
              </a:spcBef>
              <a:spcAft>
                <a:spcPts val="0"/>
              </a:spcAft>
              <a:buClr>
                <a:schemeClr val="lt1"/>
              </a:buClr>
              <a:buSzPts val="1600"/>
              <a:buChar char="•"/>
            </a:pPr>
            <a:r>
              <a:rPr lang="en-US" sz="1600"/>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endParaRPr/>
          </a:p>
          <a:p>
            <a:pPr indent="-228600" lvl="0" marL="228600" rtl="0" algn="l">
              <a:lnSpc>
                <a:spcPct val="120000"/>
              </a:lnSpc>
              <a:spcBef>
                <a:spcPts val="1000"/>
              </a:spcBef>
              <a:spcAft>
                <a:spcPts val="0"/>
              </a:spcAft>
              <a:buClr>
                <a:schemeClr val="lt1"/>
              </a:buClr>
              <a:buSzPts val="1600"/>
              <a:buChar char="•"/>
            </a:pPr>
            <a:r>
              <a:rPr lang="en-US" sz="1600"/>
              <a:t>By addressing these challenges, the project endeavors to provide a comprehensive and effective solution to mitigate the risks posed by keyloggers, enhancing cybersecurity posture and safeguarding users' sensitive information from unauthorized access and exploitation.</a:t>
            </a:r>
            <a:endParaRPr/>
          </a:p>
        </p:txBody>
      </p:sp>
      <p:sp>
        <p:nvSpPr>
          <p:cNvPr id="103" name="Google Shape;103;p3"/>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4/2/2024</a:t>
            </a:r>
            <a:endParaRPr/>
          </a:p>
        </p:txBody>
      </p:sp>
      <p:sp>
        <p:nvSpPr>
          <p:cNvPr id="104" name="Google Shape;104;p3"/>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308387" y="620202"/>
            <a:ext cx="9956747" cy="14387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Project Overview:</a:t>
            </a:r>
            <a:endParaRPr/>
          </a:p>
        </p:txBody>
      </p:sp>
      <p:sp>
        <p:nvSpPr>
          <p:cNvPr id="110" name="Google Shape;110;p4"/>
          <p:cNvSpPr txBox="1"/>
          <p:nvPr>
            <p:ph idx="1" type="body"/>
          </p:nvPr>
        </p:nvSpPr>
        <p:spPr>
          <a:xfrm>
            <a:off x="335467" y="2306781"/>
            <a:ext cx="9956747" cy="3870181"/>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1800"/>
              <a:buChar char="•"/>
            </a:pPr>
            <a:r>
              <a:rPr lang="en-US"/>
              <a:t>Development of a robust Python-based keylogger capable of discreetly capturing keystrokes on target systems.</a:t>
            </a:r>
            <a:endParaRPr/>
          </a:p>
          <a:p>
            <a:pPr indent="-228600" lvl="0" marL="228600" rtl="0" algn="l">
              <a:lnSpc>
                <a:spcPct val="120000"/>
              </a:lnSpc>
              <a:spcBef>
                <a:spcPts val="1000"/>
              </a:spcBef>
              <a:spcAft>
                <a:spcPts val="0"/>
              </a:spcAft>
              <a:buClr>
                <a:schemeClr val="lt1"/>
              </a:buClr>
              <a:buSzPts val="1800"/>
              <a:buChar char="•"/>
            </a:pPr>
            <a:r>
              <a:rPr lang="en-US"/>
              <a:t>Implementation of advanced security measures to detect and prevent keylogging activities in real-time.</a:t>
            </a:r>
            <a:endParaRPr/>
          </a:p>
          <a:p>
            <a:pPr indent="-228600" lvl="0" marL="228600" rtl="0" algn="l">
              <a:lnSpc>
                <a:spcPct val="120000"/>
              </a:lnSpc>
              <a:spcBef>
                <a:spcPts val="1000"/>
              </a:spcBef>
              <a:spcAft>
                <a:spcPts val="0"/>
              </a:spcAft>
              <a:buClr>
                <a:schemeClr val="lt1"/>
              </a:buClr>
              <a:buSzPts val="1800"/>
              <a:buChar char="•"/>
            </a:pPr>
            <a:r>
              <a:rPr lang="en-US"/>
              <a:t>Integration of encryption techniques to protect logged data from unauthorized access and interception.</a:t>
            </a:r>
            <a:endParaRPr/>
          </a:p>
          <a:p>
            <a:pPr indent="-228600" lvl="0" marL="228600" rtl="0" algn="l">
              <a:lnSpc>
                <a:spcPct val="120000"/>
              </a:lnSpc>
              <a:spcBef>
                <a:spcPts val="1000"/>
              </a:spcBef>
              <a:spcAft>
                <a:spcPts val="0"/>
              </a:spcAft>
              <a:buClr>
                <a:schemeClr val="lt1"/>
              </a:buClr>
              <a:buSzPts val="1800"/>
              <a:buChar char="•"/>
            </a:pPr>
            <a:r>
              <a:rPr lang="en-US"/>
              <a:t>Creation of an intuitive user interface for easy deployment and management of the solution.</a:t>
            </a:r>
            <a:endParaRPr/>
          </a:p>
          <a:p>
            <a:pPr indent="-228600" lvl="0" marL="228600" rtl="0" algn="l">
              <a:lnSpc>
                <a:spcPct val="120000"/>
              </a:lnSpc>
              <a:spcBef>
                <a:spcPts val="1000"/>
              </a:spcBef>
              <a:spcAft>
                <a:spcPts val="0"/>
              </a:spcAft>
              <a:buClr>
                <a:schemeClr val="lt1"/>
              </a:buClr>
              <a:buSzPts val="1800"/>
              <a:buChar char="•"/>
            </a:pPr>
            <a:r>
              <a:rPr lang="en-US"/>
              <a:t>Ensuring cross-platform compatibility to accommodate diverse user environments and requirements</a:t>
            </a:r>
            <a:endParaRPr/>
          </a:p>
          <a:p>
            <a:pPr indent="-114300" lvl="0" marL="228600" rtl="0" algn="l">
              <a:lnSpc>
                <a:spcPct val="120000"/>
              </a:lnSpc>
              <a:spcBef>
                <a:spcPts val="1000"/>
              </a:spcBef>
              <a:spcAft>
                <a:spcPts val="0"/>
              </a:spcAft>
              <a:buClr>
                <a:schemeClr val="lt1"/>
              </a:buClr>
              <a:buSzPts val="1800"/>
              <a:buNone/>
            </a:pPr>
            <a:r>
              <a:t/>
            </a:r>
            <a:endParaRPr/>
          </a:p>
        </p:txBody>
      </p:sp>
      <p:sp>
        <p:nvSpPr>
          <p:cNvPr id="111" name="Google Shape;111;p4"/>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4/2/2024</a:t>
            </a:r>
            <a:endParaRPr/>
          </a:p>
        </p:txBody>
      </p:sp>
      <p:sp>
        <p:nvSpPr>
          <p:cNvPr id="112" name="Google Shape;112;p4"/>
          <p:cNvSpPr txBox="1"/>
          <p:nvPr>
            <p:ph idx="11" type="ftr"/>
          </p:nvPr>
        </p:nvSpPr>
        <p:spPr>
          <a:xfrm>
            <a:off x="7344016" y="6424761"/>
            <a:ext cx="4059936"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SAMPLE FOOTER TEXT</a:t>
            </a:r>
            <a:endParaRPr/>
          </a:p>
        </p:txBody>
      </p:sp>
      <p:sp>
        <p:nvSpPr>
          <p:cNvPr id="113" name="Google Shape;113;p4"/>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337141" y="447673"/>
            <a:ext cx="9784220" cy="86368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lang="en-US"/>
              <a:t>Who are the end users in this project?</a:t>
            </a:r>
            <a:endParaRPr/>
          </a:p>
        </p:txBody>
      </p:sp>
      <p:sp>
        <p:nvSpPr>
          <p:cNvPr id="119" name="Google Shape;119;p5"/>
          <p:cNvSpPr txBox="1"/>
          <p:nvPr>
            <p:ph idx="1" type="body"/>
          </p:nvPr>
        </p:nvSpPr>
        <p:spPr>
          <a:xfrm>
            <a:off x="335467" y="1386631"/>
            <a:ext cx="9899238" cy="4876595"/>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20000"/>
              </a:lnSpc>
              <a:spcBef>
                <a:spcPts val="0"/>
              </a:spcBef>
              <a:spcAft>
                <a:spcPts val="0"/>
              </a:spcAft>
              <a:buClr>
                <a:schemeClr val="lt1"/>
              </a:buClr>
              <a:buSzPct val="100000"/>
              <a:buChar char="•"/>
            </a:pPr>
            <a:r>
              <a:rPr b="1" lang="en-US" sz="1200"/>
              <a:t>Individual Users</a:t>
            </a:r>
            <a:r>
              <a:rPr lang="en-US" sz="1200">
                <a:solidFill>
                  <a:srgbClr val="ECECEC"/>
                </a:solidFill>
              </a:rPr>
              <a:t>:</a:t>
            </a:r>
            <a:endParaRPr sz="1200"/>
          </a:p>
          <a:p>
            <a:pPr indent="-228600" lvl="1" marL="457200" rtl="0" algn="l">
              <a:lnSpc>
                <a:spcPct val="120000"/>
              </a:lnSpc>
              <a:spcBef>
                <a:spcPts val="500"/>
              </a:spcBef>
              <a:spcAft>
                <a:spcPts val="0"/>
              </a:spcAft>
              <a:buClr>
                <a:srgbClr val="ECECEC"/>
              </a:buClr>
              <a:buSzPct val="100000"/>
              <a:buFont typeface="Arial"/>
              <a:buChar char="+"/>
            </a:pPr>
            <a:r>
              <a:rPr lang="en-US" sz="1200">
                <a:solidFill>
                  <a:srgbClr val="ECECEC"/>
                </a:solidFill>
              </a:rPr>
              <a:t>Everyday computer users who want to protect their personal information, such as passwords, credit card details, and private messages, from unauthorized access.</a:t>
            </a:r>
            <a:endParaRPr sz="1200"/>
          </a:p>
          <a:p>
            <a:pPr indent="-228600" lvl="1" marL="457200" rtl="0" algn="l">
              <a:lnSpc>
                <a:spcPct val="120000"/>
              </a:lnSpc>
              <a:spcBef>
                <a:spcPts val="500"/>
              </a:spcBef>
              <a:spcAft>
                <a:spcPts val="0"/>
              </a:spcAft>
              <a:buClr>
                <a:srgbClr val="ECECEC"/>
              </a:buClr>
              <a:buSzPct val="100000"/>
              <a:buFont typeface="Arial"/>
              <a:buChar char="+"/>
            </a:pPr>
            <a:r>
              <a:rPr lang="en-US" sz="1200">
                <a:solidFill>
                  <a:srgbClr val="ECECEC"/>
                </a:solidFill>
              </a:rPr>
              <a:t>Professionals who handle sensitive data on their computers, including journalists, lawyers, and healthcare professionals.</a:t>
            </a:r>
            <a:endParaRPr sz="1200"/>
          </a:p>
          <a:p>
            <a:pPr indent="-228600" lvl="0" marL="228600" rtl="0" algn="l">
              <a:lnSpc>
                <a:spcPct val="120000"/>
              </a:lnSpc>
              <a:spcBef>
                <a:spcPts val="1000"/>
              </a:spcBef>
              <a:spcAft>
                <a:spcPts val="0"/>
              </a:spcAft>
              <a:buClr>
                <a:schemeClr val="lt1"/>
              </a:buClr>
              <a:buSzPct val="100000"/>
              <a:buChar char="•"/>
            </a:pPr>
            <a:r>
              <a:rPr b="1" lang="en-US" sz="1200"/>
              <a:t>Businesses and Enterprises</a:t>
            </a:r>
            <a:r>
              <a:rPr lang="en-US" sz="1200">
                <a:solidFill>
                  <a:srgbClr val="ECECEC"/>
                </a:solidFill>
              </a:rPr>
              <a:t>:</a:t>
            </a:r>
            <a:endParaRPr sz="1200"/>
          </a:p>
          <a:p>
            <a:pPr indent="-228600" lvl="1" marL="457200" rtl="0" algn="l">
              <a:lnSpc>
                <a:spcPct val="120000"/>
              </a:lnSpc>
              <a:spcBef>
                <a:spcPts val="500"/>
              </a:spcBef>
              <a:spcAft>
                <a:spcPts val="0"/>
              </a:spcAft>
              <a:buClr>
                <a:srgbClr val="ECECEC"/>
              </a:buClr>
              <a:buSzPct val="100000"/>
              <a:buFont typeface="Arial"/>
              <a:buChar char="+"/>
            </a:pPr>
            <a:r>
              <a:rPr lang="en-US" sz="1200">
                <a:solidFill>
                  <a:srgbClr val="ECECEC"/>
                </a:solidFill>
              </a:rPr>
              <a:t>Small and medium-sized businesses (SMBs) seeking to safeguard their sensitive business information, financial records, and customer data from cyber threats.</a:t>
            </a:r>
            <a:endParaRPr sz="1200"/>
          </a:p>
          <a:p>
            <a:pPr indent="-228600" lvl="1" marL="457200" rtl="0" algn="l">
              <a:lnSpc>
                <a:spcPct val="120000"/>
              </a:lnSpc>
              <a:spcBef>
                <a:spcPts val="500"/>
              </a:spcBef>
              <a:spcAft>
                <a:spcPts val="0"/>
              </a:spcAft>
              <a:buClr>
                <a:srgbClr val="ECECEC"/>
              </a:buClr>
              <a:buSzPct val="100000"/>
              <a:buFont typeface="Arial"/>
              <a:buChar char="+"/>
            </a:pPr>
            <a:r>
              <a:rPr lang="en-US" sz="1200">
                <a:solidFill>
                  <a:srgbClr val="ECECEC"/>
                </a:solidFill>
              </a:rPr>
              <a:t>Large enterprises and corporations aiming to enhance their cybersecurity measures to protect valuable intellectual property and confidential business data.</a:t>
            </a:r>
            <a:endParaRPr sz="1200"/>
          </a:p>
          <a:p>
            <a:pPr indent="-228600" lvl="0" marL="228600" rtl="0" algn="l">
              <a:lnSpc>
                <a:spcPct val="120000"/>
              </a:lnSpc>
              <a:spcBef>
                <a:spcPts val="1000"/>
              </a:spcBef>
              <a:spcAft>
                <a:spcPts val="0"/>
              </a:spcAft>
              <a:buClr>
                <a:schemeClr val="lt1"/>
              </a:buClr>
              <a:buSzPct val="100000"/>
              <a:buChar char="•"/>
            </a:pPr>
            <a:r>
              <a:rPr b="1" lang="en-US" sz="1200"/>
              <a:t>Government Agencies and Institutions</a:t>
            </a:r>
            <a:r>
              <a:rPr lang="en-US" sz="1200">
                <a:solidFill>
                  <a:srgbClr val="ECECEC"/>
                </a:solidFill>
              </a:rPr>
              <a:t>:</a:t>
            </a:r>
            <a:endParaRPr sz="1200"/>
          </a:p>
          <a:p>
            <a:pPr indent="-228600" lvl="1" marL="457200" rtl="0" algn="l">
              <a:lnSpc>
                <a:spcPct val="120000"/>
              </a:lnSpc>
              <a:spcBef>
                <a:spcPts val="500"/>
              </a:spcBef>
              <a:spcAft>
                <a:spcPts val="0"/>
              </a:spcAft>
              <a:buClr>
                <a:srgbClr val="ECECEC"/>
              </a:buClr>
              <a:buSzPct val="100000"/>
              <a:buFont typeface="Arial"/>
              <a:buChar char="+"/>
            </a:pPr>
            <a:r>
              <a:rPr lang="en-US" sz="1200">
                <a:solidFill>
                  <a:srgbClr val="ECECEC"/>
                </a:solidFill>
              </a:rPr>
              <a:t>Government organizations at local, state, and federal levels tasked with protecting classified information, national security data, and citizen privacy.</a:t>
            </a:r>
            <a:endParaRPr sz="1200"/>
          </a:p>
          <a:p>
            <a:pPr indent="-228600" lvl="1" marL="457200" rtl="0" algn="l">
              <a:lnSpc>
                <a:spcPct val="120000"/>
              </a:lnSpc>
              <a:spcBef>
                <a:spcPts val="500"/>
              </a:spcBef>
              <a:spcAft>
                <a:spcPts val="0"/>
              </a:spcAft>
              <a:buClr>
                <a:srgbClr val="ECECEC"/>
              </a:buClr>
              <a:buSzPct val="100000"/>
              <a:buFont typeface="Arial"/>
              <a:buChar char="+"/>
            </a:pPr>
            <a:r>
              <a:rPr lang="en-US" sz="1200">
                <a:solidFill>
                  <a:srgbClr val="ECECEC"/>
                </a:solidFill>
              </a:rPr>
              <a:t>Educational institutions, such as universities and research facilities, safeguarding academic research, student records, and institutional data.</a:t>
            </a:r>
            <a:endParaRPr sz="1200"/>
          </a:p>
          <a:p>
            <a:pPr indent="-228600" lvl="0" marL="228600" rtl="0" algn="l">
              <a:lnSpc>
                <a:spcPct val="120000"/>
              </a:lnSpc>
              <a:spcBef>
                <a:spcPts val="1000"/>
              </a:spcBef>
              <a:spcAft>
                <a:spcPts val="0"/>
              </a:spcAft>
              <a:buClr>
                <a:schemeClr val="lt1"/>
              </a:buClr>
              <a:buSzPct val="100000"/>
              <a:buChar char="•"/>
            </a:pPr>
            <a:r>
              <a:rPr b="1" lang="en-US" sz="1200"/>
              <a:t>Cybersecurity Professionals</a:t>
            </a:r>
            <a:r>
              <a:rPr lang="en-US" sz="1200">
                <a:solidFill>
                  <a:srgbClr val="ECECEC"/>
                </a:solidFill>
              </a:rPr>
              <a:t>:</a:t>
            </a:r>
            <a:endParaRPr sz="1200"/>
          </a:p>
          <a:p>
            <a:pPr indent="-228600" lvl="1" marL="457200" rtl="0" algn="l">
              <a:lnSpc>
                <a:spcPct val="120000"/>
              </a:lnSpc>
              <a:spcBef>
                <a:spcPts val="500"/>
              </a:spcBef>
              <a:spcAft>
                <a:spcPts val="0"/>
              </a:spcAft>
              <a:buClr>
                <a:srgbClr val="ECECEC"/>
              </a:buClr>
              <a:buSzPct val="100000"/>
              <a:buFont typeface="Arial"/>
              <a:buChar char="+"/>
            </a:pPr>
            <a:r>
              <a:rPr lang="en-US" sz="1200">
                <a:solidFill>
                  <a:srgbClr val="ECECEC"/>
                </a:solidFill>
              </a:rPr>
              <a:t>Security analysts, consultants, and professionals responsible for assessing and mitigating cyber threats within organizations.</a:t>
            </a:r>
            <a:endParaRPr sz="1200"/>
          </a:p>
          <a:p>
            <a:pPr indent="-228600" lvl="1" marL="457200" rtl="0" algn="l">
              <a:lnSpc>
                <a:spcPct val="120000"/>
              </a:lnSpc>
              <a:spcBef>
                <a:spcPts val="500"/>
              </a:spcBef>
              <a:spcAft>
                <a:spcPts val="0"/>
              </a:spcAft>
              <a:buClr>
                <a:srgbClr val="ECECEC"/>
              </a:buClr>
              <a:buSzPct val="100000"/>
              <a:buFont typeface="Arial"/>
              <a:buChar char="+"/>
            </a:pPr>
            <a:r>
              <a:rPr lang="en-US" sz="1200">
                <a:solidFill>
                  <a:srgbClr val="ECECEC"/>
                </a:solidFill>
              </a:rPr>
              <a:t>Ethical hackers and penetration testers seeking to evaluate and strengthen the security posture of systems and networks.</a:t>
            </a:r>
            <a:endParaRPr sz="1200"/>
          </a:p>
          <a:p>
            <a:pPr indent="-228600" lvl="0" marL="228600" rtl="0" algn="l">
              <a:lnSpc>
                <a:spcPct val="120000"/>
              </a:lnSpc>
              <a:spcBef>
                <a:spcPts val="1000"/>
              </a:spcBef>
              <a:spcAft>
                <a:spcPts val="0"/>
              </a:spcAft>
              <a:buClr>
                <a:schemeClr val="lt1"/>
              </a:buClr>
              <a:buSzPct val="100000"/>
              <a:buChar char="•"/>
            </a:pPr>
            <a:r>
              <a:rPr b="1" lang="en-US" sz="1200"/>
              <a:t>Software Developers and IT Professionals</a:t>
            </a:r>
            <a:r>
              <a:rPr lang="en-US" sz="1200">
                <a:solidFill>
                  <a:srgbClr val="ECECEC"/>
                </a:solidFill>
              </a:rPr>
              <a:t>:</a:t>
            </a:r>
            <a:endParaRPr sz="1200"/>
          </a:p>
          <a:p>
            <a:pPr indent="-228600" lvl="1" marL="457200" rtl="0" algn="l">
              <a:lnSpc>
                <a:spcPct val="120000"/>
              </a:lnSpc>
              <a:spcBef>
                <a:spcPts val="500"/>
              </a:spcBef>
              <a:spcAft>
                <a:spcPts val="0"/>
              </a:spcAft>
              <a:buClr>
                <a:srgbClr val="ECECEC"/>
              </a:buClr>
              <a:buSzPct val="100000"/>
              <a:buFont typeface="Arial"/>
              <a:buChar char="+"/>
            </a:pPr>
            <a:r>
              <a:rPr lang="en-US" sz="1200">
                <a:solidFill>
                  <a:srgbClr val="ECECEC"/>
                </a:solidFill>
              </a:rPr>
              <a:t>Developers and IT professionals involved in creating and managing software applications and systems, including those responsible for ensuring the security of software products and infrastructure.</a:t>
            </a:r>
            <a:endParaRPr sz="1200"/>
          </a:p>
          <a:p>
            <a:pPr indent="0" lvl="0" marL="0" rtl="0" algn="l">
              <a:lnSpc>
                <a:spcPct val="120000"/>
              </a:lnSpc>
              <a:spcBef>
                <a:spcPts val="1000"/>
              </a:spcBef>
              <a:spcAft>
                <a:spcPts val="0"/>
              </a:spcAft>
              <a:buClr>
                <a:schemeClr val="lt1"/>
              </a:buClr>
              <a:buSzPct val="100000"/>
              <a:buNone/>
            </a:pPr>
            <a:r>
              <a:t/>
            </a:r>
            <a:endParaRPr sz="1200">
              <a:solidFill>
                <a:srgbClr val="ECECEC"/>
              </a:solidFill>
            </a:endParaRPr>
          </a:p>
        </p:txBody>
      </p:sp>
      <p:sp>
        <p:nvSpPr>
          <p:cNvPr id="120" name="Google Shape;120;p5"/>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4/2/2024</a:t>
            </a:r>
            <a:endParaRPr/>
          </a:p>
        </p:txBody>
      </p:sp>
      <p:sp>
        <p:nvSpPr>
          <p:cNvPr id="121" name="Google Shape;121;p5"/>
          <p:cNvSpPr txBox="1"/>
          <p:nvPr>
            <p:ph idx="11" type="ftr"/>
          </p:nvPr>
        </p:nvSpPr>
        <p:spPr>
          <a:xfrm>
            <a:off x="7344016" y="6424761"/>
            <a:ext cx="4059936"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SAMPLE FOOTER TEXT</a:t>
            </a:r>
            <a:endParaRPr/>
          </a:p>
        </p:txBody>
      </p:sp>
      <p:sp>
        <p:nvSpPr>
          <p:cNvPr id="122" name="Google Shape;122;p5"/>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337141" y="418918"/>
            <a:ext cx="9956747" cy="84930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Solution and its Value Proposition</a:t>
            </a:r>
            <a:endParaRPr/>
          </a:p>
        </p:txBody>
      </p:sp>
      <p:sp>
        <p:nvSpPr>
          <p:cNvPr id="128" name="Google Shape;128;p6"/>
          <p:cNvSpPr txBox="1"/>
          <p:nvPr>
            <p:ph idx="1" type="body"/>
          </p:nvPr>
        </p:nvSpPr>
        <p:spPr>
          <a:xfrm>
            <a:off x="335467" y="1487272"/>
            <a:ext cx="9956747" cy="4934105"/>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20000"/>
              </a:lnSpc>
              <a:spcBef>
                <a:spcPts val="0"/>
              </a:spcBef>
              <a:spcAft>
                <a:spcPts val="0"/>
              </a:spcAft>
              <a:buClr>
                <a:schemeClr val="lt1"/>
              </a:buClr>
              <a:buSzPct val="100000"/>
              <a:buChar char="•"/>
            </a:pPr>
            <a:r>
              <a:rPr lang="en-US"/>
              <a:t>Our solution offers a comprehensive approach to address the pressing concerns related to keylogging threats, providing robust security measures and advanced capabilities to safeguard sensitive information.</a:t>
            </a:r>
            <a:endParaRPr/>
          </a:p>
          <a:p>
            <a:pPr indent="0" lvl="0" marL="0" rtl="0" algn="l">
              <a:lnSpc>
                <a:spcPct val="120000"/>
              </a:lnSpc>
              <a:spcBef>
                <a:spcPts val="1000"/>
              </a:spcBef>
              <a:spcAft>
                <a:spcPts val="0"/>
              </a:spcAft>
              <a:buClr>
                <a:schemeClr val="lt1"/>
              </a:buClr>
              <a:buSzPct val="100000"/>
              <a:buNone/>
            </a:pPr>
            <a:r>
              <a:rPr b="1" lang="en-US"/>
              <a:t>Value Proposition:</a:t>
            </a:r>
            <a:endParaRPr/>
          </a:p>
          <a:p>
            <a:pPr indent="-228600" lvl="0" marL="228600" rtl="0" algn="l">
              <a:lnSpc>
                <a:spcPct val="120000"/>
              </a:lnSpc>
              <a:spcBef>
                <a:spcPts val="1000"/>
              </a:spcBef>
              <a:spcAft>
                <a:spcPts val="0"/>
              </a:spcAft>
              <a:buClr>
                <a:schemeClr val="lt1"/>
              </a:buClr>
              <a:buSzPct val="100000"/>
              <a:buChar char="•"/>
            </a:pPr>
            <a:r>
              <a:rPr b="1" lang="en-US"/>
              <a:t>Enhanced Data Security</a:t>
            </a:r>
            <a:r>
              <a:rPr lang="en-US">
                <a:solidFill>
                  <a:srgbClr val="ECECEC"/>
                </a:solidFill>
              </a:rPr>
              <a:t>: Our solution offers robust security measures to protect sensitive information from keylogging threats, enhancing data security and safeguarding against unauthorized access and exploitation.</a:t>
            </a:r>
            <a:endParaRPr/>
          </a:p>
          <a:p>
            <a:pPr indent="-228600" lvl="0" marL="228600" rtl="0" algn="l">
              <a:lnSpc>
                <a:spcPct val="120000"/>
              </a:lnSpc>
              <a:spcBef>
                <a:spcPts val="1000"/>
              </a:spcBef>
              <a:spcAft>
                <a:spcPts val="0"/>
              </a:spcAft>
              <a:buClr>
                <a:schemeClr val="lt1"/>
              </a:buClr>
              <a:buSzPct val="100000"/>
              <a:buChar char="•"/>
            </a:pPr>
            <a:r>
              <a:rPr b="1" lang="en-US"/>
              <a:t>Real-Time Threat Detection</a:t>
            </a:r>
            <a:r>
              <a:rPr lang="en-US">
                <a:solidFill>
                  <a:srgbClr val="ECECEC"/>
                </a:solidFill>
              </a:rPr>
              <a:t>: With real-time detection and prevention capabilities, our solution promptly identifies and mitigates keylogging activities, minimizing the risk of data breaches and cyber attacks.</a:t>
            </a:r>
            <a:endParaRPr/>
          </a:p>
          <a:p>
            <a:pPr indent="-228600" lvl="0" marL="228600" rtl="0" algn="l">
              <a:lnSpc>
                <a:spcPct val="120000"/>
              </a:lnSpc>
              <a:spcBef>
                <a:spcPts val="1000"/>
              </a:spcBef>
              <a:spcAft>
                <a:spcPts val="0"/>
              </a:spcAft>
              <a:buClr>
                <a:schemeClr val="lt1"/>
              </a:buClr>
              <a:buSzPct val="100000"/>
              <a:buChar char="•"/>
            </a:pPr>
            <a:r>
              <a:rPr b="1" lang="en-US"/>
              <a:t>User-Friendly Experience</a:t>
            </a:r>
            <a:r>
              <a:rPr lang="en-US">
                <a:solidFill>
                  <a:srgbClr val="ECECEC"/>
                </a:solidFill>
              </a:rPr>
              <a:t>: Our intuitive user interface and easy deployment ensure a seamless user experience, empowering users to manage and monitor the keylogger and security measures effortlessly.</a:t>
            </a:r>
            <a:endParaRPr/>
          </a:p>
          <a:p>
            <a:pPr indent="-228600" lvl="0" marL="228600" rtl="0" algn="l">
              <a:lnSpc>
                <a:spcPct val="120000"/>
              </a:lnSpc>
              <a:spcBef>
                <a:spcPts val="1000"/>
              </a:spcBef>
              <a:spcAft>
                <a:spcPts val="0"/>
              </a:spcAft>
              <a:buClr>
                <a:schemeClr val="lt1"/>
              </a:buClr>
              <a:buSzPct val="100000"/>
              <a:buChar char="•"/>
            </a:pPr>
            <a:r>
              <a:rPr b="1" lang="en-US"/>
              <a:t>Cross-Platform Compatibility</a:t>
            </a:r>
            <a:r>
              <a:rPr lang="en-US">
                <a:solidFill>
                  <a:srgbClr val="ECECEC"/>
                </a:solidFill>
              </a:rPr>
              <a:t>: Our solution's compatibility with multiple platforms ensures flexibility and accessibility, allowing users to deploy it across diverse environments and systems, maximizing its effectiveness and usability.</a:t>
            </a:r>
            <a:endParaRPr/>
          </a:p>
          <a:p>
            <a:pPr indent="-228600" lvl="0" marL="228600" rtl="0" algn="l">
              <a:lnSpc>
                <a:spcPct val="120000"/>
              </a:lnSpc>
              <a:spcBef>
                <a:spcPts val="1000"/>
              </a:spcBef>
              <a:spcAft>
                <a:spcPts val="0"/>
              </a:spcAft>
              <a:buClr>
                <a:schemeClr val="lt1"/>
              </a:buClr>
              <a:buSzPct val="100000"/>
              <a:buChar char="•"/>
            </a:pPr>
            <a:r>
              <a:rPr b="1" lang="en-US"/>
              <a:t>Privacy and Confidentiality</a:t>
            </a:r>
            <a:r>
              <a:rPr lang="en-US">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a:p>
          <a:p>
            <a:pPr indent="-131445" lvl="0" marL="228600" rtl="0" algn="l">
              <a:lnSpc>
                <a:spcPct val="120000"/>
              </a:lnSpc>
              <a:spcBef>
                <a:spcPts val="1000"/>
              </a:spcBef>
              <a:spcAft>
                <a:spcPts val="0"/>
              </a:spcAft>
              <a:buClr>
                <a:schemeClr val="lt1"/>
              </a:buClr>
              <a:buSzPct val="100000"/>
              <a:buNone/>
            </a:pPr>
            <a:r>
              <a:t/>
            </a:r>
            <a:endParaRPr/>
          </a:p>
        </p:txBody>
      </p:sp>
      <p:sp>
        <p:nvSpPr>
          <p:cNvPr id="129" name="Google Shape;129;p6"/>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4/2/2024</a:t>
            </a:r>
            <a:endParaRPr/>
          </a:p>
        </p:txBody>
      </p:sp>
      <p:sp>
        <p:nvSpPr>
          <p:cNvPr id="130" name="Google Shape;130;p6"/>
          <p:cNvSpPr txBox="1"/>
          <p:nvPr>
            <p:ph idx="11" type="ftr"/>
          </p:nvPr>
        </p:nvSpPr>
        <p:spPr>
          <a:xfrm>
            <a:off x="7344016" y="6424761"/>
            <a:ext cx="4059936"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SAMPLE FOOTER TEXT</a:t>
            </a:r>
            <a:endParaRPr/>
          </a:p>
        </p:txBody>
      </p:sp>
      <p:sp>
        <p:nvSpPr>
          <p:cNvPr id="131" name="Google Shape;131;p6"/>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337141" y="447674"/>
            <a:ext cx="9956747" cy="76304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The wow in this solution</a:t>
            </a:r>
            <a:endParaRPr/>
          </a:p>
        </p:txBody>
      </p:sp>
      <p:sp>
        <p:nvSpPr>
          <p:cNvPr id="137" name="Google Shape;137;p7"/>
          <p:cNvSpPr txBox="1"/>
          <p:nvPr>
            <p:ph idx="1" type="body"/>
          </p:nvPr>
        </p:nvSpPr>
        <p:spPr>
          <a:xfrm>
            <a:off x="335467" y="1386630"/>
            <a:ext cx="9956747" cy="5020369"/>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rgbClr val="ECECEC"/>
              </a:buClr>
              <a:buSzPts val="1300"/>
              <a:buChar char="•"/>
            </a:pPr>
            <a:r>
              <a:rPr lang="en-US" sz="1300">
                <a:solidFill>
                  <a:srgbClr val="ECECEC"/>
                </a:solidFill>
              </a:rPr>
              <a:t>Our solution for keylogger detection and security implementation using Python goes beyond conventional approaches, offering several innovative features and capabilities that truly set it apart. The "wow" factor in our solution lies in its ability to:</a:t>
            </a:r>
            <a:endParaRPr sz="1300"/>
          </a:p>
          <a:p>
            <a:pPr indent="-228600" lvl="0" marL="228600" rtl="0" algn="l">
              <a:lnSpc>
                <a:spcPct val="120000"/>
              </a:lnSpc>
              <a:spcBef>
                <a:spcPts val="1000"/>
              </a:spcBef>
              <a:spcAft>
                <a:spcPts val="0"/>
              </a:spcAft>
              <a:buClr>
                <a:schemeClr val="lt1"/>
              </a:buClr>
              <a:buSzPts val="1300"/>
              <a:buChar char="•"/>
            </a:pPr>
            <a:r>
              <a:rPr b="1" lang="en-US" sz="1300"/>
              <a:t>Advanced Threat Detection and Prevention</a:t>
            </a:r>
            <a:r>
              <a:rPr lang="en-US" sz="1300">
                <a:solidFill>
                  <a:srgbClr val="ECECEC"/>
                </a:solidFill>
              </a:rPr>
              <a:t>:</a:t>
            </a:r>
            <a:endParaRPr sz="1300"/>
          </a:p>
          <a:p>
            <a:pPr indent="-228600" lvl="1" marL="457200" rtl="0" algn="l">
              <a:lnSpc>
                <a:spcPct val="120000"/>
              </a:lnSpc>
              <a:spcBef>
                <a:spcPts val="500"/>
              </a:spcBef>
              <a:spcAft>
                <a:spcPts val="0"/>
              </a:spcAft>
              <a:buClr>
                <a:srgbClr val="ECECEC"/>
              </a:buClr>
              <a:buSzPts val="1300"/>
              <a:buFont typeface="Arial"/>
              <a:buChar char="+"/>
            </a:pPr>
            <a:r>
              <a:rPr lang="en-US" sz="1300">
                <a:solidFill>
                  <a:srgbClr val="ECECEC"/>
                </a:solidFill>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endParaRPr sz="1300"/>
          </a:p>
          <a:p>
            <a:pPr indent="-228600" lvl="0" marL="228600" rtl="0" algn="l">
              <a:lnSpc>
                <a:spcPct val="120000"/>
              </a:lnSpc>
              <a:spcBef>
                <a:spcPts val="1000"/>
              </a:spcBef>
              <a:spcAft>
                <a:spcPts val="0"/>
              </a:spcAft>
              <a:buClr>
                <a:schemeClr val="lt1"/>
              </a:buClr>
              <a:buSzPts val="1300"/>
              <a:buChar char="•"/>
            </a:pPr>
            <a:r>
              <a:rPr b="1" lang="en-US" sz="1300"/>
              <a:t>Intelligent Behavioral Analysis</a:t>
            </a:r>
            <a:r>
              <a:rPr lang="en-US" sz="1300">
                <a:solidFill>
                  <a:srgbClr val="ECECEC"/>
                </a:solidFill>
              </a:rPr>
              <a:t>:</a:t>
            </a:r>
            <a:endParaRPr sz="1300"/>
          </a:p>
          <a:p>
            <a:pPr indent="-228600" lvl="1" marL="457200" rtl="0" algn="l">
              <a:lnSpc>
                <a:spcPct val="120000"/>
              </a:lnSpc>
              <a:spcBef>
                <a:spcPts val="500"/>
              </a:spcBef>
              <a:spcAft>
                <a:spcPts val="0"/>
              </a:spcAft>
              <a:buClr>
                <a:srgbClr val="ECECEC"/>
              </a:buClr>
              <a:buSzPts val="1300"/>
              <a:buFont typeface="Arial"/>
              <a:buChar char="+"/>
            </a:pPr>
            <a:r>
              <a:rPr lang="en-US" sz="1300">
                <a:solidFill>
                  <a:srgbClr val="ECECEC"/>
                </a:solidFill>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sz="1300"/>
          </a:p>
          <a:p>
            <a:pPr indent="-228600" lvl="0" marL="228600" rtl="0" algn="l">
              <a:lnSpc>
                <a:spcPct val="120000"/>
              </a:lnSpc>
              <a:spcBef>
                <a:spcPts val="1000"/>
              </a:spcBef>
              <a:spcAft>
                <a:spcPts val="0"/>
              </a:spcAft>
              <a:buClr>
                <a:schemeClr val="lt1"/>
              </a:buClr>
              <a:buSzPts val="1300"/>
              <a:buChar char="•"/>
            </a:pPr>
            <a:r>
              <a:rPr b="1" lang="en-US" sz="1300"/>
              <a:t>Adaptive Security Measures</a:t>
            </a:r>
            <a:r>
              <a:rPr lang="en-US" sz="1300">
                <a:solidFill>
                  <a:srgbClr val="ECECEC"/>
                </a:solidFill>
              </a:rPr>
              <a:t>:</a:t>
            </a:r>
            <a:endParaRPr sz="1300"/>
          </a:p>
          <a:p>
            <a:pPr indent="-228600" lvl="1" marL="457200" rtl="0" algn="l">
              <a:lnSpc>
                <a:spcPct val="120000"/>
              </a:lnSpc>
              <a:spcBef>
                <a:spcPts val="500"/>
              </a:spcBef>
              <a:spcAft>
                <a:spcPts val="0"/>
              </a:spcAft>
              <a:buClr>
                <a:srgbClr val="ECECEC"/>
              </a:buClr>
              <a:buSzPts val="1300"/>
              <a:buFont typeface="Arial"/>
              <a:buChar char="+"/>
            </a:pPr>
            <a:r>
              <a:rPr lang="en-US" sz="1300">
                <a:solidFill>
                  <a:srgbClr val="ECECEC"/>
                </a:solidFill>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sz="1300"/>
          </a:p>
          <a:p>
            <a:pPr indent="-228600" lvl="0" marL="228600" rtl="0" algn="l">
              <a:lnSpc>
                <a:spcPct val="120000"/>
              </a:lnSpc>
              <a:spcBef>
                <a:spcPts val="1000"/>
              </a:spcBef>
              <a:spcAft>
                <a:spcPts val="0"/>
              </a:spcAft>
              <a:buClr>
                <a:schemeClr val="lt1"/>
              </a:buClr>
              <a:buSzPts val="1300"/>
              <a:buChar char="•"/>
            </a:pPr>
            <a:r>
              <a:rPr b="1" lang="en-US" sz="1300"/>
              <a:t>Stealthy Operation and Evasion Techniques</a:t>
            </a:r>
            <a:r>
              <a:rPr lang="en-US" sz="1300">
                <a:solidFill>
                  <a:srgbClr val="ECECEC"/>
                </a:solidFill>
              </a:rPr>
              <a:t>:</a:t>
            </a:r>
            <a:endParaRPr sz="1300"/>
          </a:p>
          <a:p>
            <a:pPr indent="-228600" lvl="1" marL="457200" rtl="0" algn="l">
              <a:lnSpc>
                <a:spcPct val="120000"/>
              </a:lnSpc>
              <a:spcBef>
                <a:spcPts val="500"/>
              </a:spcBef>
              <a:spcAft>
                <a:spcPts val="0"/>
              </a:spcAft>
              <a:buClr>
                <a:srgbClr val="ECECEC"/>
              </a:buClr>
              <a:buSzPts val="1300"/>
              <a:buFont typeface="Arial"/>
              <a:buChar char="+"/>
            </a:pPr>
            <a:r>
              <a:rPr lang="en-US" sz="1300">
                <a:solidFill>
                  <a:srgbClr val="ECECEC"/>
                </a:solidFill>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sz="1300"/>
          </a:p>
          <a:p>
            <a:pPr indent="0" lvl="0" marL="0" rtl="0" algn="l">
              <a:lnSpc>
                <a:spcPct val="120000"/>
              </a:lnSpc>
              <a:spcBef>
                <a:spcPts val="1000"/>
              </a:spcBef>
              <a:spcAft>
                <a:spcPts val="0"/>
              </a:spcAft>
              <a:buClr>
                <a:schemeClr val="lt1"/>
              </a:buClr>
              <a:buSzPts val="1300"/>
              <a:buNone/>
            </a:pPr>
            <a:r>
              <a:t/>
            </a:r>
            <a:endParaRPr sz="1300">
              <a:solidFill>
                <a:srgbClr val="ECECEC"/>
              </a:solidFill>
            </a:endParaRPr>
          </a:p>
          <a:p>
            <a:pPr indent="-146050" lvl="0" marL="228600" rtl="0" algn="l">
              <a:lnSpc>
                <a:spcPct val="120000"/>
              </a:lnSpc>
              <a:spcBef>
                <a:spcPts val="1000"/>
              </a:spcBef>
              <a:spcAft>
                <a:spcPts val="0"/>
              </a:spcAft>
              <a:buClr>
                <a:schemeClr val="lt1"/>
              </a:buClr>
              <a:buSzPts val="1300"/>
              <a:buNone/>
            </a:pPr>
            <a:r>
              <a:t/>
            </a:r>
            <a:endParaRPr sz="1300"/>
          </a:p>
        </p:txBody>
      </p:sp>
      <p:sp>
        <p:nvSpPr>
          <p:cNvPr id="138" name="Google Shape;138;p7"/>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4/2/2024</a:t>
            </a:r>
            <a:endParaRPr/>
          </a:p>
        </p:txBody>
      </p:sp>
      <p:sp>
        <p:nvSpPr>
          <p:cNvPr id="139" name="Google Shape;139;p7"/>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337141" y="289522"/>
            <a:ext cx="9956747" cy="8061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Result:</a:t>
            </a:r>
            <a:endParaRPr/>
          </a:p>
        </p:txBody>
      </p:sp>
      <p:sp>
        <p:nvSpPr>
          <p:cNvPr id="145" name="Google Shape;145;p8"/>
          <p:cNvSpPr txBox="1"/>
          <p:nvPr>
            <p:ph idx="1" type="body"/>
          </p:nvPr>
        </p:nvSpPr>
        <p:spPr>
          <a:xfrm>
            <a:off x="335467" y="1487272"/>
            <a:ext cx="9956747" cy="4387765"/>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1400"/>
              <a:buChar char="•"/>
            </a:pPr>
            <a:r>
              <a:rPr b="1" lang="en-US" sz="1400"/>
              <a:t>Detection Accuracy:</a:t>
            </a:r>
            <a:r>
              <a:rPr lang="en-US" sz="1400">
                <a:solidFill>
                  <a:srgbClr val="ECECEC"/>
                </a:solidFill>
              </a:rPr>
              <a:t> Measure the accuracy of the detection algorithms in identifying keylogging activities. This can be quantified by metrics such as true positive rate, false positive rate, precision, and recall.</a:t>
            </a:r>
            <a:endParaRPr sz="1400"/>
          </a:p>
          <a:p>
            <a:pPr indent="-228600" lvl="0" marL="228600" rtl="0" algn="l">
              <a:lnSpc>
                <a:spcPct val="120000"/>
              </a:lnSpc>
              <a:spcBef>
                <a:spcPts val="1000"/>
              </a:spcBef>
              <a:spcAft>
                <a:spcPts val="0"/>
              </a:spcAft>
              <a:buClr>
                <a:schemeClr val="lt1"/>
              </a:buClr>
              <a:buSzPts val="1400"/>
              <a:buChar char="•"/>
            </a:pPr>
            <a:r>
              <a:rPr b="1" lang="en-US" sz="1400"/>
              <a:t>Prevention Efficacy:</a:t>
            </a:r>
            <a:r>
              <a:rPr lang="en-US" sz="140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sz="1400"/>
          </a:p>
          <a:p>
            <a:pPr indent="-228600" lvl="0" marL="228600" rtl="0" algn="l">
              <a:lnSpc>
                <a:spcPct val="120000"/>
              </a:lnSpc>
              <a:spcBef>
                <a:spcPts val="1000"/>
              </a:spcBef>
              <a:spcAft>
                <a:spcPts val="0"/>
              </a:spcAft>
              <a:buClr>
                <a:schemeClr val="lt1"/>
              </a:buClr>
              <a:buSzPts val="1400"/>
              <a:buChar char="•"/>
            </a:pPr>
            <a:r>
              <a:rPr b="1" lang="en-US" sz="1400"/>
              <a:t>System Performance:</a:t>
            </a:r>
            <a:r>
              <a:rPr lang="en-US" sz="1400">
                <a:solidFill>
                  <a:srgbClr val="ECECEC"/>
                </a:solidFill>
              </a:rPr>
              <a:t> Measure the impact of the solution on system performance, including CPU usage, memory consumption, and latency. Lower resource usage and minimal impact on system responsiveness are desirable outcomes.</a:t>
            </a:r>
            <a:endParaRPr sz="1400"/>
          </a:p>
          <a:p>
            <a:pPr indent="-228600" lvl="0" marL="228600" rtl="0" algn="l">
              <a:lnSpc>
                <a:spcPct val="120000"/>
              </a:lnSpc>
              <a:spcBef>
                <a:spcPts val="1000"/>
              </a:spcBef>
              <a:spcAft>
                <a:spcPts val="0"/>
              </a:spcAft>
              <a:buClr>
                <a:schemeClr val="lt1"/>
              </a:buClr>
              <a:buSzPts val="1400"/>
              <a:buChar char="•"/>
            </a:pPr>
            <a:r>
              <a:rPr b="1" lang="en-US" sz="1400"/>
              <a:t>Encryption Strength:</a:t>
            </a:r>
            <a:r>
              <a:rPr lang="en-US" sz="1400">
                <a:solidFill>
                  <a:srgbClr val="ECECEC"/>
                </a:solidFill>
              </a:rPr>
              <a:t> Evaluate the strength of the encryption techniques used to protect logged data. This can be assessed by conducting cryptographic analyses and assessing the resistance against known attacks.</a:t>
            </a:r>
            <a:endParaRPr sz="1400"/>
          </a:p>
          <a:p>
            <a:pPr indent="-228600" lvl="0" marL="228600" rtl="0" algn="l">
              <a:lnSpc>
                <a:spcPct val="120000"/>
              </a:lnSpc>
              <a:spcBef>
                <a:spcPts val="1000"/>
              </a:spcBef>
              <a:spcAft>
                <a:spcPts val="0"/>
              </a:spcAft>
              <a:buClr>
                <a:schemeClr val="lt1"/>
              </a:buClr>
              <a:buSzPts val="1400"/>
              <a:buChar char="•"/>
            </a:pPr>
            <a:r>
              <a:rPr b="1" lang="en-US" sz="1400"/>
              <a:t>User Satisfaction:</a:t>
            </a:r>
            <a:r>
              <a:rPr lang="en-US" sz="1400">
                <a:solidFill>
                  <a:srgbClr val="ECECEC"/>
                </a:solidFill>
              </a:rPr>
              <a:t> Gather feedback from end users regarding their satisfaction with the solution's usability, functionality, and effectiveness. Use surveys, interviews, or usability tests to quantify user satisfaction metrics.</a:t>
            </a:r>
            <a:endParaRPr sz="1400"/>
          </a:p>
          <a:p>
            <a:pPr indent="0" lvl="0" marL="0" rtl="0" algn="l">
              <a:lnSpc>
                <a:spcPct val="120000"/>
              </a:lnSpc>
              <a:spcBef>
                <a:spcPts val="1000"/>
              </a:spcBef>
              <a:spcAft>
                <a:spcPts val="0"/>
              </a:spcAft>
              <a:buClr>
                <a:schemeClr val="lt1"/>
              </a:buClr>
              <a:buSzPts val="2000"/>
              <a:buNone/>
            </a:pPr>
            <a:r>
              <a:t/>
            </a:r>
            <a:endParaRPr sz="2000"/>
          </a:p>
        </p:txBody>
      </p:sp>
      <p:sp>
        <p:nvSpPr>
          <p:cNvPr id="146" name="Google Shape;146;p8"/>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4/2/2024</a:t>
            </a:r>
            <a:endParaRPr/>
          </a:p>
        </p:txBody>
      </p:sp>
      <p:sp>
        <p:nvSpPr>
          <p:cNvPr id="147" name="Google Shape;147;p8"/>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337141" y="404541"/>
            <a:ext cx="9956747" cy="99308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Conclusion:</a:t>
            </a:r>
            <a:endParaRPr/>
          </a:p>
        </p:txBody>
      </p:sp>
      <p:sp>
        <p:nvSpPr>
          <p:cNvPr id="153" name="Google Shape;153;p9"/>
          <p:cNvSpPr txBox="1"/>
          <p:nvPr>
            <p:ph idx="1" type="body"/>
          </p:nvPr>
        </p:nvSpPr>
        <p:spPr>
          <a:xfrm>
            <a:off x="335467" y="1530404"/>
            <a:ext cx="9956747" cy="4646558"/>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rgbClr val="ECECEC"/>
              </a:buClr>
              <a:buSzPts val="1800"/>
              <a:buChar char="•"/>
            </a:pPr>
            <a:r>
              <a:rPr lang="en-US">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a:p>
        </p:txBody>
      </p:sp>
      <p:sp>
        <p:nvSpPr>
          <p:cNvPr id="154" name="Google Shape;154;p9"/>
          <p:cNvSpPr txBox="1"/>
          <p:nvPr>
            <p:ph idx="10" type="dt"/>
          </p:nvPr>
        </p:nvSpPr>
        <p:spPr>
          <a:xfrm>
            <a:off x="340137" y="63202"/>
            <a:ext cx="2743200" cy="3182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4/2/2024</a:t>
            </a:r>
            <a:endParaRPr/>
          </a:p>
        </p:txBody>
      </p:sp>
      <p:sp>
        <p:nvSpPr>
          <p:cNvPr id="155" name="Google Shape;155;p9"/>
          <p:cNvSpPr txBox="1"/>
          <p:nvPr>
            <p:ph idx="12" type="sldNum"/>
          </p:nvPr>
        </p:nvSpPr>
        <p:spPr>
          <a:xfrm>
            <a:off x="11403951" y="6425816"/>
            <a:ext cx="42976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ylanVTI">
  <a:themeElements>
    <a:clrScheme name="Custom 8">
      <a:dk1>
        <a:srgbClr val="000000"/>
      </a:dk1>
      <a:lt1>
        <a:srgbClr val="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2024-04-01T14:55:32Z</dcterms:created>
  <dc:creator>3IT35</dc:creator>
</cp:coreProperties>
</file>