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58153" y="276551"/>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429000" y="3622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966466"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mj-lt"/>
                <a:cs typeface="Trebuchet MS"/>
              </a:rPr>
              <a:t>DHAKSNAMOORTHI</a:t>
            </a:r>
            <a:r>
              <a:rPr lang="en-US" sz="3200" dirty="0" smtClean="0">
                <a:latin typeface="Trebuchet MS"/>
                <a:cs typeface="Trebuchet MS"/>
              </a:rPr>
              <a:t> M</a:t>
            </a:r>
            <a:endParaRPr sz="3200" dirty="0">
              <a:latin typeface="Trebuchet MS"/>
              <a:cs typeface="Trebuchet MS"/>
            </a:endParaRPr>
          </a:p>
        </p:txBody>
      </p:sp>
      <p:sp>
        <p:nvSpPr>
          <p:cNvPr id="8" name="object 8"/>
          <p:cNvSpPr txBox="1"/>
          <p:nvPr/>
        </p:nvSpPr>
        <p:spPr>
          <a:xfrm>
            <a:off x="6484620" y="2821622"/>
            <a:ext cx="4107180" cy="751488"/>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2D936B"/>
                </a:solidFill>
                <a:latin typeface="Trebuchet MS"/>
                <a:cs typeface="Trebuchet MS"/>
              </a:rPr>
              <a:t>ARTIFICIAL NEURAL NETWORK</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800550"/>
            <a:ext cx="5720459" cy="34286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p:cNvSpPr txBox="1"/>
          <p:nvPr/>
        </p:nvSpPr>
        <p:spPr>
          <a:xfrm>
            <a:off x="1143000" y="1857375"/>
            <a:ext cx="8001000" cy="646331"/>
          </a:xfrm>
          <a:prstGeom prst="rect">
            <a:avLst/>
          </a:prstGeom>
          <a:noFill/>
        </p:spPr>
        <p:txBody>
          <a:bodyPr wrap="square" rtlCol="0">
            <a:spAutoFit/>
          </a:bodyPr>
          <a:lstStyle/>
          <a:p>
            <a:r>
              <a:rPr lang="en-US" dirty="0"/>
              <a:t/>
            </a:r>
            <a:br>
              <a:rPr lang="en-US" dirty="0"/>
            </a:br>
            <a:endParaRPr lang="en-IN"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370229"/>
            <a:ext cx="8077200" cy="42420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811"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72836" y="192436"/>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819408"/>
          </a:xfrm>
          <a:prstGeom prst="rect">
            <a:avLst/>
          </a:prstGeom>
        </p:spPr>
        <p:txBody>
          <a:bodyPr vert="horz" wrap="square" lIns="0" tIns="460692" rIns="0" bIns="0" rtlCol="0">
            <a:spAutoFit/>
          </a:bodyPr>
          <a:lstStyle/>
          <a:p>
            <a:pPr marL="193675">
              <a:spcBef>
                <a:spcPts val="130"/>
              </a:spcBef>
            </a:pPr>
            <a:r>
              <a:rPr lang="en-US" sz="4400" dirty="0" smtClean="0"/>
              <a:t>BREAST CANCER PREDICTION USING ANN</a:t>
            </a:r>
            <a:endParaRPr lang="en-US"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p:cNvSpPr txBox="1"/>
          <p:nvPr/>
        </p:nvSpPr>
        <p:spPr>
          <a:xfrm>
            <a:off x="725161" y="2298119"/>
            <a:ext cx="8598155" cy="4247317"/>
          </a:xfrm>
          <a:prstGeom prst="rect">
            <a:avLst/>
          </a:prstGeom>
          <a:noFill/>
        </p:spPr>
        <p:txBody>
          <a:bodyPr wrap="square" rtlCol="0">
            <a:spAutoFit/>
          </a:bodyPr>
          <a:lstStyle/>
          <a:p>
            <a:r>
              <a:rPr lang="en-US" dirty="0"/>
              <a:t>Breast cancer prediction is a crucial application of machine learning and data analysis in the healthcare domain. It involves using various attributes or features such as patient age, tumor size, tumor type, and other medical indicators to predict whether a breast tumor is benign (non-cancerous) or malignant (cancerous</a:t>
            </a:r>
            <a:r>
              <a:rPr lang="en-US" dirty="0" smtClean="0"/>
              <a:t>).</a:t>
            </a:r>
            <a:r>
              <a:rPr lang="en-US" dirty="0"/>
              <a:t> </a:t>
            </a:r>
            <a:br>
              <a:rPr lang="en-US" dirty="0"/>
            </a:br>
            <a:r>
              <a:rPr lang="en-US" dirty="0"/>
              <a:t>Breast cancer prediction is a crucial application of machine learning and data analysis in the healthcare domain. It involves using various attributes or features such as patient age, tumor size, tumor type, and other medical indicators to predict whether a breast tumor is benign (non-cancerous) or malignant (cancerous).</a:t>
            </a:r>
          </a:p>
          <a:p>
            <a:r>
              <a:rPr lang="en-US" dirty="0"/>
              <a:t>The prediction task is typically approached as a classification problem, where the goal is to classify tumors into two classes: benign and malignant. Machine learning models are trained on historical data containing information about patients and their breast tumors, along with their corresponding labels (benign or malignant). These models learn patterns and relationships in the data and use them to make predictions on new, unseen data.</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1213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52111" y="67469"/>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p:cNvSpPr txBox="1"/>
          <p:nvPr/>
        </p:nvSpPr>
        <p:spPr>
          <a:xfrm>
            <a:off x="2319336" y="2085141"/>
            <a:ext cx="5529263" cy="2862322"/>
          </a:xfrm>
          <a:prstGeom prst="rect">
            <a:avLst/>
          </a:prstGeom>
          <a:noFill/>
        </p:spPr>
        <p:txBody>
          <a:bodyPr wrap="square" rtlCol="0">
            <a:spAutoFit/>
          </a:bodyPr>
          <a:lstStyle/>
          <a:p>
            <a:pPr marL="285750" indent="-285750">
              <a:buFont typeface="Courier New" pitchFamily="49" charset="0"/>
              <a:buChar char="o"/>
            </a:pPr>
            <a:r>
              <a:rPr lang="en-US" dirty="0" smtClean="0"/>
              <a:t>PROBLEM STATEMENT</a:t>
            </a:r>
          </a:p>
          <a:p>
            <a:pPr marL="285750" indent="-285750">
              <a:buFont typeface="Courier New" pitchFamily="49" charset="0"/>
              <a:buChar char="o"/>
            </a:pPr>
            <a:r>
              <a:rPr lang="en-US" dirty="0" smtClean="0"/>
              <a:t>PROJECT OVERVIEW</a:t>
            </a:r>
          </a:p>
          <a:p>
            <a:pPr marL="285750" indent="-285750">
              <a:buFont typeface="Courier New" pitchFamily="49" charset="0"/>
              <a:buChar char="o"/>
            </a:pPr>
            <a:r>
              <a:rPr lang="en-US" dirty="0" smtClean="0"/>
              <a:t>WHO ARE THE END USER?</a:t>
            </a:r>
          </a:p>
          <a:p>
            <a:pPr marL="285750" indent="-285750">
              <a:buFont typeface="Courier New" pitchFamily="49" charset="0"/>
              <a:buChar char="o"/>
            </a:pPr>
            <a:r>
              <a:rPr lang="en-US" dirty="0" smtClean="0"/>
              <a:t>YOUR SOLUTION AND ITS VALUE PROPESITION</a:t>
            </a:r>
          </a:p>
          <a:p>
            <a:pPr marL="285750" indent="-285750">
              <a:buFont typeface="Courier New" pitchFamily="49" charset="0"/>
              <a:buChar char="o"/>
            </a:pPr>
            <a:r>
              <a:rPr lang="en-US" dirty="0" smtClean="0"/>
              <a:t>THE WOW IN YOUR SOLUTION</a:t>
            </a:r>
          </a:p>
          <a:p>
            <a:pPr marL="285750" indent="-285750">
              <a:buFont typeface="Courier New" pitchFamily="49" charset="0"/>
              <a:buChar char="o"/>
            </a:pPr>
            <a:r>
              <a:rPr lang="en-US" dirty="0" smtClean="0"/>
              <a:t>MODELLING</a:t>
            </a:r>
          </a:p>
          <a:p>
            <a:pPr marL="285750" indent="-285750">
              <a:buFont typeface="Courier New" pitchFamily="49" charset="0"/>
              <a:buChar char="o"/>
            </a:pPr>
            <a:r>
              <a:rPr lang="en-US" dirty="0" smtClean="0"/>
              <a:t>RESULT</a:t>
            </a:r>
          </a:p>
          <a:p>
            <a:r>
              <a:rPr lang="en-US" dirty="0" smtClean="0"/>
              <a:t> </a:t>
            </a:r>
          </a:p>
          <a:p>
            <a:pPr marL="285750" indent="-285750">
              <a:buFont typeface="Courier New" pitchFamily="49" charset="0"/>
              <a:buChar char="o"/>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720986" y="1219200"/>
            <a:ext cx="7391400" cy="6186309"/>
          </a:xfrm>
          <a:prstGeom prst="rect">
            <a:avLst/>
          </a:prstGeom>
          <a:noFill/>
        </p:spPr>
        <p:txBody>
          <a:bodyPr wrap="square" rtlCol="0">
            <a:spAutoFit/>
          </a:bodyPr>
          <a:lstStyle/>
          <a:p>
            <a:r>
              <a:rPr lang="en-US" dirty="0"/>
              <a:t>Breast cancer is one of the most prevalent forms of cancer among women worldwide, with early detection playing a crucial role in successful treatment and patient outcomes. However, accurate diagnosis relies heavily on the expertise of healthcare professionals and can be subject to variability.</a:t>
            </a:r>
          </a:p>
          <a:p>
            <a:r>
              <a:rPr lang="en-US" dirty="0"/>
              <a:t>The problem at hand is to develop a machine learning model that can accurately predict the likelihood of breast cancer based on patient data and tumor characteristics. This predictive model </a:t>
            </a:r>
            <a:endParaRPr lang="en-US" dirty="0" smtClean="0"/>
          </a:p>
          <a:p>
            <a:r>
              <a:rPr lang="en-US" dirty="0"/>
              <a:t> </a:t>
            </a:r>
            <a:r>
              <a:rPr lang="en-US" dirty="0" smtClean="0"/>
              <a:t> </a:t>
            </a:r>
            <a:r>
              <a:rPr lang="en-US" b="1" dirty="0"/>
              <a:t>Data Availability</a:t>
            </a:r>
            <a:r>
              <a:rPr lang="en-US" dirty="0"/>
              <a:t>: Accessing comprehensive datasets containing patient demographics, medical history, and tumor characteristics such as size, shape, and histology.</a:t>
            </a:r>
          </a:p>
          <a:p>
            <a:r>
              <a:rPr lang="en-US" b="1" dirty="0"/>
              <a:t>Prediction Task</a:t>
            </a:r>
            <a:r>
              <a:rPr lang="en-US" dirty="0"/>
              <a:t>: Framing the problem as a binary classification task to predict the likelihood of breast cancer (benign or malignant) based on available features.</a:t>
            </a:r>
          </a:p>
          <a:p>
            <a:r>
              <a:rPr lang="en-US" b="1" dirty="0"/>
              <a:t>Accuracy and Reliability</a:t>
            </a:r>
            <a:r>
              <a:rPr lang="en-US" dirty="0"/>
              <a:t>: Developing a model that achieves high accuracy, sensitivity, and specificity to ensure reliable predictions and minimize false positives and false negatives.</a:t>
            </a:r>
          </a:p>
          <a:p>
            <a:r>
              <a:rPr lang="en-US" b="1" dirty="0"/>
              <a:t>Clinical Utility</a:t>
            </a:r>
            <a:r>
              <a:rPr lang="en-US" dirty="0"/>
              <a:t>: Ensuring that the predictive model is interpretable and actionable for healthcare professionals, facilitating informed decision-making and treatment planning.</a:t>
            </a:r>
          </a:p>
          <a:p>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914400" y="1598295"/>
            <a:ext cx="7591425" cy="5109091"/>
          </a:xfrm>
          <a:prstGeom prst="rect">
            <a:avLst/>
          </a:prstGeom>
          <a:noFill/>
        </p:spPr>
        <p:txBody>
          <a:bodyPr wrap="square" rtlCol="0">
            <a:spAutoFit/>
          </a:bodyPr>
          <a:lstStyle/>
          <a:p>
            <a:r>
              <a:rPr lang="en-US" sz="1400" b="1" dirty="0"/>
              <a:t>Introduction:</a:t>
            </a:r>
            <a:endParaRPr lang="en-US" sz="1400" dirty="0"/>
          </a:p>
          <a:p>
            <a:pPr lvl="1"/>
            <a:r>
              <a:rPr lang="en-US" sz="1400" dirty="0"/>
              <a:t>Overview of breast cancer as a prevalent health concern.</a:t>
            </a:r>
          </a:p>
          <a:p>
            <a:pPr lvl="1"/>
            <a:r>
              <a:rPr lang="en-US" sz="1400" dirty="0"/>
              <a:t>Importance of early detection in improving survival rates.</a:t>
            </a:r>
          </a:p>
          <a:p>
            <a:pPr lvl="1"/>
            <a:r>
              <a:rPr lang="en-US" sz="1400" dirty="0"/>
              <a:t>Objective of the project: Developing a machine learning model to predict breast cancer.</a:t>
            </a:r>
          </a:p>
          <a:p>
            <a:r>
              <a:rPr lang="en-US" sz="1400" b="1" dirty="0"/>
              <a:t>Data Collection and Preprocessing:</a:t>
            </a:r>
            <a:endParaRPr lang="en-US" sz="1400" dirty="0"/>
          </a:p>
          <a:p>
            <a:pPr lvl="1"/>
            <a:r>
              <a:rPr lang="en-US" sz="1400" dirty="0"/>
              <a:t>Collection of patient data including demographics and tumor characteristics.</a:t>
            </a:r>
          </a:p>
          <a:p>
            <a:pPr lvl="1"/>
            <a:r>
              <a:rPr lang="en-US" sz="1400" dirty="0"/>
              <a:t>Preprocessing steps: Handling missing values and standardizing features.</a:t>
            </a:r>
          </a:p>
          <a:p>
            <a:r>
              <a:rPr lang="en-US" sz="1400" b="1" dirty="0"/>
              <a:t>Exploratory Data Analysis (EDA):</a:t>
            </a:r>
            <a:endParaRPr lang="en-US" sz="1400" dirty="0"/>
          </a:p>
          <a:p>
            <a:pPr lvl="1"/>
            <a:r>
              <a:rPr lang="en-US" sz="1400" dirty="0"/>
              <a:t>Visualizing data distributions and correlations.</a:t>
            </a:r>
          </a:p>
          <a:p>
            <a:pPr lvl="1"/>
            <a:r>
              <a:rPr lang="en-US" sz="1400" dirty="0"/>
              <a:t>Understanding key features and their relationships with breast cancer diagnosis.</a:t>
            </a:r>
          </a:p>
          <a:p>
            <a:r>
              <a:rPr lang="en-US" sz="1400" b="1" dirty="0"/>
              <a:t>Feature Engineering and Selection:</a:t>
            </a:r>
            <a:endParaRPr lang="en-US" sz="1400" dirty="0"/>
          </a:p>
          <a:p>
            <a:pPr lvl="1"/>
            <a:r>
              <a:rPr lang="en-US" sz="1400" dirty="0"/>
              <a:t>Creating new features or transforming existing ones.</a:t>
            </a:r>
          </a:p>
          <a:p>
            <a:pPr lvl="1"/>
            <a:r>
              <a:rPr lang="en-US" sz="1400" dirty="0"/>
              <a:t>Selecting relevant features for model training.</a:t>
            </a:r>
          </a:p>
          <a:p>
            <a:r>
              <a:rPr lang="en-US" sz="1400" b="1" dirty="0"/>
              <a:t>Machine Learning Models:</a:t>
            </a:r>
            <a:endParaRPr lang="en-US" sz="1400" dirty="0"/>
          </a:p>
          <a:p>
            <a:pPr lvl="1"/>
            <a:r>
              <a:rPr lang="en-US" sz="1400" dirty="0"/>
              <a:t>Selection of classification algorithms: Logistic Regression, Decision Trees, etc.</a:t>
            </a:r>
          </a:p>
          <a:p>
            <a:pPr lvl="1"/>
            <a:r>
              <a:rPr lang="en-US" sz="1400" dirty="0"/>
              <a:t>Training and evaluation of models on the dataset.</a:t>
            </a:r>
          </a:p>
          <a:p>
            <a:r>
              <a:rPr lang="en-US" sz="1400" b="1" dirty="0"/>
              <a:t>Model Evaluation:</a:t>
            </a:r>
            <a:endParaRPr lang="en-US" sz="1400" dirty="0"/>
          </a:p>
          <a:p>
            <a:pPr lvl="1"/>
            <a:r>
              <a:rPr lang="en-US" sz="1400" dirty="0"/>
              <a:t>Assessing model performance using metrics like accuracy, precision, and recall.</a:t>
            </a:r>
          </a:p>
          <a:p>
            <a:r>
              <a:rPr lang="en-US" sz="1400" b="1" dirty="0"/>
              <a:t>Results and Insights:</a:t>
            </a:r>
            <a:endParaRPr lang="en-US" sz="1400" dirty="0"/>
          </a:p>
          <a:p>
            <a:pPr lvl="1"/>
            <a:r>
              <a:rPr lang="en-US" sz="1400" dirty="0"/>
              <a:t>Presentation of model performance and key findings.</a:t>
            </a:r>
          </a:p>
          <a:p>
            <a:pPr lvl="1"/>
            <a:r>
              <a:rPr lang="en-US" sz="1400" dirty="0"/>
              <a:t>Insights into significant features for breast cancer prediction.</a:t>
            </a:r>
          </a:p>
          <a:p>
            <a:endParaRPr lang="en-US" dirty="0"/>
          </a:p>
          <a:p>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1143000" y="1505298"/>
            <a:ext cx="7848600" cy="5355312"/>
          </a:xfrm>
          <a:prstGeom prst="rect">
            <a:avLst/>
          </a:prstGeom>
          <a:noFill/>
        </p:spPr>
        <p:txBody>
          <a:bodyPr wrap="square" rtlCol="0">
            <a:spAutoFit/>
          </a:bodyPr>
          <a:lstStyle/>
          <a:p>
            <a:r>
              <a:rPr lang="en-US" dirty="0"/>
              <a:t>The end users for breast cancer prediction models primarily include healthcare professionals, patients, healthcare institutions, public health organizations, and researchers.</a:t>
            </a:r>
          </a:p>
          <a:p>
            <a:r>
              <a:rPr lang="en-US" dirty="0"/>
              <a:t>Healthcare professionals, including oncologists, radiologists, and primary care physicians, utilize these models to assist in early detection and diagnosis of breast cancer, aiding in treatment planning and patient care.</a:t>
            </a:r>
          </a:p>
          <a:p>
            <a:r>
              <a:rPr lang="en-US" dirty="0"/>
              <a:t>Patients benefit from these models by receiving timely and accurate diagnoses, leading to improved treatment outcomes and better quality of life.</a:t>
            </a:r>
          </a:p>
          <a:p>
            <a:r>
              <a:rPr lang="en-US" dirty="0"/>
              <a:t>Healthcare institutions implement breast cancer prediction models to enhance their screening and diagnostic processes, ultimately improving patient outcomes and satisfaction.</a:t>
            </a:r>
          </a:p>
          <a:p>
            <a:r>
              <a:rPr lang="en-US" dirty="0"/>
              <a:t>Public health organizations leverage these models to develop targeted breast cancer awareness campaigns, screening programs, and policies aimed at reducing the burden of the disease at a population level.</a:t>
            </a:r>
          </a:p>
          <a:p>
            <a:r>
              <a:rPr lang="en-US" dirty="0"/>
              <a:t>Researchers utilize breast cancer prediction models to advance scientific knowledge, develop new diagnostic tools, and explore innovative treatment strategies for breast cancer.</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2847584" y="2019300"/>
            <a:ext cx="6629400" cy="3970318"/>
          </a:xfrm>
          <a:prstGeom prst="rect">
            <a:avLst/>
          </a:prstGeom>
          <a:noFill/>
        </p:spPr>
        <p:txBody>
          <a:bodyPr wrap="square" rtlCol="0">
            <a:spAutoFit/>
          </a:bodyPr>
          <a:lstStyle/>
          <a:p>
            <a:r>
              <a:rPr lang="en-US" dirty="0"/>
              <a:t/>
            </a:r>
            <a:br>
              <a:rPr lang="en-US" dirty="0"/>
            </a:br>
            <a:r>
              <a:rPr lang="en-US" dirty="0"/>
              <a:t>Machine learning models for breast cancer prediction offer a transformative approach to combating this prevalent disease. By leveraging advanced algorithms to analyze patient data and tumor characteristics, these models provide valuable insights that enhance early detection, treatment planning, and patient outcomes.</a:t>
            </a:r>
          </a:p>
          <a:p>
            <a:r>
              <a:rPr lang="en-US" dirty="0"/>
              <a:t>One of the key benefits of these models is their ability to detect breast cancer at an early stage, when treatment is most effective. By identifying subtle patterns and anomalies in medical imaging data, machine learning algorithms can alert healthcare professionals to potential cases of breast cancer, enabling timely intervention and improved survival rates for patients.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p:cNvSpPr txBox="1"/>
          <p:nvPr/>
        </p:nvSpPr>
        <p:spPr>
          <a:xfrm>
            <a:off x="2362200" y="2019300"/>
            <a:ext cx="7777619" cy="3693319"/>
          </a:xfrm>
          <a:prstGeom prst="rect">
            <a:avLst/>
          </a:prstGeom>
          <a:noFill/>
        </p:spPr>
        <p:txBody>
          <a:bodyPr wrap="square" rtlCol="0">
            <a:spAutoFit/>
          </a:bodyPr>
          <a:lstStyle/>
          <a:p>
            <a:r>
              <a:rPr lang="en-US" dirty="0"/>
              <a:t/>
            </a:r>
            <a:br>
              <a:rPr lang="en-US" dirty="0"/>
            </a:br>
            <a:r>
              <a:rPr lang="en-US" dirty="0"/>
              <a:t>The wow factor in utilizing machine learning for breast cancer prediction lies in its ability to revolutionize early detection and personalized treatment strategies. By analyzing vast amounts of patient data and tumor characteristics, machine learning models can identify subtle patterns indicative of breast cancer at its earliest stages. This enables healthcare providers to intervene proactively when treatment is most effective, ultimately improving patient outcomes and survival rates.</a:t>
            </a:r>
          </a:p>
          <a:p>
            <a:r>
              <a:rPr lang="en-US" dirty="0"/>
              <a:t>Moreover, machine learning algorithms can tailor treatment plans based on individual tumor characteristics and patient preferences, optimizing efficacy and minimizing side effects. This personalized approach empowers patients to take an active role in their healthcare decisions, leading to better treatment adherence and enhanced overall quality of life.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p:cNvSpPr txBox="1"/>
          <p:nvPr/>
        </p:nvSpPr>
        <p:spPr>
          <a:xfrm>
            <a:off x="609600" y="2209800"/>
            <a:ext cx="8229600" cy="3416320"/>
          </a:xfrm>
          <a:prstGeom prst="rect">
            <a:avLst/>
          </a:prstGeom>
          <a:noFill/>
        </p:spPr>
        <p:txBody>
          <a:bodyPr wrap="square" rtlCol="0">
            <a:spAutoFit/>
          </a:bodyPr>
          <a:lstStyle/>
          <a:p>
            <a:r>
              <a:rPr lang="en-US" b="1" dirty="0"/>
              <a:t>Homepage Wireframe:</a:t>
            </a:r>
            <a:endParaRPr lang="en-US" dirty="0"/>
          </a:p>
          <a:p>
            <a:pPr lvl="1"/>
            <a:r>
              <a:rPr lang="en-US" dirty="0"/>
              <a:t>Header: Navigation links for key sections like Prevention, Diagnosis, Treatment.</a:t>
            </a:r>
          </a:p>
          <a:p>
            <a:pPr lvl="1"/>
            <a:r>
              <a:rPr lang="en-US" dirty="0"/>
              <a:t>Hero Section: Image with brief message on breast cancer awareness.</a:t>
            </a:r>
          </a:p>
          <a:p>
            <a:pPr lvl="1"/>
            <a:r>
              <a:rPr lang="en-US" dirty="0"/>
              <a:t>Call-to-Action: Button to encourage action like scheduling a screening.</a:t>
            </a:r>
          </a:p>
          <a:p>
            <a:pPr lvl="1"/>
            <a:r>
              <a:rPr lang="en-US" dirty="0"/>
              <a:t>Information Sections: Summaries or links to key topics such as risk factors and screening guidelines.</a:t>
            </a:r>
          </a:p>
          <a:p>
            <a:r>
              <a:rPr lang="en-US" b="1" dirty="0"/>
              <a:t>Prevention and Risk Factors Wireframe:</a:t>
            </a:r>
            <a:endParaRPr lang="en-US" dirty="0"/>
          </a:p>
          <a:p>
            <a:pPr lvl="1"/>
            <a:r>
              <a:rPr lang="en-US" dirty="0"/>
              <a:t>Overview: Introduction to breast cancer prevention and risk factors.</a:t>
            </a:r>
          </a:p>
          <a:p>
            <a:pPr lvl="1"/>
            <a:r>
              <a:rPr lang="en-US" dirty="0"/>
              <a:t>Risk Factor Checklist: Interactive tool for users to assess their risk.</a:t>
            </a:r>
          </a:p>
          <a:p>
            <a:pPr lvl="1"/>
            <a:r>
              <a:rPr lang="en-US" dirty="0"/>
              <a:t>Prevention Strategies: Information on lifestyle changes and screening recommendations.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767</Words>
  <Application>Microsoft Office PowerPoint</Application>
  <PresentationFormat>Custom</PresentationFormat>
  <Paragraphs>89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BREAST CANCER PREDICTION USING ANN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created xsi:type="dcterms:W3CDTF">2024-04-04T10:01:24Z</dcterms:created>
  <dcterms:modified xsi:type="dcterms:W3CDTF">2024-04-04T10:56:59Z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