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1" r:id="rId5"/>
    <p:sldId id="288" r:id="rId6"/>
    <p:sldId id="294" r:id="rId7"/>
    <p:sldId id="295" r:id="rId8"/>
    <p:sldId id="290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C9FBD-9EA5-D5D7-14C0-AE612457D7AD}" v="79" dt="2023-07-09T18:40:59.572"/>
    <p1510:client id="{7E3549B6-E341-8852-6C06-33070B14C717}" v="668" dt="2023-07-09T12:16:31.751"/>
    <p1510:client id="{814C3B92-91E0-55C6-E0EA-B4BC2D2F98A0}" v="1127" dt="2023-07-09T15:04:29.059"/>
    <p1510:client id="{A7D55411-0ACC-5E5B-53C8-18B08675C59F}" v="89" dt="2023-07-09T15:22:16.460"/>
    <p1510:client id="{C58A2260-7D68-E19A-7BE3-20260EA459EE}" v="441" dt="2023-07-09T18:40:08.79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3" y="938877"/>
            <a:ext cx="9116882" cy="7680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Cloud-based </a:t>
            </a:r>
            <a:r>
              <a:rPr lang="en-US" sz="2000" err="1"/>
              <a:t>etl</a:t>
            </a:r>
            <a:r>
              <a:rPr lang="en-US" sz="2000"/>
              <a:t> pipeline with rds,s3,AWS glue and </a:t>
            </a:r>
            <a:r>
              <a:rPr lang="en-US" sz="2000" err="1"/>
              <a:t>sns</a:t>
            </a:r>
            <a:r>
              <a:rPr lang="en-US" sz="2000"/>
              <a:t> integration</a:t>
            </a:r>
            <a:br>
              <a:rPr lang="en-US" sz="2000"/>
            </a:br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339" y="2747451"/>
            <a:ext cx="7744486" cy="270052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IN" sz="1800" b="1">
                <a:latin typeface="Arial Black"/>
              </a:rPr>
              <a:t>COACH : LEON YIGAL BENJAMIN</a:t>
            </a:r>
            <a:endParaRPr lang="en-IN" sz="1800" b="1">
              <a:latin typeface="Arial Black"/>
              <a:cs typeface="Sabon Next LT"/>
            </a:endParaRPr>
          </a:p>
          <a:p>
            <a:endParaRPr lang="en-US" sz="1800" b="1">
              <a:latin typeface="Arial Black"/>
              <a:cs typeface="Sabon Next LT"/>
            </a:endParaRPr>
          </a:p>
          <a:p>
            <a:r>
              <a:rPr lang="en-IN" sz="1800" b="1">
                <a:latin typeface="Arial Black"/>
              </a:rPr>
              <a:t>PROJECT MENTOR : BADRI PRASAD BALAKRISHNAN</a:t>
            </a:r>
            <a:endParaRPr lang="en-IN" sz="1800" b="1">
              <a:latin typeface="Arial Black"/>
              <a:cs typeface="Sabon Next LT"/>
            </a:endParaRPr>
          </a:p>
          <a:p>
            <a:endParaRPr lang="en-US" sz="1800" b="1">
              <a:latin typeface="Arial Black"/>
              <a:cs typeface="Sabon Next LT"/>
            </a:endParaRPr>
          </a:p>
          <a:p>
            <a:endParaRPr lang="en-US" sz="1800" b="1">
              <a:latin typeface="Arial Black"/>
              <a:cs typeface="Sabon Next 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E0FF5-32C8-4B47-254B-537D59028069}"/>
              </a:ext>
            </a:extLst>
          </p:cNvPr>
          <p:cNvSpPr txBox="1"/>
          <p:nvPr/>
        </p:nvSpPr>
        <p:spPr>
          <a:xfrm>
            <a:off x="6101290" y="5094740"/>
            <a:ext cx="38601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 Black"/>
                <a:cs typeface="Sabon Next LT"/>
              </a:rPr>
              <a:t>TEAM MEMBERS-</a:t>
            </a:r>
            <a:br>
              <a:rPr lang="en-US" sz="1400">
                <a:latin typeface="Arial Black"/>
                <a:cs typeface="Sabon Next LT"/>
              </a:rPr>
            </a:br>
            <a:r>
              <a:rPr lang="en-US" sz="1400">
                <a:solidFill>
                  <a:schemeClr val="accent6"/>
                </a:solidFill>
                <a:latin typeface="Arial Black"/>
                <a:cs typeface="Sabon Next LT"/>
              </a:rPr>
              <a:t>         1.PRAVEEN G </a:t>
            </a:r>
            <a:br>
              <a:rPr lang="en-US" sz="1400">
                <a:latin typeface="Arial Black"/>
                <a:cs typeface="Sabon Next LT"/>
              </a:rPr>
            </a:br>
            <a:r>
              <a:rPr lang="en-US" sz="1400">
                <a:solidFill>
                  <a:schemeClr val="accent6"/>
                </a:solidFill>
                <a:latin typeface="Arial Black"/>
                <a:cs typeface="Sabon Next LT"/>
              </a:rPr>
              <a:t>         2.RAHUL V </a:t>
            </a:r>
            <a:br>
              <a:rPr lang="en-US" sz="1400">
                <a:latin typeface="Arial Black"/>
                <a:cs typeface="Sabon Next LT"/>
              </a:rPr>
            </a:br>
            <a:r>
              <a:rPr lang="en-US" sz="1400">
                <a:solidFill>
                  <a:schemeClr val="accent6"/>
                </a:solidFill>
                <a:latin typeface="Arial Black"/>
                <a:cs typeface="Sabon Next LT"/>
              </a:rPr>
              <a:t>         3.DHAMOTHARAN A S </a:t>
            </a:r>
            <a:br>
              <a:rPr lang="en-US" sz="1400">
                <a:latin typeface="Arial Black"/>
                <a:cs typeface="Sabon Next LT"/>
              </a:rPr>
            </a:br>
            <a:r>
              <a:rPr lang="en-US" sz="1400">
                <a:solidFill>
                  <a:schemeClr val="accent6"/>
                </a:solidFill>
                <a:latin typeface="Arial Black"/>
                <a:cs typeface="Sabon Next LT"/>
              </a:rPr>
              <a:t>         4.VISHWA R </a:t>
            </a:r>
          </a:p>
          <a:p>
            <a:r>
              <a:rPr lang="en-US" sz="1400">
                <a:solidFill>
                  <a:schemeClr val="accent6"/>
                </a:solidFill>
                <a:latin typeface="Arial Black"/>
                <a:cs typeface="Sabon Next LT"/>
              </a:rPr>
              <a:t>         5.LIKITHA CHINTAPALLI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98" y="571383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sz="3600"/>
              <a:t>Services used</a:t>
            </a:r>
            <a:endParaRPr lang="en-US" sz="3600" b="1"/>
          </a:p>
        </p:txBody>
      </p:sp>
      <p:pic>
        <p:nvPicPr>
          <p:cNvPr id="5" name="Picture 6" descr="A group of icons with text&#10;&#10;Description automatically generated">
            <a:extLst>
              <a:ext uri="{FF2B5EF4-FFF2-40B4-BE49-F238E27FC236}">
                <a16:creationId xmlns:a16="http://schemas.microsoft.com/office/drawing/2014/main" id="{6299F574-761A-B641-2DE8-E1B2AE99E2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1641" y="1446342"/>
            <a:ext cx="9743729" cy="5243455"/>
          </a:xfr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044" y="454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sz="3600"/>
              <a:t>Architecture </a:t>
            </a:r>
            <a:r>
              <a:rPr lang="en-US" sz="3600" err="1"/>
              <a:t>dIAGRAM</a:t>
            </a:r>
            <a:endParaRPr lang="en-US" sz="3600"/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C4F9FF6-7CB6-0D5B-DC4F-723BA4AB00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7701" y="1525645"/>
            <a:ext cx="10667860" cy="5229497"/>
          </a:xfr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4" y="483316"/>
            <a:ext cx="10671048" cy="768096"/>
          </a:xfrm>
          <a:ln>
            <a:solidFill>
              <a:srgbClr val="202C8F"/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0">
                <a:solidFill>
                  <a:srgbClr val="202C8F"/>
                </a:solidFill>
                <a:latin typeface="Arial Black"/>
                <a:cs typeface="Arial"/>
              </a:rPr>
              <a:t> </a:t>
            </a:r>
            <a:r>
              <a:rPr lang="en-IN" sz="2400">
                <a:solidFill>
                  <a:srgbClr val="202C8F"/>
                </a:solidFill>
                <a:latin typeface="Arial Black"/>
                <a:cs typeface="Arial"/>
              </a:rPr>
              <a:t>Implementation of Project overflow  </a:t>
            </a:r>
            <a:endParaRPr lang="en-US" sz="2400">
              <a:solidFill>
                <a:srgbClr val="202C8F"/>
              </a:solidFill>
              <a:latin typeface="Arial Black"/>
              <a:cs typeface="Arial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9260E1D-E6A3-94A8-9443-82A82B35C49C}"/>
              </a:ext>
            </a:extLst>
          </p:cNvPr>
          <p:cNvSpPr/>
          <p:nvPr/>
        </p:nvSpPr>
        <p:spPr>
          <a:xfrm>
            <a:off x="6795697" y="1555934"/>
            <a:ext cx="1643742" cy="1061532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SNAPSHOTS CREATION USING RDS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352B9EF-CBE7-0DCE-6587-F24191496581}"/>
              </a:ext>
            </a:extLst>
          </p:cNvPr>
          <p:cNvSpPr/>
          <p:nvPr/>
        </p:nvSpPr>
        <p:spPr>
          <a:xfrm>
            <a:off x="4095079" y="1563283"/>
            <a:ext cx="1643742" cy="1012372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CONNECTING THE DATABASE IN MYSQL WORKBENCH USING ENDPOINT AND CREDENTIALS 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CF15ED-E381-069D-0C0E-0A41BCF99285}"/>
              </a:ext>
            </a:extLst>
          </p:cNvPr>
          <p:cNvSpPr/>
          <p:nvPr/>
        </p:nvSpPr>
        <p:spPr>
          <a:xfrm>
            <a:off x="1101507" y="1526411"/>
            <a:ext cx="1643742" cy="1012372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RDS DATABASE CREATION 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FFBD4DA-E646-1445-B682-6A52CB2F8942}"/>
              </a:ext>
            </a:extLst>
          </p:cNvPr>
          <p:cNvSpPr/>
          <p:nvPr/>
        </p:nvSpPr>
        <p:spPr>
          <a:xfrm>
            <a:off x="9407307" y="1563282"/>
            <a:ext cx="1752600" cy="1012372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EXPORT THE SNAPSHOTS TO S3 IN PARQUET FORMAT 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E003CEA-30D8-974D-541C-FB981747549C}"/>
              </a:ext>
            </a:extLst>
          </p:cNvPr>
          <p:cNvSpPr/>
          <p:nvPr/>
        </p:nvSpPr>
        <p:spPr>
          <a:xfrm>
            <a:off x="1101509" y="3217911"/>
            <a:ext cx="1643742" cy="1012372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CHANGING THE DATAFORMAT USING DATABREW-SOURCE DATA CATALOG</a:t>
            </a:r>
            <a:endParaRPr lang="en-US" sz="1050">
              <a:solidFill>
                <a:srgbClr val="202C8F"/>
              </a:solidFill>
              <a:latin typeface="Arial"/>
              <a:cs typeface="Sabon Next LT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4E69560-0D3A-DAA2-16ED-1856F757BC59}"/>
              </a:ext>
            </a:extLst>
          </p:cNvPr>
          <p:cNvSpPr/>
          <p:nvPr/>
        </p:nvSpPr>
        <p:spPr>
          <a:xfrm>
            <a:off x="1034666" y="5060652"/>
            <a:ext cx="1643742" cy="889574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UPDATING THE TRANSFORMED IN DATA CATALOG 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BC413D2-83F0-8599-8C53-073EDA02E8F0}"/>
              </a:ext>
            </a:extLst>
          </p:cNvPr>
          <p:cNvSpPr/>
          <p:nvPr/>
        </p:nvSpPr>
        <p:spPr>
          <a:xfrm>
            <a:off x="6762079" y="4981397"/>
            <a:ext cx="1643742" cy="968830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TRIGGERING GLUE WITH EVENTBRIDGE 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CDED34D-79D1-110C-3342-3A1C3CD85026}"/>
              </a:ext>
            </a:extLst>
          </p:cNvPr>
          <p:cNvSpPr/>
          <p:nvPr/>
        </p:nvSpPr>
        <p:spPr>
          <a:xfrm>
            <a:off x="9393940" y="4940336"/>
            <a:ext cx="1752601" cy="1022304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solidFill>
                  <a:srgbClr val="202C8F"/>
                </a:solidFill>
                <a:latin typeface="Arial"/>
                <a:cs typeface="Calibri"/>
              </a:rPr>
              <a:t>CREATE AN SNS TOPIC TO SEND NOTIFICATION AFTER THE GLUE JOB HAS BEEN COMPLETED SUCCESSFULLY OR WHEN IT GETS FAILED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105600A-7083-CD8D-A66C-F21142027EC9}"/>
              </a:ext>
            </a:extLst>
          </p:cNvPr>
          <p:cNvSpPr/>
          <p:nvPr/>
        </p:nvSpPr>
        <p:spPr>
          <a:xfrm>
            <a:off x="9394501" y="3185255"/>
            <a:ext cx="1752599" cy="1012372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UPLOADING THE CSV FILES TO S3 AND CHANGING THE FILE FORMAT OF CSV TO PARQUET USING AWS GLUE 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6D466D-51DF-8A72-B755-05E899A178AD}"/>
              </a:ext>
            </a:extLst>
          </p:cNvPr>
          <p:cNvSpPr/>
          <p:nvPr/>
        </p:nvSpPr>
        <p:spPr>
          <a:xfrm>
            <a:off x="6762079" y="3211990"/>
            <a:ext cx="1643743" cy="1012373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rgbClr val="202C8F"/>
                </a:solidFill>
                <a:latin typeface="Arial"/>
                <a:cs typeface="Arial"/>
              </a:rPr>
              <a:t>AWS GLUE DATA</a:t>
            </a:r>
            <a:endParaRPr lang="en-US" sz="1050">
              <a:solidFill>
                <a:srgbClr val="202C8F"/>
              </a:solidFill>
              <a:latin typeface="Arial"/>
              <a:cs typeface="Sabon Next LT"/>
            </a:endParaRPr>
          </a:p>
          <a:p>
            <a:pPr algn="ctr"/>
            <a:r>
              <a:rPr lang="en-US" sz="1100">
                <a:solidFill>
                  <a:srgbClr val="202C8F"/>
                </a:solidFill>
                <a:latin typeface="Arial"/>
                <a:cs typeface="Arial"/>
              </a:rPr>
              <a:t> CATALOG CREATION </a:t>
            </a:r>
            <a:r>
              <a:rPr lang="en-US" sz="1050">
                <a:solidFill>
                  <a:srgbClr val="202C8F"/>
                </a:solidFill>
                <a:latin typeface="Arial"/>
                <a:cs typeface="Arial"/>
              </a:rPr>
              <a:t> </a:t>
            </a:r>
            <a:r>
              <a:rPr lang="en-US" sz="1050">
                <a:solidFill>
                  <a:srgbClr val="202C8F"/>
                </a:solidFill>
                <a:latin typeface="Arial"/>
                <a:ea typeface="Calibri"/>
                <a:cs typeface="Calibri"/>
              </a:rPr>
              <a:t> </a:t>
            </a:r>
            <a:endParaRPr lang="en-US" sz="1050">
              <a:solidFill>
                <a:srgbClr val="202C8F"/>
              </a:solidFill>
              <a:latin typeface="Arial"/>
              <a:cs typeface="Sabon Next LT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154F31F-B5E8-92F3-33B0-880A92A4C6EA}"/>
              </a:ext>
            </a:extLst>
          </p:cNvPr>
          <p:cNvSpPr/>
          <p:nvPr/>
        </p:nvSpPr>
        <p:spPr>
          <a:xfrm>
            <a:off x="4095078" y="3185254"/>
            <a:ext cx="1643743" cy="1012371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Arial"/>
              </a:rPr>
              <a:t>CRAWL THE DATA  FROM S3 AND STORED IN DATA CATAL</a:t>
            </a:r>
            <a:endParaRPr lang="en-US">
              <a:solidFill>
                <a:srgbClr val="202C8F"/>
              </a:solidFill>
              <a:cs typeface="Sabon Next 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81AF773-B599-03CB-B157-0264B49DEDF2}"/>
              </a:ext>
            </a:extLst>
          </p:cNvPr>
          <p:cNvSpPr/>
          <p:nvPr/>
        </p:nvSpPr>
        <p:spPr>
          <a:xfrm>
            <a:off x="4095079" y="5014053"/>
            <a:ext cx="1752601" cy="968830"/>
          </a:xfrm>
          <a:prstGeom prst="roundRect">
            <a:avLst/>
          </a:prstGeom>
          <a:solidFill>
            <a:schemeClr val="bg1"/>
          </a:solidFill>
          <a:ln>
            <a:solidFill>
              <a:srgbClr val="202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rgbClr val="202C8F"/>
                </a:solidFill>
                <a:latin typeface="Arial"/>
                <a:cs typeface="Calibri"/>
              </a:rPr>
              <a:t>TRANSFORMATION USING AWS GLUE -VISUALLY STORING IN S3</a:t>
            </a:r>
            <a:endParaRPr lang="en-US" sz="1050">
              <a:solidFill>
                <a:srgbClr val="202C8F"/>
              </a:solidFill>
              <a:latin typeface="Arial"/>
              <a:cs typeface="Arial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423EB2-8260-547B-AA3B-4334AE08DC16}"/>
              </a:ext>
            </a:extLst>
          </p:cNvPr>
          <p:cNvCxnSpPr/>
          <p:nvPr/>
        </p:nvCxnSpPr>
        <p:spPr>
          <a:xfrm flipV="1">
            <a:off x="2730910" y="2070018"/>
            <a:ext cx="1348873" cy="2482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D4ED3C-001A-843D-E87F-0270A1524A7B}"/>
              </a:ext>
            </a:extLst>
          </p:cNvPr>
          <p:cNvCxnSpPr>
            <a:cxnSpLocks/>
          </p:cNvCxnSpPr>
          <p:nvPr/>
        </p:nvCxnSpPr>
        <p:spPr>
          <a:xfrm flipV="1">
            <a:off x="8398041" y="2073251"/>
            <a:ext cx="1001294" cy="2482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AE266E-3295-C610-234F-3A3068448B6D}"/>
              </a:ext>
            </a:extLst>
          </p:cNvPr>
          <p:cNvCxnSpPr>
            <a:cxnSpLocks/>
          </p:cNvCxnSpPr>
          <p:nvPr/>
        </p:nvCxnSpPr>
        <p:spPr>
          <a:xfrm flipV="1">
            <a:off x="5764462" y="2073252"/>
            <a:ext cx="1014664" cy="2482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516E71-C5E0-9A25-694E-23471DA357BC}"/>
              </a:ext>
            </a:extLst>
          </p:cNvPr>
          <p:cNvCxnSpPr>
            <a:cxnSpLocks/>
          </p:cNvCxnSpPr>
          <p:nvPr/>
        </p:nvCxnSpPr>
        <p:spPr>
          <a:xfrm flipH="1">
            <a:off x="8381828" y="3714287"/>
            <a:ext cx="1033528" cy="5043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113157-039A-5870-4571-515175A27F78}"/>
              </a:ext>
            </a:extLst>
          </p:cNvPr>
          <p:cNvCxnSpPr>
            <a:cxnSpLocks/>
          </p:cNvCxnSpPr>
          <p:nvPr/>
        </p:nvCxnSpPr>
        <p:spPr>
          <a:xfrm flipH="1">
            <a:off x="10273655" y="2608099"/>
            <a:ext cx="2003" cy="564474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65128C-B102-9262-0CB0-E51BE151FA70}"/>
              </a:ext>
            </a:extLst>
          </p:cNvPr>
          <p:cNvCxnSpPr>
            <a:cxnSpLocks/>
          </p:cNvCxnSpPr>
          <p:nvPr/>
        </p:nvCxnSpPr>
        <p:spPr>
          <a:xfrm flipH="1">
            <a:off x="2736809" y="3707243"/>
            <a:ext cx="1336380" cy="10886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C5BB56-C8D6-70D7-CF19-F1E0E5E020DB}"/>
              </a:ext>
            </a:extLst>
          </p:cNvPr>
          <p:cNvCxnSpPr>
            <a:cxnSpLocks/>
          </p:cNvCxnSpPr>
          <p:nvPr/>
        </p:nvCxnSpPr>
        <p:spPr>
          <a:xfrm flipH="1" flipV="1">
            <a:off x="5718155" y="3711100"/>
            <a:ext cx="1013711" cy="1921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AC04D36-FCFD-9F94-76DD-D89DD28BD3AF}"/>
              </a:ext>
            </a:extLst>
          </p:cNvPr>
          <p:cNvCxnSpPr>
            <a:cxnSpLocks/>
          </p:cNvCxnSpPr>
          <p:nvPr/>
        </p:nvCxnSpPr>
        <p:spPr>
          <a:xfrm>
            <a:off x="5836447" y="5468778"/>
            <a:ext cx="932985" cy="1593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70059D6-9E18-53C6-68A5-D29BB25D85B3}"/>
              </a:ext>
            </a:extLst>
          </p:cNvPr>
          <p:cNvCxnSpPr>
            <a:cxnSpLocks/>
          </p:cNvCxnSpPr>
          <p:nvPr/>
        </p:nvCxnSpPr>
        <p:spPr>
          <a:xfrm flipV="1">
            <a:off x="2677594" y="5465798"/>
            <a:ext cx="1388979" cy="2482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CCD74C-7F5D-884E-F4E4-B17BDCC0731E}"/>
              </a:ext>
            </a:extLst>
          </p:cNvPr>
          <p:cNvCxnSpPr>
            <a:cxnSpLocks/>
          </p:cNvCxnSpPr>
          <p:nvPr/>
        </p:nvCxnSpPr>
        <p:spPr>
          <a:xfrm>
            <a:off x="8445187" y="5465471"/>
            <a:ext cx="960865" cy="10886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35DA483-BAFB-5054-9931-51EF004FCB35}"/>
              </a:ext>
            </a:extLst>
          </p:cNvPr>
          <p:cNvCxnSpPr>
            <a:cxnSpLocks/>
          </p:cNvCxnSpPr>
          <p:nvPr/>
        </p:nvCxnSpPr>
        <p:spPr>
          <a:xfrm flipH="1">
            <a:off x="1918391" y="4252414"/>
            <a:ext cx="2003" cy="684789"/>
          </a:xfrm>
          <a:prstGeom prst="straightConnector1">
            <a:avLst/>
          </a:prstGeom>
          <a:ln>
            <a:solidFill>
              <a:srgbClr val="202C8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TRANSFORMATIONS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latin typeface="Arial"/>
                <a:cs typeface="Arial"/>
              </a:rPr>
              <a:t>CHANGING THE FILE FORMAT and DATE FORMAT</a:t>
            </a:r>
          </a:p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Sabon Next LT"/>
              </a:rPr>
              <a:t>YY-MM-DD TO </a:t>
            </a:r>
          </a:p>
          <a:p>
            <a:r>
              <a:rPr lang="en-US" sz="1200" b="1">
                <a:latin typeface="Arial"/>
                <a:cs typeface="Sabon Next LT"/>
              </a:rPr>
              <a:t>DD-MM-YY</a:t>
            </a:r>
            <a:endParaRPr lang="en-US">
              <a:latin typeface="Sabon Next LT"/>
              <a:cs typeface="Sabon Next LT"/>
            </a:endParaRPr>
          </a:p>
          <a:p>
            <a:endParaRPr lang="en-US">
              <a:cs typeface="Sabon Next LT"/>
            </a:endParaRPr>
          </a:p>
          <a:p>
            <a:r>
              <a:rPr lang="en-US" sz="1200" b="1">
                <a:latin typeface="Arial"/>
                <a:cs typeface="Sabon Next LT"/>
              </a:rPr>
              <a:t>CSV TO PARQUET</a:t>
            </a:r>
            <a:br>
              <a:rPr lang="en-US" sz="1200" b="1">
                <a:latin typeface="Arial"/>
                <a:cs typeface="Sabon Next LT"/>
              </a:rPr>
            </a:br>
            <a:endParaRPr lang="en-US" sz="1200" b="1">
              <a:latin typeface="Arial"/>
              <a:cs typeface="Sabon Next LT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CONCAT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Sabon Next LT"/>
              </a:rPr>
              <a:t>CONCAT FIRST NAME AND LAST NAME AS "FULL NAME'</a:t>
            </a:r>
            <a:endParaRPr lang="en-US">
              <a:cs typeface="Sabon Next 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SPLIT 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Sabon Next LT"/>
              </a:rPr>
              <a:t>SPLIT THE ADDRESS INTO TWO COLOUMNS SUCH AS STREET NAME AND STREET NO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DROP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Sabon Next LT"/>
              </a:rPr>
              <a:t>DROP FIRST NAME,LAST NAME AND ADDRESS COLOUMNS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JOIN</a:t>
            </a:r>
            <a:endParaRPr lang="en-US"/>
          </a:p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Arial"/>
              </a:rPr>
              <a:t>PERFORM DIFFERENT JOIN OPERATIONS  ON TABLES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CCED4D-D940-3227-8C4E-9215CB15E32C}"/>
              </a:ext>
            </a:extLst>
          </p:cNvPr>
          <p:cNvSpPr txBox="1"/>
          <p:nvPr/>
        </p:nvSpPr>
        <p:spPr>
          <a:xfrm>
            <a:off x="3087843" y="1055843"/>
            <a:ext cx="6115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Sabon Next 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A5E44-1798-44F8-E16D-9994D8FB5454}"/>
              </a:ext>
            </a:extLst>
          </p:cNvPr>
          <p:cNvSpPr txBox="1"/>
          <p:nvPr/>
        </p:nvSpPr>
        <p:spPr>
          <a:xfrm>
            <a:off x="2348395" y="765759"/>
            <a:ext cx="3064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cap="all">
                <a:solidFill>
                  <a:srgbClr val="1F2C8F"/>
                </a:solidFill>
                <a:latin typeface="Arial Black"/>
              </a:rPr>
              <a:t>output</a:t>
            </a:r>
            <a:endParaRPr lang="en-US" sz="2400">
              <a:solidFill>
                <a:srgbClr val="1F2C8F"/>
              </a:solidFill>
              <a:latin typeface="Arial Black"/>
            </a:endParaRP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294DFD-FE9C-3EAA-E60A-E765B1F7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1577562"/>
            <a:ext cx="10233802" cy="50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3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0344F4-1AE4-BA22-20CA-B7E115C3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7113" y="485955"/>
            <a:ext cx="10331568" cy="734395"/>
          </a:xfrm>
        </p:spPr>
        <p:txBody>
          <a:bodyPr/>
          <a:lstStyle/>
          <a:p>
            <a:r>
              <a:rPr lang="en-US" sz="2800" b="1" cap="all">
                <a:solidFill>
                  <a:srgbClr val="1F2C8F"/>
                </a:solidFill>
                <a:latin typeface="Arial Black"/>
                <a:cs typeface="Arial"/>
              </a:rPr>
              <a:t>Usage of simple notification service </a:t>
            </a:r>
            <a:endParaRPr lang="en-US" sz="2800">
              <a:latin typeface="Arial Black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176D4-3B75-94F2-EC6F-6B91A1DB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2522568"/>
            <a:ext cx="6208143" cy="2848035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99B15A-B45D-8390-BA29-7450AF05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7" y="2522835"/>
            <a:ext cx="5589918" cy="28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6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294" y="1243584"/>
            <a:ext cx="8165592" cy="768096"/>
          </a:xfrm>
        </p:spPr>
        <p:txBody>
          <a:bodyPr/>
          <a:lstStyle/>
          <a:p>
            <a:r>
              <a:rPr lang="en-US" sz="3600"/>
              <a:t>Conclusion 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8806" y="1872512"/>
            <a:ext cx="8278647" cy="4874239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This project showcases the successful implementation of an Extract, Transform, and Load (ETL) process in the AWS cloud.</a:t>
            </a:r>
            <a:endParaRPr lang="en-US" dirty="0">
              <a:solidFill>
                <a:srgbClr val="202C8F"/>
              </a:solidFill>
              <a:latin typeface="Sabon Next LT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IN" sz="1600">
              <a:solidFill>
                <a:srgbClr val="202C8F"/>
              </a:solidFill>
              <a:latin typeface="Arial"/>
              <a:ea typeface="+mn-lt"/>
              <a:cs typeface="Arial"/>
            </a:endParaRP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It leverages a range of AWS services including Amazon RDS, S3, AWS Glue, </a:t>
            </a:r>
            <a:r>
              <a:rPr lang="en-IN" sz="1600" dirty="0" err="1">
                <a:solidFill>
                  <a:srgbClr val="202C8F"/>
                </a:solidFill>
                <a:latin typeface="Arial"/>
                <a:ea typeface="+mn-lt"/>
                <a:cs typeface="Arial"/>
              </a:rPr>
              <a:t>Databrew</a:t>
            </a: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, and </a:t>
            </a:r>
            <a:r>
              <a:rPr lang="en-IN" sz="1600" dirty="0" err="1">
                <a:solidFill>
                  <a:srgbClr val="202C8F"/>
                </a:solidFill>
                <a:latin typeface="Arial"/>
                <a:ea typeface="+mn-lt"/>
                <a:cs typeface="Arial"/>
              </a:rPr>
              <a:t>Eventbridge</a:t>
            </a: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 to achieve efficient data extraction, transformation, and loading capabilities</a:t>
            </a: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+mn-lt"/>
              </a:rPr>
              <a:t>. </a:t>
            </a:r>
            <a:endParaRPr lang="en-US" dirty="0">
              <a:solidFill>
                <a:srgbClr val="202C8F"/>
              </a:solidFill>
              <a:latin typeface="Sabon Next LT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IN" sz="1600">
              <a:solidFill>
                <a:srgbClr val="202C8F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By establishing a connection with MySQL and exporting a snapshot of the RDS database to an S3 bucket, data backup and security are ensured.</a:t>
            </a:r>
            <a:endParaRPr lang="en-US" sz="1600" dirty="0">
              <a:solidFill>
                <a:srgbClr val="202C8F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IN" sz="1600">
              <a:solidFill>
                <a:srgbClr val="202C8F"/>
              </a:solidFill>
              <a:latin typeface="Arial"/>
              <a:ea typeface="+mn-lt"/>
              <a:cs typeface="Arial"/>
            </a:endParaRP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The integration of </a:t>
            </a:r>
            <a:r>
              <a:rPr lang="en-IN" sz="1600" dirty="0" err="1">
                <a:solidFill>
                  <a:srgbClr val="202C8F"/>
                </a:solidFill>
                <a:latin typeface="Arial"/>
                <a:ea typeface="+mn-lt"/>
                <a:cs typeface="Arial"/>
              </a:rPr>
              <a:t>EventBridge</a:t>
            </a:r>
            <a:r>
              <a:rPr lang="en-IN" sz="1600" dirty="0">
                <a:solidFill>
                  <a:srgbClr val="202C8F"/>
                </a:solidFill>
                <a:latin typeface="Arial"/>
                <a:ea typeface="+mn-lt"/>
                <a:cs typeface="Arial"/>
              </a:rPr>
              <a:t> and Simple Notification Service (SNS) allows for timely email notifications upon job completion, ensuring stakeholders are informed</a:t>
            </a:r>
          </a:p>
          <a:p>
            <a:pPr marL="0" indent="0" algn="just">
              <a:buNone/>
            </a:pPr>
            <a:endParaRPr lang="en-IN" sz="1600"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1600" dirty="0">
                <a:latin typeface="Arial"/>
                <a:ea typeface="+mn-lt"/>
                <a:cs typeface="+mn-lt"/>
              </a:rPr>
              <a:t>5.  Overall, this ETL project in the AWS cloud harnesses the scalability, reliability, </a:t>
            </a:r>
            <a:r>
              <a:rPr lang="en-IN" sz="1600">
                <a:latin typeface="Arial"/>
                <a:ea typeface="+mn-lt"/>
                <a:cs typeface="+mn-lt"/>
              </a:rPr>
              <a:t>and    flexibility of AWS services, enabling organizations to efficiently manage and </a:t>
            </a:r>
            <a:r>
              <a:rPr lang="en-IN" sz="1600" dirty="0">
                <a:latin typeface="Arial"/>
                <a:ea typeface="+mn-lt"/>
                <a:cs typeface="+mn-lt"/>
              </a:rPr>
              <a:t>process            their data. </a:t>
            </a:r>
            <a:br>
              <a:rPr lang="en-US" dirty="0"/>
            </a:br>
            <a:endParaRPr lang="en-US">
              <a:cs typeface="Sabon Next LT"/>
            </a:endParaRPr>
          </a:p>
          <a:p>
            <a:pPr marL="0" indent="0">
              <a:buNone/>
            </a:pPr>
            <a:endParaRPr lang="en-IN" sz="1600">
              <a:solidFill>
                <a:srgbClr val="202C8F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IN" sz="1600">
              <a:solidFill>
                <a:srgbClr val="202C8F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IN" sz="1600">
              <a:solidFill>
                <a:srgbClr val="202C8F"/>
              </a:solidFill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Cloud-based etl pipeline with rds,s3,AWS glue and sns integration </vt:lpstr>
      <vt:lpstr>Services used</vt:lpstr>
      <vt:lpstr>Architecture dIAGRAM</vt:lpstr>
      <vt:lpstr> Implementation of Project overflow  </vt:lpstr>
      <vt:lpstr>TRANSFORMATIONS</vt:lpstr>
      <vt:lpstr>PowerPoint Presentation</vt:lpstr>
      <vt:lpstr>PowerPoint Presentation</vt:lpstr>
      <vt:lpstr>Conclusion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revision>58</cp:revision>
  <dcterms:created xsi:type="dcterms:W3CDTF">2023-07-09T11:34:14Z</dcterms:created>
  <dcterms:modified xsi:type="dcterms:W3CDTF">2023-07-09T18:44:27Z</dcterms:modified>
</cp:coreProperties>
</file>