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00" r:id="rId3"/>
    <p:sldId id="261" r:id="rId4"/>
    <p:sldId id="262" r:id="rId5"/>
    <p:sldId id="293" r:id="rId6"/>
    <p:sldId id="294" r:id="rId7"/>
    <p:sldId id="265" r:id="rId8"/>
    <p:sldId id="301" r:id="rId9"/>
    <p:sldId id="263"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F7848-DD8F-127C-97E6-9619E5A518D7}" v="108" dt="2025-01-04T11:10:44.108"/>
    <p1510:client id="{5DAA8135-636A-92D9-5603-3E5CA9EBAA5A}" v="17" dt="2025-01-05T17:08:14.765"/>
    <p1510:client id="{93560786-C80D-6707-148D-58A1CFCCF8AF}" v="371" dt="2025-01-04T11:40:43.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7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70587-0826-4D80-B333-371D73403BC3}" type="datetimeFigureOut">
              <a:rPr lang="en-IN" smtClean="0"/>
              <a:t>05-01-2025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EFCF6-56DD-4698-B640-092115433E04}" type="slidenum">
              <a:rPr lang="en-IN" smtClean="0"/>
              <a:t>‹#›</a:t>
            </a:fld>
            <a:endParaRPr lang="en-IN"/>
          </a:p>
        </p:txBody>
      </p:sp>
    </p:spTree>
    <p:extLst>
      <p:ext uri="{BB962C8B-B14F-4D97-AF65-F5344CB8AC3E}">
        <p14:creationId xmlns:p14="http://schemas.microsoft.com/office/powerpoint/2010/main" val="192778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EF92-2ACC-D9F6-2624-E8DD6273E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6661C2-9B93-6D55-2797-58624FCD4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C5957C-606A-5563-FA42-731CB04BCC63}"/>
              </a:ext>
            </a:extLst>
          </p:cNvPr>
          <p:cNvSpPr>
            <a:spLocks noGrp="1"/>
          </p:cNvSpPr>
          <p:nvPr>
            <p:ph type="dt" sz="half" idx="10"/>
          </p:nvPr>
        </p:nvSpPr>
        <p:spPr/>
        <p:txBody>
          <a:bodyPr/>
          <a:lstStyle/>
          <a:p>
            <a:fld id="{2B8ADA8F-7EAF-4E49-9801-6D9B7D02AAC0}" type="datetime1">
              <a:rPr lang="en-IN" smtClean="0"/>
              <a:t>05-01-2025</a:t>
            </a:fld>
            <a:endParaRPr lang="en-IN"/>
          </a:p>
        </p:txBody>
      </p:sp>
      <p:sp>
        <p:nvSpPr>
          <p:cNvPr id="5" name="Footer Placeholder 4">
            <a:extLst>
              <a:ext uri="{FF2B5EF4-FFF2-40B4-BE49-F238E27FC236}">
                <a16:creationId xmlns:a16="http://schemas.microsoft.com/office/drawing/2014/main" id="{A5B262C5-6D6C-69BC-AA73-E6FE5D24D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055AC-3B01-5E7C-3591-D682F2138F6C}"/>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189674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934B-8D29-9F38-A4B7-3CDC7E1039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B523C-EBC1-8064-0F7E-159D728CB4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59DA30-BAE4-735D-FAB8-8DA49AE58A37}"/>
              </a:ext>
            </a:extLst>
          </p:cNvPr>
          <p:cNvSpPr>
            <a:spLocks noGrp="1"/>
          </p:cNvSpPr>
          <p:nvPr>
            <p:ph type="dt" sz="half" idx="10"/>
          </p:nvPr>
        </p:nvSpPr>
        <p:spPr/>
        <p:txBody>
          <a:bodyPr/>
          <a:lstStyle/>
          <a:p>
            <a:fld id="{FEB3A0AE-C757-40A0-B905-81295F56703B}" type="datetime1">
              <a:rPr lang="en-IN" smtClean="0"/>
              <a:t>05-01-2025</a:t>
            </a:fld>
            <a:endParaRPr lang="en-IN"/>
          </a:p>
        </p:txBody>
      </p:sp>
      <p:sp>
        <p:nvSpPr>
          <p:cNvPr id="5" name="Footer Placeholder 4">
            <a:extLst>
              <a:ext uri="{FF2B5EF4-FFF2-40B4-BE49-F238E27FC236}">
                <a16:creationId xmlns:a16="http://schemas.microsoft.com/office/drawing/2014/main" id="{F0AED6EB-D70A-D05A-B25F-2918BDEC20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E53CA-307D-4229-27F9-8A43B01A262F}"/>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126899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0A4C4-640F-F076-D793-2DABEB478D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EFC4BA-764E-41AA-DDA9-ED0528BA1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2D284-B619-7AE1-3FFA-D2C6F02EE549}"/>
              </a:ext>
            </a:extLst>
          </p:cNvPr>
          <p:cNvSpPr>
            <a:spLocks noGrp="1"/>
          </p:cNvSpPr>
          <p:nvPr>
            <p:ph type="dt" sz="half" idx="10"/>
          </p:nvPr>
        </p:nvSpPr>
        <p:spPr/>
        <p:txBody>
          <a:bodyPr/>
          <a:lstStyle/>
          <a:p>
            <a:fld id="{F3652EB6-6578-4721-BBD1-17FDA66491D5}" type="datetime1">
              <a:rPr lang="en-IN" smtClean="0"/>
              <a:t>05-01-2025</a:t>
            </a:fld>
            <a:endParaRPr lang="en-IN"/>
          </a:p>
        </p:txBody>
      </p:sp>
      <p:sp>
        <p:nvSpPr>
          <p:cNvPr id="5" name="Footer Placeholder 4">
            <a:extLst>
              <a:ext uri="{FF2B5EF4-FFF2-40B4-BE49-F238E27FC236}">
                <a16:creationId xmlns:a16="http://schemas.microsoft.com/office/drawing/2014/main" id="{D7FE4746-6611-5D69-CAC7-7B6A0005A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82935-C9E8-85BE-B558-A10D7A840BB2}"/>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106689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CCCF-8F6F-4E6A-A023-DE8D8B3F98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70CE2-B5BA-A4E7-4397-CCFA36E86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7DFC3-8D15-0DBC-E2E7-FD73A2F71FD4}"/>
              </a:ext>
            </a:extLst>
          </p:cNvPr>
          <p:cNvSpPr>
            <a:spLocks noGrp="1"/>
          </p:cNvSpPr>
          <p:nvPr>
            <p:ph type="dt" sz="half" idx="10"/>
          </p:nvPr>
        </p:nvSpPr>
        <p:spPr/>
        <p:txBody>
          <a:bodyPr/>
          <a:lstStyle/>
          <a:p>
            <a:fld id="{45D09C2E-3561-4877-BE9F-3A7C03AF25C5}" type="datetime1">
              <a:rPr lang="en-IN" smtClean="0"/>
              <a:t>05-01-2025</a:t>
            </a:fld>
            <a:endParaRPr lang="en-IN"/>
          </a:p>
        </p:txBody>
      </p:sp>
      <p:sp>
        <p:nvSpPr>
          <p:cNvPr id="5" name="Footer Placeholder 4">
            <a:extLst>
              <a:ext uri="{FF2B5EF4-FFF2-40B4-BE49-F238E27FC236}">
                <a16:creationId xmlns:a16="http://schemas.microsoft.com/office/drawing/2014/main" id="{1670F065-6E83-6B98-4683-DAAE44182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88279-5219-46D7-E8EB-840397CBAB62}"/>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170761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2E28-1A08-302B-E314-1108B062EE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E1EE17-3F25-6620-D9AE-D3F2FEFDC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6B50FE-537B-0F74-5C5F-19F1131A2803}"/>
              </a:ext>
            </a:extLst>
          </p:cNvPr>
          <p:cNvSpPr>
            <a:spLocks noGrp="1"/>
          </p:cNvSpPr>
          <p:nvPr>
            <p:ph type="dt" sz="half" idx="10"/>
          </p:nvPr>
        </p:nvSpPr>
        <p:spPr/>
        <p:txBody>
          <a:bodyPr/>
          <a:lstStyle/>
          <a:p>
            <a:fld id="{E1E28C85-D8FE-4BF2-A5A9-1971AC78404E}" type="datetime1">
              <a:rPr lang="en-IN" smtClean="0"/>
              <a:t>05-01-2025</a:t>
            </a:fld>
            <a:endParaRPr lang="en-IN"/>
          </a:p>
        </p:txBody>
      </p:sp>
      <p:sp>
        <p:nvSpPr>
          <p:cNvPr id="5" name="Footer Placeholder 4">
            <a:extLst>
              <a:ext uri="{FF2B5EF4-FFF2-40B4-BE49-F238E27FC236}">
                <a16:creationId xmlns:a16="http://schemas.microsoft.com/office/drawing/2014/main" id="{994FC59C-FA00-D248-FD8B-FA7C0BE0D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EE90A-FA4B-B8AA-8246-51CE1E0666BD}"/>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51273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A210-0E87-A16E-A5CB-8017C805CF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D4BC16-8D39-8C78-6379-6F416FF1B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493830-91B6-0779-916B-DA3F26BB8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439098-8E51-612D-E1CD-82BDC4E221DC}"/>
              </a:ext>
            </a:extLst>
          </p:cNvPr>
          <p:cNvSpPr>
            <a:spLocks noGrp="1"/>
          </p:cNvSpPr>
          <p:nvPr>
            <p:ph type="dt" sz="half" idx="10"/>
          </p:nvPr>
        </p:nvSpPr>
        <p:spPr/>
        <p:txBody>
          <a:bodyPr/>
          <a:lstStyle/>
          <a:p>
            <a:fld id="{3057975D-CB43-4481-A580-F9895B6B2586}" type="datetime1">
              <a:rPr lang="en-IN" smtClean="0"/>
              <a:t>05-01-2025</a:t>
            </a:fld>
            <a:endParaRPr lang="en-IN"/>
          </a:p>
        </p:txBody>
      </p:sp>
      <p:sp>
        <p:nvSpPr>
          <p:cNvPr id="6" name="Footer Placeholder 5">
            <a:extLst>
              <a:ext uri="{FF2B5EF4-FFF2-40B4-BE49-F238E27FC236}">
                <a16:creationId xmlns:a16="http://schemas.microsoft.com/office/drawing/2014/main" id="{BF4DBBB2-BD67-98A0-A7A0-FA60657CB2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DDD6E-5269-CBE9-7D7C-08B3AE67CBF2}"/>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129472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5036-A222-1274-44D4-1566532B98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56F9B6-6930-C311-98CB-7344520DA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6596A6-4DA7-E9ED-5838-6B3A04E179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CA10FD-EC94-8A4A-AA45-2C175FB9D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D0AF6-4B0D-8A22-B002-87672B4D8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8BB08F-3CE2-422B-FEAE-0FF2E33709CD}"/>
              </a:ext>
            </a:extLst>
          </p:cNvPr>
          <p:cNvSpPr>
            <a:spLocks noGrp="1"/>
          </p:cNvSpPr>
          <p:nvPr>
            <p:ph type="dt" sz="half" idx="10"/>
          </p:nvPr>
        </p:nvSpPr>
        <p:spPr/>
        <p:txBody>
          <a:bodyPr/>
          <a:lstStyle/>
          <a:p>
            <a:fld id="{2F6CA274-B97B-4E5F-8EA0-18146762E392}" type="datetime1">
              <a:rPr lang="en-IN" smtClean="0"/>
              <a:t>05-01-2025</a:t>
            </a:fld>
            <a:endParaRPr lang="en-IN"/>
          </a:p>
        </p:txBody>
      </p:sp>
      <p:sp>
        <p:nvSpPr>
          <p:cNvPr id="8" name="Footer Placeholder 7">
            <a:extLst>
              <a:ext uri="{FF2B5EF4-FFF2-40B4-BE49-F238E27FC236}">
                <a16:creationId xmlns:a16="http://schemas.microsoft.com/office/drawing/2014/main" id="{7F3A2520-5FCE-22BB-E936-DBB117FDF9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91F84F-912A-431D-E59C-27EF9ED4D580}"/>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86772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75AA-1742-507F-0971-0D8CEFB7FE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C848E9-7154-CD29-DD45-02478491CA01}"/>
              </a:ext>
            </a:extLst>
          </p:cNvPr>
          <p:cNvSpPr>
            <a:spLocks noGrp="1"/>
          </p:cNvSpPr>
          <p:nvPr>
            <p:ph type="dt" sz="half" idx="10"/>
          </p:nvPr>
        </p:nvSpPr>
        <p:spPr/>
        <p:txBody>
          <a:bodyPr/>
          <a:lstStyle/>
          <a:p>
            <a:fld id="{416966C7-655F-43D9-B1E6-08893E0C94E8}" type="datetime1">
              <a:rPr lang="en-IN" smtClean="0"/>
              <a:t>05-01-2025</a:t>
            </a:fld>
            <a:endParaRPr lang="en-IN"/>
          </a:p>
        </p:txBody>
      </p:sp>
      <p:sp>
        <p:nvSpPr>
          <p:cNvPr id="4" name="Footer Placeholder 3">
            <a:extLst>
              <a:ext uri="{FF2B5EF4-FFF2-40B4-BE49-F238E27FC236}">
                <a16:creationId xmlns:a16="http://schemas.microsoft.com/office/drawing/2014/main" id="{223A5EA6-4B9C-ECD7-6DB9-8F2B98E47F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974632-EB71-C69D-5084-5F7BE0B110D3}"/>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230977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028E3-0E8B-97E3-A770-1869E5919BD2}"/>
              </a:ext>
            </a:extLst>
          </p:cNvPr>
          <p:cNvSpPr>
            <a:spLocks noGrp="1"/>
          </p:cNvSpPr>
          <p:nvPr>
            <p:ph type="dt" sz="half" idx="10"/>
          </p:nvPr>
        </p:nvSpPr>
        <p:spPr/>
        <p:txBody>
          <a:bodyPr/>
          <a:lstStyle/>
          <a:p>
            <a:fld id="{CA8A80E5-E96E-4E7F-899A-3262D1C12A07}" type="datetime1">
              <a:rPr lang="en-IN" smtClean="0"/>
              <a:t>05-01-2025</a:t>
            </a:fld>
            <a:endParaRPr lang="en-IN"/>
          </a:p>
        </p:txBody>
      </p:sp>
      <p:sp>
        <p:nvSpPr>
          <p:cNvPr id="3" name="Footer Placeholder 2">
            <a:extLst>
              <a:ext uri="{FF2B5EF4-FFF2-40B4-BE49-F238E27FC236}">
                <a16:creationId xmlns:a16="http://schemas.microsoft.com/office/drawing/2014/main" id="{EE643C19-350A-3CE5-96A9-BF8B7B00BF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DF1F22-57F1-2761-FC33-635204E27D47}"/>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205959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F393-995E-7C9F-34FE-7F9F081D9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CB3B6E-B708-5ABD-17FB-E7FA4E08C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6BDFE6-938A-158B-9492-DBC1B511E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DD0B5-AAD6-DFD4-8FCF-798DB18A4C34}"/>
              </a:ext>
            </a:extLst>
          </p:cNvPr>
          <p:cNvSpPr>
            <a:spLocks noGrp="1"/>
          </p:cNvSpPr>
          <p:nvPr>
            <p:ph type="dt" sz="half" idx="10"/>
          </p:nvPr>
        </p:nvSpPr>
        <p:spPr/>
        <p:txBody>
          <a:bodyPr/>
          <a:lstStyle/>
          <a:p>
            <a:fld id="{E88571C8-84FD-43A2-875F-84E70753FAFE}" type="datetime1">
              <a:rPr lang="en-IN" smtClean="0"/>
              <a:t>05-01-2025</a:t>
            </a:fld>
            <a:endParaRPr lang="en-IN"/>
          </a:p>
        </p:txBody>
      </p:sp>
      <p:sp>
        <p:nvSpPr>
          <p:cNvPr id="6" name="Footer Placeholder 5">
            <a:extLst>
              <a:ext uri="{FF2B5EF4-FFF2-40B4-BE49-F238E27FC236}">
                <a16:creationId xmlns:a16="http://schemas.microsoft.com/office/drawing/2014/main" id="{932DD0B8-764E-3867-DB9C-F701710DE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5D62E-B14B-1CD5-9197-E745AAEA54F0}"/>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22067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3493-95DC-6610-C143-75BA8E645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648735-633E-BE54-8F3E-C4F6B4366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861A2D-B5B3-47D2-4A85-E9777374E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5DBC0-BE84-33A1-D9DB-A8368B43214C}"/>
              </a:ext>
            </a:extLst>
          </p:cNvPr>
          <p:cNvSpPr>
            <a:spLocks noGrp="1"/>
          </p:cNvSpPr>
          <p:nvPr>
            <p:ph type="dt" sz="half" idx="10"/>
          </p:nvPr>
        </p:nvSpPr>
        <p:spPr/>
        <p:txBody>
          <a:bodyPr/>
          <a:lstStyle/>
          <a:p>
            <a:fld id="{C2421510-8557-4305-92BC-2E75D31AD72B}" type="datetime1">
              <a:rPr lang="en-IN" smtClean="0"/>
              <a:t>05-01-2025</a:t>
            </a:fld>
            <a:endParaRPr lang="en-IN"/>
          </a:p>
        </p:txBody>
      </p:sp>
      <p:sp>
        <p:nvSpPr>
          <p:cNvPr id="6" name="Footer Placeholder 5">
            <a:extLst>
              <a:ext uri="{FF2B5EF4-FFF2-40B4-BE49-F238E27FC236}">
                <a16:creationId xmlns:a16="http://schemas.microsoft.com/office/drawing/2014/main" id="{3E9C7F94-00D1-B61B-408F-7A2A1180A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EBF6D1-0B6A-CBC0-440E-A5459978CC7E}"/>
              </a:ext>
            </a:extLst>
          </p:cNvPr>
          <p:cNvSpPr>
            <a:spLocks noGrp="1"/>
          </p:cNvSpPr>
          <p:nvPr>
            <p:ph type="sldNum" sz="quarter" idx="12"/>
          </p:nvPr>
        </p:nvSpPr>
        <p:spPr/>
        <p:txBody>
          <a:bodyPr/>
          <a:lstStyle/>
          <a:p>
            <a:fld id="{C27550B8-6863-4528-BE58-6DDF1AC2A096}" type="slidenum">
              <a:rPr lang="en-IN" smtClean="0"/>
              <a:t>‹#›</a:t>
            </a:fld>
            <a:endParaRPr lang="en-IN"/>
          </a:p>
        </p:txBody>
      </p:sp>
    </p:spTree>
    <p:extLst>
      <p:ext uri="{BB962C8B-B14F-4D97-AF65-F5344CB8AC3E}">
        <p14:creationId xmlns:p14="http://schemas.microsoft.com/office/powerpoint/2010/main" val="321154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6B478-2607-9C6C-C103-464D91BF5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2EE1BE-27F0-67D6-D5D8-EFA64D1F3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A0E58-EDB7-8C9E-2186-0355DD1918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0EC26-F249-4A61-A09B-C4EED7832DFE}" type="datetime1">
              <a:rPr lang="en-IN" smtClean="0"/>
              <a:t>05-01-2025</a:t>
            </a:fld>
            <a:endParaRPr lang="en-IN"/>
          </a:p>
        </p:txBody>
      </p:sp>
      <p:sp>
        <p:nvSpPr>
          <p:cNvPr id="5" name="Footer Placeholder 4">
            <a:extLst>
              <a:ext uri="{FF2B5EF4-FFF2-40B4-BE49-F238E27FC236}">
                <a16:creationId xmlns:a16="http://schemas.microsoft.com/office/drawing/2014/main" id="{D0FA9321-821A-F823-98BD-21749FEDA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11048F-0191-47CA-5581-66F9EE25C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550B8-6863-4528-BE58-6DDF1AC2A096}" type="slidenum">
              <a:rPr lang="en-IN" smtClean="0"/>
              <a:t>‹#›</a:t>
            </a:fld>
            <a:endParaRPr lang="en-IN"/>
          </a:p>
        </p:txBody>
      </p:sp>
    </p:spTree>
    <p:extLst>
      <p:ext uri="{BB962C8B-B14F-4D97-AF65-F5344CB8AC3E}">
        <p14:creationId xmlns:p14="http://schemas.microsoft.com/office/powerpoint/2010/main" val="239116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rjmets.com/uploadedfiles/paper/issue_3_march_2023/35127/final/fin_irjmets1680269542.pdf" TargetMode="External"/><Relationship Id="rId2" Type="http://schemas.openxmlformats.org/officeDocument/2006/relationships/hyperlink" Target="https://ieeexplore.ieee.org/xpl/conhome/10079846/proceedi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bstract/document/8769459" TargetMode="External"/><Relationship Id="rId2" Type="http://schemas.openxmlformats.org/officeDocument/2006/relationships/hyperlink" Target="https://ieeexplore.ieee.org/document/7930122"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1" y="574424"/>
            <a:ext cx="12191999" cy="833129"/>
          </a:xfrm>
        </p:spPr>
        <p:txBody>
          <a:bodyPr>
            <a:noAutofit/>
          </a:bodyPr>
          <a:lstStyle/>
          <a:p>
            <a:r>
              <a:rPr lang="en-US" sz="2800" b="1" dirty="0">
                <a:latin typeface="Times New Roman"/>
                <a:cs typeface="Times New Roman"/>
              </a:rPr>
              <a:t>SRI KRISHNA COLLEGE OF ENGINEERING AND TECHNOLOGY</a:t>
            </a:r>
            <a:br>
              <a:rPr lang="en-US" sz="2600" b="1" dirty="0">
                <a:latin typeface="Times New Roman" panose="02020603050405020304" pitchFamily="18" charset="0"/>
                <a:cs typeface="Times New Roman" panose="02020603050405020304" pitchFamily="18" charset="0"/>
              </a:rPr>
            </a:br>
            <a:r>
              <a:rPr lang="en-US" sz="1600" b="1" dirty="0">
                <a:latin typeface="Times New Roman"/>
                <a:ea typeface="+mj-lt"/>
                <a:cs typeface="+mj-lt"/>
              </a:rPr>
              <a:t>(An Autonomous Institution | Approved by AICTE | Affiliated to Anna </a:t>
            </a:r>
            <a:r>
              <a:rPr lang="en-US" sz="1600" b="1" err="1">
                <a:latin typeface="Times New Roman"/>
                <a:ea typeface="+mj-lt"/>
                <a:cs typeface="+mj-lt"/>
              </a:rPr>
              <a:t>University,Chennai</a:t>
            </a:r>
            <a:r>
              <a:rPr lang="en-US" sz="1600" b="1" dirty="0">
                <a:latin typeface="Times New Roman"/>
                <a:ea typeface="+mj-lt"/>
                <a:cs typeface="+mj-lt"/>
              </a:rPr>
              <a:t> | Accredited by NAAC A++)</a:t>
            </a:r>
            <a:endParaRPr lang="en-US" sz="1600" b="1">
              <a:latin typeface="Times New Roman"/>
              <a:cs typeface="Times New Roman" panose="02020603050405020304" pitchFamily="18" charset="0"/>
            </a:endParaRPr>
          </a:p>
          <a:p>
            <a:r>
              <a:rPr lang="en-US" sz="1600" b="1" err="1">
                <a:latin typeface="Times New Roman"/>
                <a:ea typeface="+mj-lt"/>
                <a:cs typeface="+mj-lt"/>
              </a:rPr>
              <a:t>Kuniyamuthur</a:t>
            </a:r>
            <a:r>
              <a:rPr lang="en-US" sz="1600" b="1" dirty="0">
                <a:latin typeface="Times New Roman"/>
                <a:ea typeface="+mj-lt"/>
                <a:cs typeface="+mj-lt"/>
              </a:rPr>
              <a:t>, Coimbatore. Tamil Nadu - 641008</a:t>
            </a:r>
            <a:endParaRPr lang="en-US" sz="1600" b="1" dirty="0">
              <a:latin typeface="Times New Roman"/>
            </a:endParaRPr>
          </a:p>
        </p:txBody>
      </p:sp>
      <p:pic>
        <p:nvPicPr>
          <p:cNvPr id="5" name="Picture 4"/>
          <p:cNvPicPr>
            <a:picLocks noChangeAspect="1"/>
          </p:cNvPicPr>
          <p:nvPr/>
        </p:nvPicPr>
        <p:blipFill>
          <a:blip r:embed="rId2"/>
          <a:stretch>
            <a:fillRect/>
          </a:stretch>
        </p:blipFill>
        <p:spPr>
          <a:xfrm>
            <a:off x="528083" y="1185048"/>
            <a:ext cx="1162050" cy="1123950"/>
          </a:xfrm>
          <a:prstGeom prst="rect">
            <a:avLst/>
          </a:prstGeom>
        </p:spPr>
      </p:pic>
      <p:sp>
        <p:nvSpPr>
          <p:cNvPr id="3" name="Subtitle 2"/>
          <p:cNvSpPr>
            <a:spLocks noGrp="1"/>
          </p:cNvSpPr>
          <p:nvPr>
            <p:ph type="subTitle" idx="1"/>
          </p:nvPr>
        </p:nvSpPr>
        <p:spPr>
          <a:xfrm>
            <a:off x="8175008" y="4298072"/>
            <a:ext cx="3830471" cy="2157317"/>
          </a:xfrm>
        </p:spPr>
        <p:txBody>
          <a:bodyPr vert="horz" lIns="91440" tIns="45720" rIns="91440" bIns="45720" rtlCol="0" anchor="t">
            <a:normAutofit/>
          </a:bodyPr>
          <a:lstStyle/>
          <a:p>
            <a:pPr lvl="0"/>
            <a:r>
              <a:rPr lang="en-US" b="1" dirty="0">
                <a:latin typeface="Times New Roman" pitchFamily="18"/>
                <a:cs typeface="Times New Roman" pitchFamily="18"/>
              </a:rPr>
              <a:t>Presented By:</a:t>
            </a:r>
            <a:endParaRPr lang="en-US" dirty="0">
              <a:latin typeface="Times New Roman" pitchFamily="18"/>
              <a:cs typeface="Times New Roman" pitchFamily="18"/>
            </a:endParaRPr>
          </a:p>
          <a:p>
            <a:r>
              <a:rPr lang="fi-FI" sz="2400" b="1" dirty="0">
                <a:latin typeface="Times New Roman"/>
                <a:cs typeface="Times New Roman"/>
              </a:rPr>
              <a:t>DHANASEELAN</a:t>
            </a:r>
            <a:r>
              <a:rPr lang="fi-FI" sz="2400" b="1" spc="160" dirty="0">
                <a:latin typeface="Times New Roman"/>
                <a:cs typeface="Times New Roman"/>
              </a:rPr>
              <a:t> </a:t>
            </a:r>
            <a:r>
              <a:rPr lang="fi-FI" sz="2400" b="1" spc="-50" dirty="0">
                <a:latin typeface="Times New Roman"/>
                <a:cs typeface="Times New Roman"/>
              </a:rPr>
              <a:t>S</a:t>
            </a:r>
          </a:p>
          <a:p>
            <a:r>
              <a:rPr lang="fi-FI" sz="2400" b="1" spc="-50" dirty="0">
                <a:latin typeface="Times New Roman"/>
                <a:cs typeface="Times New Roman"/>
              </a:rPr>
              <a:t> </a:t>
            </a:r>
            <a:r>
              <a:rPr lang="fi-FI" sz="2400" b="1" spc="-20" dirty="0">
                <a:latin typeface="Times New Roman"/>
                <a:cs typeface="Times New Roman"/>
              </a:rPr>
              <a:t>NIVAS</a:t>
            </a:r>
            <a:r>
              <a:rPr lang="fi-FI" sz="2400" b="1" spc="-85" dirty="0">
                <a:latin typeface="Times New Roman"/>
                <a:cs typeface="Times New Roman"/>
              </a:rPr>
              <a:t> </a:t>
            </a:r>
            <a:r>
              <a:rPr lang="fi-FI" sz="2400" b="1" spc="-50" dirty="0">
                <a:latin typeface="Times New Roman"/>
                <a:cs typeface="Times New Roman"/>
              </a:rPr>
              <a:t>P</a:t>
            </a:r>
            <a:r>
              <a:rPr lang="fi-FI" sz="2400" b="1" spc="-10" dirty="0">
                <a:latin typeface="Times New Roman"/>
                <a:cs typeface="Times New Roman"/>
              </a:rPr>
              <a:t> </a:t>
            </a:r>
          </a:p>
          <a:p>
            <a:r>
              <a:rPr lang="fi-FI" sz="2400" b="1" spc="-10" dirty="0">
                <a:latin typeface="Times New Roman"/>
                <a:cs typeface="Times New Roman"/>
              </a:rPr>
              <a:t>VAISHAK</a:t>
            </a:r>
            <a:r>
              <a:rPr lang="fi-FI" sz="2400" b="1" spc="-100" dirty="0">
                <a:latin typeface="Times New Roman"/>
                <a:cs typeface="Times New Roman"/>
              </a:rPr>
              <a:t> </a:t>
            </a:r>
            <a:r>
              <a:rPr lang="fi-FI" sz="2400" b="1" spc="-25" dirty="0">
                <a:latin typeface="Times New Roman"/>
                <a:cs typeface="Times New Roman"/>
              </a:rPr>
              <a:t>CJ</a:t>
            </a:r>
            <a:endParaRPr lang="en-US" b="1" dirty="0">
              <a:latin typeface="Times New Roman"/>
              <a:cs typeface="Times New Roman"/>
            </a:endParaRPr>
          </a:p>
        </p:txBody>
      </p:sp>
      <p:pic>
        <p:nvPicPr>
          <p:cNvPr id="6" name="Picture 5"/>
          <p:cNvPicPr>
            <a:picLocks noChangeAspect="1"/>
          </p:cNvPicPr>
          <p:nvPr/>
        </p:nvPicPr>
        <p:blipFill>
          <a:blip r:embed="rId3"/>
          <a:stretch>
            <a:fillRect/>
          </a:stretch>
        </p:blipFill>
        <p:spPr>
          <a:xfrm>
            <a:off x="10467605" y="1182216"/>
            <a:ext cx="1209675" cy="1285875"/>
          </a:xfrm>
          <a:prstGeom prst="rect">
            <a:avLst/>
          </a:prstGeom>
        </p:spPr>
      </p:pic>
      <p:sp>
        <p:nvSpPr>
          <p:cNvPr id="7" name="Title 1"/>
          <p:cNvSpPr txBox="1">
            <a:spLocks/>
          </p:cNvSpPr>
          <p:nvPr/>
        </p:nvSpPr>
        <p:spPr>
          <a:xfrm>
            <a:off x="1112520" y="2342214"/>
            <a:ext cx="9966960" cy="1083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defRPr sz="1800" b="0" i="0" u="none" strike="noStrike" kern="0" cap="none" spc="0" baseline="0">
                <a:solidFill>
                  <a:srgbClr val="000000"/>
                </a:solidFill>
                <a:uFillTx/>
              </a:defRPr>
            </a:pPr>
            <a:r>
              <a:rPr lang="en-US" sz="3600" b="1" kern="0" dirty="0" err="1">
                <a:solidFill>
                  <a:srgbClr val="000000"/>
                </a:solidFill>
                <a:latin typeface="Times New Roman"/>
                <a:cs typeface="Times New Roman"/>
              </a:rPr>
              <a:t>Medhub</a:t>
            </a:r>
            <a:r>
              <a:rPr lang="en-US" sz="3600" b="1" kern="0" dirty="0">
                <a:solidFill>
                  <a:srgbClr val="000000"/>
                </a:solidFill>
                <a:latin typeface="Times New Roman"/>
                <a:cs typeface="Times New Roman"/>
              </a:rPr>
              <a:t> : Connecting Healthcare For Tomorrow</a:t>
            </a:r>
            <a:endParaRPr lang="en-US" sz="3600" b="1" i="0" u="none" strike="noStrike" kern="0" cap="none" spc="0" baseline="0" dirty="0">
              <a:solidFill>
                <a:srgbClr val="000000"/>
              </a:solidFill>
              <a:uFillTx/>
              <a:latin typeface="Times New Roman"/>
              <a:ea typeface="Calibri Light"/>
              <a:cs typeface="Times New Roman"/>
            </a:endParaRPr>
          </a:p>
        </p:txBody>
      </p:sp>
      <p:sp>
        <p:nvSpPr>
          <p:cNvPr id="8" name="Subtitle 2"/>
          <p:cNvSpPr txBox="1">
            <a:spLocks/>
          </p:cNvSpPr>
          <p:nvPr/>
        </p:nvSpPr>
        <p:spPr>
          <a:xfrm>
            <a:off x="129028" y="4298071"/>
            <a:ext cx="3830471" cy="215731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Mentor:</a:t>
            </a:r>
          </a:p>
          <a:p>
            <a:pPr marL="0" marR="0" lvl="0" indent="0" algn="ctr"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b="1" dirty="0">
                <a:solidFill>
                  <a:srgbClr val="000000"/>
                </a:solidFill>
                <a:latin typeface="Times New Roman"/>
                <a:cs typeface="Times New Roman"/>
              </a:rPr>
              <a:t>M</a:t>
            </a:r>
            <a:r>
              <a:rPr lang="en-US" b="1" kern="0" dirty="0">
                <a:solidFill>
                  <a:srgbClr val="000000"/>
                </a:solidFill>
                <a:latin typeface="Times New Roman"/>
                <a:cs typeface="Times New Roman"/>
              </a:rPr>
              <a:t>s</a:t>
            </a:r>
            <a:r>
              <a:rPr lang="en-US" b="1" dirty="0">
                <a:solidFill>
                  <a:srgbClr val="000000"/>
                </a:solidFill>
                <a:latin typeface="Times New Roman"/>
                <a:cs typeface="Times New Roman"/>
              </a:rPr>
              <a:t>. </a:t>
            </a:r>
            <a:r>
              <a:rPr lang="en-US" sz="2400" b="1" dirty="0" err="1">
                <a:solidFill>
                  <a:srgbClr val="000000"/>
                </a:solidFill>
                <a:latin typeface="Times New Roman"/>
                <a:cs typeface="Times New Roman"/>
              </a:rPr>
              <a:t>Shanmugapriya</a:t>
            </a:r>
            <a:r>
              <a:rPr lang="en-US" sz="2400" b="1" dirty="0">
                <a:solidFill>
                  <a:srgbClr val="000000"/>
                </a:solidFill>
                <a:latin typeface="Times New Roman"/>
                <a:cs typeface="Times New Roman"/>
              </a:rPr>
              <a:t> M</a:t>
            </a:r>
            <a:endParaRPr lang="en-US" sz="2400" b="1" i="0" u="none" strike="noStrike" kern="1200" cap="none" spc="0" baseline="0" dirty="0">
              <a:solidFill>
                <a:srgbClr val="000000"/>
              </a:solidFill>
              <a:uFillTx/>
              <a:latin typeface="Times New Roman" pitchFamily="18"/>
              <a:cs typeface="Times New Roman" pitchFamily="18"/>
            </a:endParaRPr>
          </a:p>
          <a:p>
            <a:r>
              <a:rPr lang="en-US" dirty="0">
                <a:latin typeface="Times New Roman" panose="02020603050405020304" pitchFamily="18" charset="0"/>
                <a:cs typeface="Times New Roman" panose="02020603050405020304" pitchFamily="18" charset="0"/>
              </a:rPr>
              <a:t>Assistant Professor</a:t>
            </a:r>
          </a:p>
          <a:p>
            <a:r>
              <a:rPr lang="en-US" dirty="0">
                <a:latin typeface="Times New Roman" panose="02020603050405020304" pitchFamily="18" charset="0"/>
                <a:cs typeface="Times New Roman" panose="02020603050405020304" pitchFamily="18" charset="0"/>
              </a:rPr>
              <a:t> Dept. of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 CSE</a:t>
            </a:r>
          </a:p>
        </p:txBody>
      </p:sp>
      <p:sp>
        <p:nvSpPr>
          <p:cNvPr id="9" name="TextBox 8">
            <a:extLst>
              <a:ext uri="{FF2B5EF4-FFF2-40B4-BE49-F238E27FC236}">
                <a16:creationId xmlns:a16="http://schemas.microsoft.com/office/drawing/2014/main" id="{27005334-2485-ED96-A774-2780BB544BEE}"/>
              </a:ext>
            </a:extLst>
          </p:cNvPr>
          <p:cNvSpPr txBox="1"/>
          <p:nvPr/>
        </p:nvSpPr>
        <p:spPr>
          <a:xfrm>
            <a:off x="5202195" y="3705015"/>
            <a:ext cx="2196981" cy="461665"/>
          </a:xfrm>
          <a:prstGeom prst="rect">
            <a:avLst/>
          </a:prstGeom>
          <a:noFill/>
        </p:spPr>
        <p:txBody>
          <a:bodyPr wrap="square" lIns="91440" tIns="45720" rIns="91440" bIns="45720" anchor="t">
            <a:spAutoFit/>
          </a:bodyPr>
          <a:lstStyle/>
          <a:p>
            <a:r>
              <a:rPr lang="en-US" sz="2400" b="1">
                <a:latin typeface="Times New Roman"/>
                <a:cs typeface="Times New Roman"/>
              </a:rPr>
              <a:t>Zeroth Review</a:t>
            </a:r>
            <a:endParaRPr lang="en-IN" sz="2400" b="1">
              <a:latin typeface="Times New Roman"/>
              <a:cs typeface="Times New Roman"/>
            </a:endParaRPr>
          </a:p>
        </p:txBody>
      </p:sp>
      <p:sp>
        <p:nvSpPr>
          <p:cNvPr id="4" name="Date Placeholder 3">
            <a:extLst>
              <a:ext uri="{FF2B5EF4-FFF2-40B4-BE49-F238E27FC236}">
                <a16:creationId xmlns:a16="http://schemas.microsoft.com/office/drawing/2014/main" id="{3901A5D7-D769-B4E3-64B0-3EEE0DA5E662}"/>
              </a:ext>
            </a:extLst>
          </p:cNvPr>
          <p:cNvSpPr>
            <a:spLocks noGrp="1"/>
          </p:cNvSpPr>
          <p:nvPr>
            <p:ph type="dt" sz="half" idx="10"/>
          </p:nvPr>
        </p:nvSpPr>
        <p:spPr/>
        <p:txBody>
          <a:bodyPr/>
          <a:lstStyle/>
          <a:p>
            <a:fld id="{2AEFCCC4-9CDA-45B8-9865-32286E2D26BB}"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53B7D729-C74C-F473-78DF-37BCFB7FEC97}"/>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1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C9F9F0-FA10-D5F9-457C-E18814108228}"/>
              </a:ext>
            </a:extLst>
          </p:cNvPr>
          <p:cNvSpPr txBox="1"/>
          <p:nvPr/>
        </p:nvSpPr>
        <p:spPr>
          <a:xfrm>
            <a:off x="4592605" y="2444204"/>
            <a:ext cx="3006789" cy="769441"/>
          </a:xfrm>
          <a:prstGeom prst="rect">
            <a:avLst/>
          </a:prstGeom>
          <a:noFill/>
        </p:spPr>
        <p:txBody>
          <a:bodyPr wrap="square">
            <a:spAutoFit/>
          </a:bodyPr>
          <a:lstStyle/>
          <a:p>
            <a:r>
              <a:rPr lang="en-US" sz="4400" b="1">
                <a:latin typeface="Times New Roman" panose="02020603050405020304" pitchFamily="18" charset="0"/>
                <a:cs typeface="Times New Roman" panose="02020603050405020304" pitchFamily="18" charset="0"/>
              </a:rPr>
              <a:t>Thank You!</a:t>
            </a:r>
            <a:endParaRPr lang="en-IN" sz="4400"/>
          </a:p>
        </p:txBody>
      </p:sp>
      <p:sp>
        <p:nvSpPr>
          <p:cNvPr id="2" name="Date Placeholder 1">
            <a:extLst>
              <a:ext uri="{FF2B5EF4-FFF2-40B4-BE49-F238E27FC236}">
                <a16:creationId xmlns:a16="http://schemas.microsoft.com/office/drawing/2014/main" id="{6322A552-3B6A-8D87-8A84-84B462EB942E}"/>
              </a:ext>
            </a:extLst>
          </p:cNvPr>
          <p:cNvSpPr>
            <a:spLocks noGrp="1"/>
          </p:cNvSpPr>
          <p:nvPr>
            <p:ph type="dt" sz="half" idx="10"/>
          </p:nvPr>
        </p:nvSpPr>
        <p:spPr/>
        <p:txBody>
          <a:bodyPr/>
          <a:lstStyle/>
          <a:p>
            <a:fld id="{8A40B6A7-76C0-4CB7-BB20-8DFAB0CC2126}"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CA7AFD-A577-106D-52E2-DA577B8912A1}"/>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10</a:t>
            </a:fld>
            <a:endParaRPr lang="en-IN"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22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813" y="150781"/>
            <a:ext cx="10080374" cy="1090730"/>
          </a:xfrm>
        </p:spPr>
        <p:txBody>
          <a:bodyPr>
            <a:normAutofit/>
          </a:bodyPr>
          <a:lstStyle/>
          <a:p>
            <a:pPr algn="ctr"/>
            <a:r>
              <a:rPr lang="en-US" sz="3200" b="1">
                <a:latin typeface="Times New Roman" panose="02020603050405020304" pitchFamily="18" charset="0"/>
                <a:cs typeface="Times New Roman" panose="02020603050405020304" pitchFamily="18" charset="0"/>
              </a:rPr>
              <a:t>Table of Contents</a:t>
            </a:r>
          </a:p>
        </p:txBody>
      </p:sp>
      <p:sp>
        <p:nvSpPr>
          <p:cNvPr id="5" name="TextBox 4">
            <a:extLst>
              <a:ext uri="{FF2B5EF4-FFF2-40B4-BE49-F238E27FC236}">
                <a16:creationId xmlns:a16="http://schemas.microsoft.com/office/drawing/2014/main" id="{E61CDC7B-C213-84BF-A012-6979341C43DB}"/>
              </a:ext>
            </a:extLst>
          </p:cNvPr>
          <p:cNvSpPr txBox="1"/>
          <p:nvPr/>
        </p:nvSpPr>
        <p:spPr>
          <a:xfrm>
            <a:off x="1101305" y="1318123"/>
            <a:ext cx="6097554" cy="4493538"/>
          </a:xfrm>
          <a:prstGeom prst="rect">
            <a:avLst/>
          </a:prstGeom>
          <a:noFill/>
        </p:spPr>
        <p:txBody>
          <a:bodyPr wrap="square" lIns="91440" tIns="45720" rIns="91440" bIns="45720" anchor="t">
            <a:spAutoFit/>
          </a:bodyPr>
          <a:lstStyle/>
          <a:p>
            <a:pPr marL="400050" indent="-400050">
              <a:buFont typeface="+mj-lt"/>
              <a:buAutoNum type="romanUcPeriod"/>
            </a:pPr>
            <a:r>
              <a:rPr lang="en-US" sz="1600">
                <a:latin typeface="Times New Roman" panose="02020603050405020304" pitchFamily="18" charset="0"/>
                <a:cs typeface="Times New Roman" panose="02020603050405020304" pitchFamily="18" charset="0"/>
              </a:rPr>
              <a:t>Abstract</a:t>
            </a:r>
          </a:p>
          <a:p>
            <a:pPr marL="342900" indent="-342900">
              <a:buAutoNum type="romanUcPeriod"/>
            </a:pPr>
            <a:endParaRPr lang="en-US" sz="1600">
              <a:latin typeface="Times New Roman" panose="02020603050405020304" pitchFamily="18" charset="0"/>
              <a:cs typeface="Times New Roman" panose="02020603050405020304" pitchFamily="18" charset="0"/>
            </a:endParaRPr>
          </a:p>
          <a:p>
            <a:pPr marL="342900" indent="-342900">
              <a:buAutoNum type="romanUcPeriod"/>
            </a:pPr>
            <a:r>
              <a:rPr lang="en-US" sz="1600">
                <a:latin typeface="Times New Roman" panose="02020603050405020304" pitchFamily="18" charset="0"/>
                <a:cs typeface="Times New Roman" panose="02020603050405020304" pitchFamily="18" charset="0"/>
              </a:rPr>
              <a:t>Introduction</a:t>
            </a:r>
          </a:p>
          <a:p>
            <a:pPr marL="342900" indent="-342900">
              <a:buAutoNum type="romanUcPeriod"/>
            </a:pPr>
            <a:endParaRPr lang="en-US" sz="1600">
              <a:latin typeface="Times New Roman" panose="02020603050405020304" pitchFamily="18" charset="0"/>
              <a:cs typeface="Times New Roman" panose="02020603050405020304" pitchFamily="18" charset="0"/>
            </a:endParaRPr>
          </a:p>
          <a:p>
            <a:pPr marL="342900" indent="-342900">
              <a:buAutoNum type="romanUcPeriod"/>
            </a:pPr>
            <a:r>
              <a:rPr lang="en-US" sz="1600">
                <a:latin typeface="Times New Roman" panose="02020603050405020304" pitchFamily="18" charset="0"/>
                <a:cs typeface="Times New Roman" panose="02020603050405020304" pitchFamily="18" charset="0"/>
              </a:rPr>
              <a:t>Literature Survey</a:t>
            </a:r>
          </a:p>
          <a:p>
            <a:pPr marL="342900" indent="-342900">
              <a:buAutoNum type="romanUcPeriod"/>
            </a:pPr>
            <a:endParaRPr lang="en-US" sz="1600">
              <a:latin typeface="Times New Roman" panose="02020603050405020304" pitchFamily="18" charset="0"/>
              <a:cs typeface="Times New Roman" panose="02020603050405020304" pitchFamily="18" charset="0"/>
            </a:endParaRPr>
          </a:p>
          <a:p>
            <a:pPr marL="342900" indent="-342900">
              <a:buAutoNum type="romanUcPeriod"/>
            </a:pPr>
            <a:r>
              <a:rPr lang="en-US" sz="1600">
                <a:latin typeface="Times New Roman" panose="02020603050405020304" pitchFamily="18" charset="0"/>
                <a:cs typeface="Times New Roman" panose="02020603050405020304" pitchFamily="18" charset="0"/>
              </a:rPr>
              <a:t>Existing System</a:t>
            </a:r>
          </a:p>
          <a:p>
            <a:pPr marL="342900" indent="-342900">
              <a:buAutoNum type="romanUcPeriod"/>
            </a:pPr>
            <a:endParaRPr lang="en-US" sz="1600">
              <a:latin typeface="Times New Roman" panose="02020603050405020304" pitchFamily="18" charset="0"/>
              <a:cs typeface="Times New Roman" panose="02020603050405020304" pitchFamily="18" charset="0"/>
            </a:endParaRPr>
          </a:p>
          <a:p>
            <a:pPr marL="342900" indent="-342900">
              <a:buAutoNum type="romanUcPeriod"/>
            </a:pPr>
            <a:r>
              <a:rPr lang="en-US" sz="1600">
                <a:latin typeface="Times New Roman" panose="02020603050405020304" pitchFamily="18" charset="0"/>
                <a:cs typeface="Times New Roman" panose="02020603050405020304" pitchFamily="18" charset="0"/>
              </a:rPr>
              <a:t>Proposed System</a:t>
            </a:r>
          </a:p>
          <a:p>
            <a:pPr marL="342900" indent="-342900">
              <a:buAutoNum type="romanUcPeriod"/>
            </a:pPr>
            <a:endParaRPr lang="en-US" sz="1600">
              <a:latin typeface="Times New Roman" panose="02020603050405020304" pitchFamily="18" charset="0"/>
              <a:cs typeface="Times New Roman" panose="02020603050405020304" pitchFamily="18" charset="0"/>
            </a:endParaRPr>
          </a:p>
          <a:p>
            <a:pPr marL="342900" indent="-342900">
              <a:buAutoNum type="romanUcPeriod"/>
            </a:pPr>
            <a:endParaRPr lang="en-US" b="1">
              <a:latin typeface="Times New Roman" panose="02020603050405020304" pitchFamily="18" charset="0"/>
              <a:cs typeface="Times New Roman" panose="02020603050405020304" pitchFamily="18" charset="0"/>
            </a:endParaRPr>
          </a:p>
          <a:p>
            <a:pPr marL="342900" indent="-342900">
              <a:buAutoNum type="romanUcPeriod"/>
            </a:pPr>
            <a:endParaRPr lang="en-US" b="1">
              <a:latin typeface="Times New Roman" panose="02020603050405020304" pitchFamily="18" charset="0"/>
              <a:cs typeface="Times New Roman" panose="02020603050405020304" pitchFamily="18" charset="0"/>
            </a:endParaRPr>
          </a:p>
          <a:p>
            <a:pPr marL="342900" indent="-342900">
              <a:buAutoNum type="romanUcPeriod"/>
            </a:pPr>
            <a:endParaRPr lang="en-US" b="1">
              <a:latin typeface="Times New Roman" panose="02020603050405020304" pitchFamily="18" charset="0"/>
              <a:cs typeface="Times New Roman" panose="02020603050405020304" pitchFamily="18" charset="0"/>
            </a:endParaRPr>
          </a:p>
          <a:p>
            <a:pPr marL="342900" indent="-342900">
              <a:buAutoNum type="romanUcPeriod"/>
            </a:pPr>
            <a:endParaRPr lang="en-US" b="1">
              <a:latin typeface="Times New Roman" panose="02020603050405020304" pitchFamily="18" charset="0"/>
              <a:cs typeface="Times New Roman" panose="02020603050405020304" pitchFamily="18" charset="0"/>
            </a:endParaRPr>
          </a:p>
          <a:p>
            <a:pPr marL="342900" indent="-342900">
              <a:buAutoNum type="romanUcPeriod"/>
            </a:pPr>
            <a:endParaRPr lang="en-US" b="1">
              <a:latin typeface="Times New Roman" panose="02020603050405020304" pitchFamily="18" charset="0"/>
              <a:cs typeface="Times New Roman" panose="02020603050405020304" pitchFamily="18" charset="0"/>
            </a:endParaRPr>
          </a:p>
          <a:p>
            <a:pPr marL="342900" indent="-342900">
              <a:buAutoNum type="romanUcPeriod"/>
            </a:pPr>
            <a:endParaRPr lang="en-US" b="1">
              <a:latin typeface="Times New Roman" panose="02020603050405020304" pitchFamily="18" charset="0"/>
              <a:cs typeface="Times New Roman" panose="02020603050405020304" pitchFamily="18" charset="0"/>
            </a:endParaRPr>
          </a:p>
          <a:p>
            <a:pPr marL="342900" indent="-342900">
              <a:buAutoNum type="romanUcPeriod"/>
            </a:pPr>
            <a:endParaRPr lang="en-IN"/>
          </a:p>
        </p:txBody>
      </p:sp>
      <p:sp>
        <p:nvSpPr>
          <p:cNvPr id="3" name="Date Placeholder 2">
            <a:extLst>
              <a:ext uri="{FF2B5EF4-FFF2-40B4-BE49-F238E27FC236}">
                <a16:creationId xmlns:a16="http://schemas.microsoft.com/office/drawing/2014/main" id="{42AA1E1E-97AE-B528-953E-F22882FB6EA9}"/>
              </a:ext>
            </a:extLst>
          </p:cNvPr>
          <p:cNvSpPr>
            <a:spLocks noGrp="1"/>
          </p:cNvSpPr>
          <p:nvPr>
            <p:ph type="dt" sz="half" idx="10"/>
          </p:nvPr>
        </p:nvSpPr>
        <p:spPr/>
        <p:txBody>
          <a:bodyPr/>
          <a:lstStyle/>
          <a:p>
            <a:fld id="{CBEAC4B5-4938-470C-807B-E8B871C3924F}"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A0F62D-4ED3-B85D-DBC9-D1C17C343193}"/>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81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305" y="227393"/>
            <a:ext cx="10080374" cy="1090730"/>
          </a:xfrm>
        </p:spPr>
        <p:txBody>
          <a:bodyPr>
            <a:normAutofit/>
          </a:bodyPr>
          <a:lstStyle/>
          <a:p>
            <a:pPr algn="ctr"/>
            <a:r>
              <a:rPr lang="en-US" sz="3200" b="1">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32179" y="1409549"/>
            <a:ext cx="11327641" cy="4942416"/>
          </a:xfrm>
        </p:spPr>
        <p:txBody>
          <a:bodyPr vert="horz" lIns="91440" tIns="45720" rIns="91440" bIns="45720" rtlCol="0" anchor="t">
            <a:noAutofit/>
          </a:bodyPr>
          <a:lstStyle/>
          <a:p>
            <a:pPr marL="0" indent="0" algn="just">
              <a:buNone/>
            </a:pPr>
            <a:r>
              <a:rPr lang="en-US" sz="2600" dirty="0">
                <a:latin typeface="Times New Roman"/>
                <a:ea typeface="+mn-lt"/>
                <a:cs typeface="+mn-lt"/>
              </a:rPr>
              <a:t>	</a:t>
            </a:r>
            <a:r>
              <a:rPr lang="en-US" sz="2600" dirty="0" err="1">
                <a:latin typeface="Times New Roman"/>
                <a:ea typeface="+mn-lt"/>
                <a:cs typeface="+mn-lt"/>
              </a:rPr>
              <a:t>Medhub</a:t>
            </a:r>
            <a:r>
              <a:rPr lang="en-US" sz="2600" dirty="0">
                <a:latin typeface="Times New Roman"/>
                <a:ea typeface="+mn-lt"/>
                <a:cs typeface="+mn-lt"/>
              </a:rPr>
              <a:t> is a secure web-based application designed to facilitate organ and equipment transfer between hospitals. It is exclusively accessible to authorized hospital personnel. The system provides features for managing organ availability, booking, and adding organs with detailed credentials, including organ freshness and patient-related information, ensuring high reliability.</a:t>
            </a:r>
          </a:p>
          <a:p>
            <a:pPr marL="0" indent="0" algn="just">
              <a:buNone/>
            </a:pPr>
            <a:r>
              <a:rPr lang="en-US" sz="2600" dirty="0">
                <a:latin typeface="Times New Roman"/>
                <a:ea typeface="+mn-lt"/>
                <a:cs typeface="+mn-lt"/>
              </a:rPr>
              <a:t>	A peer-to-peer transaction mechanism maintains confidentiality, ensuring no other hospital can access details of the transaction. Additionally, the platform supports equipment transfers (e.g., oxygen cylinders) and provides easy access to blood bank contacts. By focusing on secure communication and transparent organ details, the system enhances trust and efficiency in critical healthcare logistics.</a:t>
            </a:r>
          </a:p>
          <a:p>
            <a:pPr marL="0" indent="0" algn="just">
              <a:buNone/>
            </a:pPr>
            <a:endParaRPr lang="en-US" sz="2600" dirty="0">
              <a:latin typeface="Times New Roman"/>
              <a:ea typeface="+mn-lt"/>
              <a:cs typeface="+mn-lt"/>
            </a:endParaRPr>
          </a:p>
        </p:txBody>
      </p:sp>
      <p:sp>
        <p:nvSpPr>
          <p:cNvPr id="4" name="Date Placeholder 3">
            <a:extLst>
              <a:ext uri="{FF2B5EF4-FFF2-40B4-BE49-F238E27FC236}">
                <a16:creationId xmlns:a16="http://schemas.microsoft.com/office/drawing/2014/main" id="{E7357C53-F79B-1507-BAB6-B66140044983}"/>
              </a:ext>
            </a:extLst>
          </p:cNvPr>
          <p:cNvSpPr>
            <a:spLocks noGrp="1"/>
          </p:cNvSpPr>
          <p:nvPr>
            <p:ph type="dt" sz="half" idx="10"/>
          </p:nvPr>
        </p:nvSpPr>
        <p:spPr/>
        <p:txBody>
          <a:bodyPr/>
          <a:lstStyle/>
          <a:p>
            <a:fld id="{E054A066-5C21-4871-849C-7F0225FAE7C7}"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B40260D-4C2D-B072-C5E3-B8E14D9E63ED}"/>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3</a:t>
            </a:fld>
            <a:endParaRPr lang="en-IN"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26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15"/>
            <a:ext cx="10058400" cy="1166747"/>
          </a:xfrm>
        </p:spPr>
        <p:txBody>
          <a:bodyPr>
            <a:normAutofit/>
          </a:bodyPr>
          <a:lstStyle/>
          <a:p>
            <a:pPr algn="ctr"/>
            <a:r>
              <a:rPr lang="en-US" sz="3200" b="1">
                <a:latin typeface="Times New Roman" panose="02020603050405020304" pitchFamily="18" charset="0"/>
                <a:cs typeface="Times New Roman" panose="02020603050405020304" pitchFamily="18" charset="0"/>
              </a:rPr>
              <a:t>INTRODUCTION</a:t>
            </a:r>
          </a:p>
        </p:txBody>
      </p:sp>
      <p:sp>
        <p:nvSpPr>
          <p:cNvPr id="4" name="Date Placeholder 3">
            <a:extLst>
              <a:ext uri="{FF2B5EF4-FFF2-40B4-BE49-F238E27FC236}">
                <a16:creationId xmlns:a16="http://schemas.microsoft.com/office/drawing/2014/main" id="{5D67788E-1CD1-BEFD-949C-74A20E3B1318}"/>
              </a:ext>
            </a:extLst>
          </p:cNvPr>
          <p:cNvSpPr>
            <a:spLocks noGrp="1"/>
          </p:cNvSpPr>
          <p:nvPr>
            <p:ph type="dt" sz="half" idx="10"/>
          </p:nvPr>
        </p:nvSpPr>
        <p:spPr/>
        <p:txBody>
          <a:bodyPr/>
          <a:lstStyle/>
          <a:p>
            <a:fld id="{4DB84995-F463-410F-BC1E-A50FE9E263C5}"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6368930-A5E7-BB48-E087-824DF6A436A8}"/>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4</a:t>
            </a:fld>
            <a:endParaRPr lang="en-IN" b="1">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B83A37C6-BFFC-3240-3D8C-3043C8EF4AA7}"/>
              </a:ext>
            </a:extLst>
          </p:cNvPr>
          <p:cNvSpPr>
            <a:spLocks noGrp="1"/>
          </p:cNvSpPr>
          <p:nvPr>
            <p:ph idx="1"/>
          </p:nvPr>
        </p:nvSpPr>
        <p:spPr>
          <a:xfrm>
            <a:off x="838200" y="1009197"/>
            <a:ext cx="10515600" cy="5167766"/>
          </a:xfrm>
        </p:spPr>
        <p:txBody>
          <a:bodyPr vert="horz" lIns="91440" tIns="45720" rIns="91440" bIns="45720" rtlCol="0" anchor="t">
            <a:normAutofit/>
          </a:bodyPr>
          <a:lstStyle/>
          <a:p>
            <a:pPr marL="0" indent="0">
              <a:buNone/>
            </a:pPr>
            <a:r>
              <a:rPr lang="en-US" dirty="0">
                <a:latin typeface="Times New Roman" panose="02020603050405020304" pitchFamily="18" charset="0"/>
                <a:cs typeface="Times New Roman" panose="02020603050405020304" pitchFamily="18" charset="0"/>
              </a:rPr>
              <a:t>	The project is a secure web application designed to manage organ and medical equipment transfers between hospitals. It enables authorized hospital personnel to access organ availability and handle transactions securely. The system prioritizes confidentiality through peer-to-peer communication, ensuring sensitive data and transactions remain private.</a:t>
            </a:r>
          </a:p>
          <a:p>
            <a:pPr marL="0" indent="0">
              <a:buNone/>
            </a:pPr>
            <a:r>
              <a:rPr lang="en-US" dirty="0">
                <a:latin typeface="Times New Roman" panose="02020603050405020304" pitchFamily="18" charset="0"/>
                <a:cs typeface="Times New Roman" panose="02020603050405020304" pitchFamily="18" charset="0"/>
              </a:rPr>
              <a:t>	In addition to organ transfers, the application also facilitates equipment transfers (e.g., oxygen cylinders) and provides access to blood bank contacts. By focusing on simplicity, security, and transparency, the project aims to improve coordination and trust among hospitals, ultimately enhancing patient care.</a:t>
            </a:r>
          </a:p>
        </p:txBody>
      </p:sp>
    </p:spTree>
    <p:extLst>
      <p:ext uri="{BB962C8B-B14F-4D97-AF65-F5344CB8AC3E}">
        <p14:creationId xmlns:p14="http://schemas.microsoft.com/office/powerpoint/2010/main" val="312572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C2C9155-972A-2589-7C14-6AE7770FB112}"/>
              </a:ext>
            </a:extLst>
          </p:cNvPr>
          <p:cNvGraphicFramePr>
            <a:graphicFrameLocks noGrp="1"/>
          </p:cNvGraphicFramePr>
          <p:nvPr>
            <p:extLst>
              <p:ext uri="{D42A27DB-BD31-4B8C-83A1-F6EECF244321}">
                <p14:modId xmlns:p14="http://schemas.microsoft.com/office/powerpoint/2010/main" val="819947036"/>
              </p:ext>
            </p:extLst>
          </p:nvPr>
        </p:nvGraphicFramePr>
        <p:xfrm>
          <a:off x="1499375" y="757417"/>
          <a:ext cx="9865311" cy="5717832"/>
        </p:xfrm>
        <a:graphic>
          <a:graphicData uri="http://schemas.openxmlformats.org/drawingml/2006/table">
            <a:tbl>
              <a:tblPr firstRow="1" bandRow="1">
                <a:tableStyleId>{5940675A-B579-460E-94D1-54222C63F5DA}</a:tableStyleId>
              </a:tblPr>
              <a:tblGrid>
                <a:gridCol w="808736">
                  <a:extLst>
                    <a:ext uri="{9D8B030D-6E8A-4147-A177-3AD203B41FA5}">
                      <a16:colId xmlns:a16="http://schemas.microsoft.com/office/drawing/2014/main" val="1563709661"/>
                    </a:ext>
                  </a:extLst>
                </a:gridCol>
                <a:gridCol w="3821583">
                  <a:extLst>
                    <a:ext uri="{9D8B030D-6E8A-4147-A177-3AD203B41FA5}">
                      <a16:colId xmlns:a16="http://schemas.microsoft.com/office/drawing/2014/main" val="2295618109"/>
                    </a:ext>
                  </a:extLst>
                </a:gridCol>
                <a:gridCol w="5234992">
                  <a:extLst>
                    <a:ext uri="{9D8B030D-6E8A-4147-A177-3AD203B41FA5}">
                      <a16:colId xmlns:a16="http://schemas.microsoft.com/office/drawing/2014/main" val="3674246083"/>
                    </a:ext>
                  </a:extLst>
                </a:gridCol>
              </a:tblGrid>
              <a:tr h="298156">
                <a:tc>
                  <a:txBody>
                    <a:bodyPr/>
                    <a:lstStyle/>
                    <a:p>
                      <a:pPr algn="ctr"/>
                      <a:r>
                        <a:rPr lang="en-IN" sz="1600" b="1">
                          <a:latin typeface="Times New Roman" panose="02020603050405020304" pitchFamily="18" charset="0"/>
                          <a:cs typeface="Times New Roman" panose="02020603050405020304" pitchFamily="18" charset="0"/>
                        </a:rPr>
                        <a:t>S.NO</a:t>
                      </a:r>
                    </a:p>
                  </a:txBody>
                  <a:tcPr/>
                </a:tc>
                <a:tc>
                  <a:txBody>
                    <a:bodyPr/>
                    <a:lstStyle/>
                    <a:p>
                      <a:pPr algn="ctr"/>
                      <a:r>
                        <a:rPr lang="en-IN" sz="1600" b="1">
                          <a:latin typeface="Times New Roman" panose="02020603050405020304" pitchFamily="18" charset="0"/>
                          <a:cs typeface="Times New Roman" panose="02020603050405020304" pitchFamily="18" charset="0"/>
                        </a:rPr>
                        <a:t>PAPER</a:t>
                      </a:r>
                    </a:p>
                  </a:txBody>
                  <a:tcPr/>
                </a:tc>
                <a:tc>
                  <a:txBody>
                    <a:bodyPr/>
                    <a:lstStyle/>
                    <a:p>
                      <a:pPr algn="ctr"/>
                      <a:r>
                        <a:rPr lang="en-IN" sz="1600" b="1" dirty="0">
                          <a:latin typeface="Times New Roman" panose="02020603050405020304" pitchFamily="18" charset="0"/>
                          <a:cs typeface="Times New Roman" panose="02020603050405020304" pitchFamily="18" charset="0"/>
                        </a:rPr>
                        <a:t>ANALYSIS</a:t>
                      </a:r>
                    </a:p>
                  </a:txBody>
                  <a:tcPr/>
                </a:tc>
                <a:extLst>
                  <a:ext uri="{0D108BD9-81ED-4DB2-BD59-A6C34878D82A}">
                    <a16:rowId xmlns:a16="http://schemas.microsoft.com/office/drawing/2014/main" val="1820786706"/>
                  </a:ext>
                </a:extLst>
              </a:tr>
              <a:tr h="2547877">
                <a:tc>
                  <a:txBody>
                    <a:bodyPr/>
                    <a:lstStyle/>
                    <a:p>
                      <a:pPr algn="ctr"/>
                      <a:r>
                        <a:rPr lang="en-IN" sz="1600" b="1">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tx1"/>
                          </a:solidFill>
                          <a:effectLst/>
                          <a:latin typeface="+mn-lt"/>
                          <a:ea typeface="+mn-ea"/>
                          <a:cs typeface="+mn-cs"/>
                        </a:rPr>
                        <a:t>ONLINE ORGAN DONATION MANAGEMENT SYSTEM</a:t>
                      </a:r>
                      <a:r>
                        <a:rPr lang="en-IN" sz="1600" b="0" dirty="0"/>
                        <a:t> </a:t>
                      </a:r>
                      <a:endParaRPr lang="en-US" sz="1600" b="0" i="0" kern="1200" dirty="0">
                        <a:solidFill>
                          <a:schemeClr val="tx1"/>
                        </a:solidFill>
                        <a:effectLst/>
                        <a:latin typeface="+mn-lt"/>
                        <a:ea typeface="+mn-ea"/>
                        <a:cs typeface="+mn-cs"/>
                      </a:endParaRPr>
                    </a:p>
                  </a:txBody>
                  <a:tcPr/>
                </a:tc>
                <a:tc>
                  <a:txBody>
                    <a:bodyPr/>
                    <a:lstStyle/>
                    <a:p>
                      <a:r>
                        <a:rPr lang="en-US" sz="1400" dirty="0"/>
                        <a:t>The organ management system helps hospitals access donor records and manage organ donations efficiently. It collects donations from donors, delivers them to the right organizations, and shares information with doctors to ensure transparency. People who wish to donate can register themselves in the system. Organ transplantation saves lives, but there is a big gap between the number of organs needed and those available. Many organs from deceased donors go unused due to a lack of awareness and proper systems. To improve donations, efforts like opt-out systems, better donor programs, and family counseling are needed. Doctors should work with organ donation coordinators when speaking to families of brain-dead patients. With better awareness and effective systems, more lives can be saved.</a:t>
                      </a:r>
                    </a:p>
                  </a:txBody>
                  <a:tcPr/>
                </a:tc>
                <a:extLst>
                  <a:ext uri="{0D108BD9-81ED-4DB2-BD59-A6C34878D82A}">
                    <a16:rowId xmlns:a16="http://schemas.microsoft.com/office/drawing/2014/main" val="2323970789"/>
                  </a:ext>
                </a:extLst>
              </a:tr>
              <a:tr h="2517432">
                <a:tc>
                  <a:txBody>
                    <a:bodyPr/>
                    <a:lstStyle/>
                    <a:p>
                      <a:pPr algn="ctr"/>
                      <a:r>
                        <a:rPr lang="en-IN" sz="1600" b="1">
                          <a:latin typeface="Times New Roman" panose="02020603050405020304" pitchFamily="18" charset="0"/>
                          <a:cs typeface="Times New Roman" panose="02020603050405020304" pitchFamily="18" charset="0"/>
                        </a:rPr>
                        <a:t>2</a:t>
                      </a:r>
                    </a:p>
                  </a:txBody>
                  <a:tcPr/>
                </a:tc>
                <a:tc>
                  <a:txBody>
                    <a:bodyPr/>
                    <a:lstStyle/>
                    <a:p>
                      <a:pPr algn="just"/>
                      <a:r>
                        <a:rPr lang="en-US" sz="1600" dirty="0">
                          <a:latin typeface="Times New Roman" panose="02020603050405020304" pitchFamily="18" charset="0"/>
                          <a:cs typeface="Times New Roman" panose="02020603050405020304" pitchFamily="18" charset="0"/>
                        </a:rPr>
                        <a:t>Doctor</a:t>
                      </a:r>
                      <a:r>
                        <a:rPr lang="en-US" sz="1600" baseline="0" dirty="0">
                          <a:latin typeface="Times New Roman" panose="02020603050405020304" pitchFamily="18" charset="0"/>
                          <a:cs typeface="Times New Roman" panose="02020603050405020304" pitchFamily="18" charset="0"/>
                        </a:rPr>
                        <a:t> Finder and Appointment Booking</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Life has become too hard in order to get appointment in case of any medical issue or normal routine checkup. the main aim of this site is to make easy and comfortable for the patient who are taking appointment of a doctor in nearby location and to resolve various problem that a patient had to face while taking an appointment. The website act as a database containing doctor details, patients detail, and appointment details are maintained by server and this website also has future of finding doctor near you using GPS and location sensing.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1370385"/>
                  </a:ext>
                </a:extLst>
              </a:tr>
            </a:tbl>
          </a:graphicData>
        </a:graphic>
      </p:graphicFrame>
      <p:sp>
        <p:nvSpPr>
          <p:cNvPr id="5" name="TextBox 4">
            <a:extLst>
              <a:ext uri="{FF2B5EF4-FFF2-40B4-BE49-F238E27FC236}">
                <a16:creationId xmlns:a16="http://schemas.microsoft.com/office/drawing/2014/main" id="{5D93C528-1F1B-2B18-691E-725AD356FCF0}"/>
              </a:ext>
            </a:extLst>
          </p:cNvPr>
          <p:cNvSpPr txBox="1"/>
          <p:nvPr/>
        </p:nvSpPr>
        <p:spPr>
          <a:xfrm>
            <a:off x="3473802" y="167158"/>
            <a:ext cx="5244389" cy="584775"/>
          </a:xfrm>
          <a:prstGeom prst="rect">
            <a:avLst/>
          </a:prstGeom>
          <a:noFill/>
        </p:spPr>
        <p:txBody>
          <a:bodyPr wrap="square">
            <a:spAutoFit/>
          </a:bodyPr>
          <a:lstStyle/>
          <a:p>
            <a:r>
              <a:rPr lang="en-US" sz="3200" b="1">
                <a:latin typeface="Times New Roman" panose="02020603050405020304" pitchFamily="18" charset="0"/>
                <a:cs typeface="Times New Roman" panose="02020603050405020304" pitchFamily="18" charset="0"/>
              </a:rPr>
              <a:t>LITERATURE SURVEY</a:t>
            </a:r>
            <a:endParaRPr lang="en-IN" sz="3200"/>
          </a:p>
        </p:txBody>
      </p:sp>
      <p:sp>
        <p:nvSpPr>
          <p:cNvPr id="3" name="Date Placeholder 2">
            <a:extLst>
              <a:ext uri="{FF2B5EF4-FFF2-40B4-BE49-F238E27FC236}">
                <a16:creationId xmlns:a16="http://schemas.microsoft.com/office/drawing/2014/main" id="{8CD41583-A5C0-E83A-E4C5-0601AFF592E9}"/>
              </a:ext>
            </a:extLst>
          </p:cNvPr>
          <p:cNvSpPr>
            <a:spLocks noGrp="1"/>
          </p:cNvSpPr>
          <p:nvPr>
            <p:ph type="dt" sz="half" idx="10"/>
          </p:nvPr>
        </p:nvSpPr>
        <p:spPr/>
        <p:txBody>
          <a:bodyPr/>
          <a:lstStyle/>
          <a:p>
            <a:fld id="{3C47FF91-191B-494B-B5FE-4BD3F4A4A6F0}"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D8DFE3-D070-0FF9-C41A-27B9DBA46E23}"/>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4F98B43-145A-A70B-4AAF-7CC72698298E}"/>
              </a:ext>
            </a:extLst>
          </p:cNvPr>
          <p:cNvSpPr txBox="1"/>
          <p:nvPr/>
        </p:nvSpPr>
        <p:spPr>
          <a:xfrm>
            <a:off x="2727353" y="4400880"/>
            <a:ext cx="2743200" cy="646331"/>
          </a:xfrm>
          <a:prstGeom prst="rect">
            <a:avLst/>
          </a:prstGeom>
          <a:noFill/>
        </p:spPr>
        <p:txBody>
          <a:bodyPr wrap="square" rtlCol="0">
            <a:spAutoFit/>
          </a:bodyPr>
          <a:lstStyle/>
          <a:p>
            <a:r>
              <a:rPr lang="en-US" sz="1200" u="sng" dirty="0"/>
              <a:t> </a:t>
            </a:r>
            <a:r>
              <a:rPr lang="en-US" sz="1200" u="sng" dirty="0">
                <a:hlinkClick r:id="rId2"/>
              </a:rPr>
              <a:t>2022 IEEE International Conference on Current  Development in Engineering and Technology (CCET)</a:t>
            </a:r>
            <a:endParaRPr lang="en-IN" sz="12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40B429A-2377-D481-163C-1AE3635524E5}"/>
              </a:ext>
            </a:extLst>
          </p:cNvPr>
          <p:cNvSpPr txBox="1"/>
          <p:nvPr/>
        </p:nvSpPr>
        <p:spPr>
          <a:xfrm>
            <a:off x="2929813" y="2014905"/>
            <a:ext cx="2745274" cy="646331"/>
          </a:xfrm>
          <a:prstGeom prst="rect">
            <a:avLst/>
          </a:prstGeom>
          <a:noFill/>
        </p:spPr>
        <p:txBody>
          <a:bodyPr wrap="square" rtlCol="0">
            <a:spAutoFit/>
          </a:bodyPr>
          <a:lstStyle/>
          <a:p>
            <a:r>
              <a:rPr lang="en-US" sz="1200" u="sng" dirty="0">
                <a:latin typeface="Times New Roman" panose="02020603050405020304" pitchFamily="18" charset="0"/>
                <a:cs typeface="Times New Roman" panose="02020603050405020304" pitchFamily="18" charset="0"/>
                <a:hlinkClick r:id="rId3"/>
              </a:rPr>
              <a:t>2023 International Research Journal of Modernization in Engineering Technology and Science</a:t>
            </a:r>
            <a:endParaRPr lang="en-IN" sz="1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90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C2C9155-972A-2589-7C14-6AE7770FB112}"/>
              </a:ext>
            </a:extLst>
          </p:cNvPr>
          <p:cNvGraphicFramePr>
            <a:graphicFrameLocks noGrp="1"/>
          </p:cNvGraphicFramePr>
          <p:nvPr>
            <p:extLst>
              <p:ext uri="{D42A27DB-BD31-4B8C-83A1-F6EECF244321}">
                <p14:modId xmlns:p14="http://schemas.microsoft.com/office/powerpoint/2010/main" val="475501296"/>
              </p:ext>
            </p:extLst>
          </p:nvPr>
        </p:nvGraphicFramePr>
        <p:xfrm>
          <a:off x="1593979" y="732197"/>
          <a:ext cx="9004041" cy="5723757"/>
        </p:xfrm>
        <a:graphic>
          <a:graphicData uri="http://schemas.openxmlformats.org/drawingml/2006/table">
            <a:tbl>
              <a:tblPr firstRow="1" bandRow="1">
                <a:tableStyleId>{5940675A-B579-460E-94D1-54222C63F5DA}</a:tableStyleId>
              </a:tblPr>
              <a:tblGrid>
                <a:gridCol w="796552">
                  <a:extLst>
                    <a:ext uri="{9D8B030D-6E8A-4147-A177-3AD203B41FA5}">
                      <a16:colId xmlns:a16="http://schemas.microsoft.com/office/drawing/2014/main" val="1563709661"/>
                    </a:ext>
                  </a:extLst>
                </a:gridCol>
                <a:gridCol w="3719983">
                  <a:extLst>
                    <a:ext uri="{9D8B030D-6E8A-4147-A177-3AD203B41FA5}">
                      <a16:colId xmlns:a16="http://schemas.microsoft.com/office/drawing/2014/main" val="2295618109"/>
                    </a:ext>
                  </a:extLst>
                </a:gridCol>
                <a:gridCol w="4487506">
                  <a:extLst>
                    <a:ext uri="{9D8B030D-6E8A-4147-A177-3AD203B41FA5}">
                      <a16:colId xmlns:a16="http://schemas.microsoft.com/office/drawing/2014/main" val="3674246083"/>
                    </a:ext>
                  </a:extLst>
                </a:gridCol>
              </a:tblGrid>
              <a:tr h="313232">
                <a:tc>
                  <a:txBody>
                    <a:bodyPr/>
                    <a:lstStyle/>
                    <a:p>
                      <a:pPr algn="ctr"/>
                      <a:r>
                        <a:rPr lang="en-IN" sz="1600" b="1">
                          <a:latin typeface="Times New Roman" panose="02020603050405020304" pitchFamily="18" charset="0"/>
                          <a:cs typeface="Times New Roman" panose="02020603050405020304" pitchFamily="18" charset="0"/>
                        </a:rPr>
                        <a:t>S.NO</a:t>
                      </a:r>
                    </a:p>
                  </a:txBody>
                  <a:tcPr/>
                </a:tc>
                <a:tc>
                  <a:txBody>
                    <a:bodyPr/>
                    <a:lstStyle/>
                    <a:p>
                      <a:pPr algn="ctr"/>
                      <a:r>
                        <a:rPr lang="en-IN" sz="1600" b="1">
                          <a:latin typeface="Times New Roman" panose="02020603050405020304" pitchFamily="18" charset="0"/>
                          <a:cs typeface="Times New Roman" panose="02020603050405020304" pitchFamily="18" charset="0"/>
                        </a:rPr>
                        <a:t>TITLE</a:t>
                      </a:r>
                    </a:p>
                  </a:txBody>
                  <a:tcPr/>
                </a:tc>
                <a:tc>
                  <a:txBody>
                    <a:bodyPr/>
                    <a:lstStyle/>
                    <a:p>
                      <a:pPr algn="ctr"/>
                      <a:r>
                        <a:rPr lang="en-IN" sz="1600" b="1">
                          <a:latin typeface="Times New Roman" panose="02020603050405020304" pitchFamily="18" charset="0"/>
                          <a:cs typeface="Times New Roman" panose="02020603050405020304" pitchFamily="18" charset="0"/>
                        </a:rPr>
                        <a:t>ANALYSIS</a:t>
                      </a:r>
                    </a:p>
                  </a:txBody>
                  <a:tcPr/>
                </a:tc>
                <a:extLst>
                  <a:ext uri="{0D108BD9-81ED-4DB2-BD59-A6C34878D82A}">
                    <a16:rowId xmlns:a16="http://schemas.microsoft.com/office/drawing/2014/main" val="1820786706"/>
                  </a:ext>
                </a:extLst>
              </a:tr>
              <a:tr h="2096637">
                <a:tc>
                  <a:txBody>
                    <a:bodyPr/>
                    <a:lstStyle/>
                    <a:p>
                      <a:pPr algn="ctr"/>
                      <a:r>
                        <a:rPr lang="en-US" sz="1600" b="1">
                          <a:latin typeface="Times New Roman" panose="02020603050405020304" pitchFamily="18" charset="0"/>
                          <a:cs typeface="Times New Roman" panose="02020603050405020304" pitchFamily="18" charset="0"/>
                        </a:rPr>
                        <a:t>3</a:t>
                      </a:r>
                      <a:endParaRPr lang="en-IN" sz="1600" b="1">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tx1"/>
                          </a:solidFill>
                          <a:effectLst/>
                          <a:latin typeface="+mn-lt"/>
                          <a:ea typeface="+mn-ea"/>
                          <a:cs typeface="+mn-cs"/>
                        </a:rPr>
                        <a:t>Organ Donation Decentralized Application Using Blockchain Technology</a:t>
                      </a:r>
                    </a:p>
                    <a:p>
                      <a:pPr algn="just"/>
                      <a:endParaRPr lang="en-US" sz="1600" b="0"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Organ Donation Decentralized Application Using Blockchain Technology is an organ donation decentralized app using blockchain technology. It would be a web application for patients to register their information-most importantly medical ID, blood type, organ type and state. The system would work on a first-in, first-out basis unless a patient is in critical condition.</a:t>
                      </a:r>
                      <a:endParaRPr lang="en-US" sz="16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3970789"/>
                  </a:ext>
                </a:extLst>
              </a:tr>
              <a:tr h="2676715">
                <a:tc>
                  <a:txBody>
                    <a:bodyPr/>
                    <a:lstStyle/>
                    <a:p>
                      <a:pPr algn="ctr"/>
                      <a:r>
                        <a:rPr lang="en-US" sz="1600" b="1">
                          <a:latin typeface="Times New Roman" panose="02020603050405020304" pitchFamily="18" charset="0"/>
                          <a:cs typeface="Times New Roman" panose="02020603050405020304" pitchFamily="18" charset="0"/>
                        </a:rPr>
                        <a:t>4</a:t>
                      </a:r>
                      <a:endParaRPr lang="en-IN" sz="1600" b="1">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tx1"/>
                          </a:solidFill>
                          <a:effectLst/>
                          <a:latin typeface="+mn-lt"/>
                          <a:ea typeface="+mn-ea"/>
                          <a:cs typeface="+mn-cs"/>
                        </a:rPr>
                        <a:t>Characterizing Organ Donation Awareness from Social Media</a:t>
                      </a:r>
                    </a:p>
                    <a:p>
                      <a:pPr algn="just"/>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400" b="0" i="0" kern="1200" dirty="0">
                          <a:solidFill>
                            <a:schemeClr val="tx1"/>
                          </a:solidFill>
                          <a:effectLst/>
                          <a:latin typeface="+mn-lt"/>
                          <a:ea typeface="+mn-ea"/>
                          <a:cs typeface="+mn-cs"/>
                        </a:rPr>
                        <a:t>Approximately 22 people die every day in the USA due to a lack of organs for transplant. Research suggests that the most effective solution is to increase organ donor rates, current, proposals range from expanding the donor eligibility criteria (donor pool) to performing mass media campaigns. However, little is known about the extent in which activities on social media are associated with aspects (e.g. awareness) of organ donation. Our hypothesis is that social media can be utilized as a sensor to characterize organ donation awareness and population engagement in donation for each different organ. In this sense, we collected Twitter messages (tweets) regarding organ donation, and characterized organ awareness by aggregating tweets from users who mostly mentioned that organ</a:t>
                      </a:r>
                      <a:endParaRPr lang="en-US" sz="14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1370385"/>
                  </a:ext>
                </a:extLst>
              </a:tr>
            </a:tbl>
          </a:graphicData>
        </a:graphic>
      </p:graphicFrame>
      <p:sp>
        <p:nvSpPr>
          <p:cNvPr id="5" name="TextBox 4">
            <a:extLst>
              <a:ext uri="{FF2B5EF4-FFF2-40B4-BE49-F238E27FC236}">
                <a16:creationId xmlns:a16="http://schemas.microsoft.com/office/drawing/2014/main" id="{5D93C528-1F1B-2B18-691E-725AD356FCF0}"/>
              </a:ext>
            </a:extLst>
          </p:cNvPr>
          <p:cNvSpPr txBox="1"/>
          <p:nvPr/>
        </p:nvSpPr>
        <p:spPr>
          <a:xfrm>
            <a:off x="3366211" y="147422"/>
            <a:ext cx="5244389" cy="584775"/>
          </a:xfrm>
          <a:prstGeom prst="rect">
            <a:avLst/>
          </a:prstGeom>
          <a:noFill/>
        </p:spPr>
        <p:txBody>
          <a:bodyPr wrap="square">
            <a:spAutoFit/>
          </a:bodyPr>
          <a:lstStyle/>
          <a:p>
            <a:r>
              <a:rPr lang="en-US" sz="3200" b="1">
                <a:latin typeface="Times New Roman" panose="02020603050405020304" pitchFamily="18" charset="0"/>
                <a:cs typeface="Times New Roman" panose="02020603050405020304" pitchFamily="18" charset="0"/>
              </a:rPr>
              <a:t>LITERATURE SURVEY</a:t>
            </a:r>
            <a:endParaRPr lang="en-IN" sz="3200"/>
          </a:p>
        </p:txBody>
      </p:sp>
      <p:sp>
        <p:nvSpPr>
          <p:cNvPr id="3" name="Date Placeholder 2">
            <a:extLst>
              <a:ext uri="{FF2B5EF4-FFF2-40B4-BE49-F238E27FC236}">
                <a16:creationId xmlns:a16="http://schemas.microsoft.com/office/drawing/2014/main" id="{24126A06-A3AE-EA2B-0896-0EA8CE3AF5A8}"/>
              </a:ext>
            </a:extLst>
          </p:cNvPr>
          <p:cNvSpPr>
            <a:spLocks noGrp="1"/>
          </p:cNvSpPr>
          <p:nvPr>
            <p:ph type="dt" sz="half" idx="10"/>
          </p:nvPr>
        </p:nvSpPr>
        <p:spPr/>
        <p:txBody>
          <a:bodyPr/>
          <a:lstStyle/>
          <a:p>
            <a:fld id="{06B5B71E-27D6-4C74-966F-DB6CFFE85053}"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43C38E-E4A5-5B05-8872-6C398BFEE97B}"/>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6</a:t>
            </a:fld>
            <a:endParaRPr lang="en-IN" b="1">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83C9DE-7AE8-A579-BE5F-1EA3D65037F9}"/>
              </a:ext>
            </a:extLst>
          </p:cNvPr>
          <p:cNvSpPr txBox="1"/>
          <p:nvPr/>
        </p:nvSpPr>
        <p:spPr>
          <a:xfrm>
            <a:off x="3100873" y="4631524"/>
            <a:ext cx="2516156" cy="646331"/>
          </a:xfrm>
          <a:prstGeom prst="rect">
            <a:avLst/>
          </a:prstGeom>
          <a:noFill/>
        </p:spPr>
        <p:txBody>
          <a:bodyPr wrap="square" rtlCol="0">
            <a:spAutoFit/>
          </a:bodyPr>
          <a:lstStyle/>
          <a:p>
            <a:r>
              <a:rPr lang="en-US" sz="1200" b="1" dirty="0">
                <a:cs typeface="Times New Roman" panose="02020603050405020304" pitchFamily="18" charset="0"/>
                <a:hlinkClick r:id="rId2"/>
              </a:rPr>
              <a:t>2017 IEEE 33rd International Conference on Data Engineering (ICDE)</a:t>
            </a:r>
            <a:endParaRPr lang="en-IN" sz="1200" b="1" dirty="0">
              <a:cs typeface="Times New Roman" panose="02020603050405020304" pitchFamily="18" charset="0"/>
            </a:endParaRPr>
          </a:p>
        </p:txBody>
      </p:sp>
      <p:sp>
        <p:nvSpPr>
          <p:cNvPr id="8" name="TextBox 7">
            <a:extLst>
              <a:ext uri="{FF2B5EF4-FFF2-40B4-BE49-F238E27FC236}">
                <a16:creationId xmlns:a16="http://schemas.microsoft.com/office/drawing/2014/main" id="{A58450D5-5B80-F101-97B6-B1AFD2F4F303}"/>
              </a:ext>
            </a:extLst>
          </p:cNvPr>
          <p:cNvSpPr txBox="1"/>
          <p:nvPr/>
        </p:nvSpPr>
        <p:spPr>
          <a:xfrm>
            <a:off x="3100873" y="1810692"/>
            <a:ext cx="2643671" cy="646331"/>
          </a:xfrm>
          <a:prstGeom prst="rect">
            <a:avLst/>
          </a:prstGeom>
          <a:noFill/>
        </p:spPr>
        <p:txBody>
          <a:bodyPr wrap="square" rtlCol="0">
            <a:spAutoFit/>
          </a:bodyPr>
          <a:lstStyle/>
          <a:p>
            <a:pPr algn="just"/>
            <a:r>
              <a:rPr lang="en-IN" sz="1200" b="1" dirty="0">
                <a:cs typeface="Times New Roman" panose="02020603050405020304" pitchFamily="18" charset="0"/>
                <a:hlinkClick r:id="rId3"/>
              </a:rPr>
              <a:t>2019 2nd International Conference on Computer Applications &amp; Information Security (ICCAIS)</a:t>
            </a:r>
            <a:endParaRPr lang="en-IN" sz="1200" b="1" dirty="0">
              <a:cs typeface="Times New Roman" panose="02020603050405020304" pitchFamily="18" charset="0"/>
            </a:endParaRPr>
          </a:p>
        </p:txBody>
      </p:sp>
    </p:spTree>
    <p:extLst>
      <p:ext uri="{BB962C8B-B14F-4D97-AF65-F5344CB8AC3E}">
        <p14:creationId xmlns:p14="http://schemas.microsoft.com/office/powerpoint/2010/main" val="211243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928" y="0"/>
            <a:ext cx="10058400" cy="1166747"/>
          </a:xfrm>
        </p:spPr>
        <p:txBody>
          <a:bodyPr>
            <a:normAutofit/>
          </a:bodyPr>
          <a:lstStyle/>
          <a:p>
            <a:pPr algn="ctr"/>
            <a:r>
              <a:rPr lang="en-US" sz="3200" b="1">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670247" y="298579"/>
            <a:ext cx="11394538" cy="6484776"/>
          </a:xfrm>
        </p:spPr>
        <p:txBody>
          <a:bodyPr vert="horz" lIns="91440" tIns="45720" rIns="91440" bIns="45720" rtlCol="0" anchor="t">
            <a:noAutofit/>
          </a:bodyPr>
          <a:lstStyle/>
          <a:p>
            <a:pPr marL="0" indent="0" algn="just">
              <a:lnSpc>
                <a:spcPct val="150000"/>
              </a:lnSpc>
              <a:buNone/>
            </a:pPr>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a:ea typeface="+mn-lt"/>
                <a:cs typeface="+mn-lt"/>
              </a:rPr>
              <a:t>Overview:</a:t>
            </a:r>
            <a:endParaRPr lang="en-US" sz="2400" dirty="0">
              <a:latin typeface="Times New Roman"/>
              <a:ea typeface="+mn-lt"/>
              <a:cs typeface="+mn-lt"/>
            </a:endParaRPr>
          </a:p>
          <a:p>
            <a:r>
              <a:rPr lang="en-US" sz="2400" dirty="0">
                <a:latin typeface="Times New Roman" panose="02020603050405020304" pitchFamily="18" charset="0"/>
                <a:cs typeface="Times New Roman" panose="02020603050405020304" pitchFamily="18" charset="0"/>
              </a:rPr>
              <a:t>The organ management system provides quick access to donor records collected from across the country. It helps collect donations and deliver them to the right organizations, while keeping doctors informed to ensure transparency. The system also manages donor registration and user details, allowing interested individuals to register as donors.</a:t>
            </a:r>
          </a:p>
          <a:p>
            <a:r>
              <a:rPr lang="en-US" sz="2400" dirty="0">
                <a:latin typeface="Times New Roman" panose="02020603050405020304" pitchFamily="18" charset="0"/>
                <a:cs typeface="Times New Roman" panose="02020603050405020304" pitchFamily="18" charset="0"/>
              </a:rPr>
              <a:t>To promote organ donation, effective measures like opt-out systems, donation after circulatory death, and donor action programs are needed. Counseling families of brain-dead patients should be a standard step. Physicians should involve Organ Procurement Organization (OPO) coordinators before speaking with families. Key practices include proper donor screening, professional counseling, and better awareness programs. Authorities should prioritize these efforts to close the gap between organ supply and demand.</a:t>
            </a:r>
          </a:p>
          <a:p>
            <a:pPr marL="0" indent="0">
              <a:lnSpc>
                <a:spcPct val="150000"/>
              </a:lnSpc>
              <a:buNone/>
            </a:pPr>
            <a:endParaRPr lang="en-US"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D7AF5B-F022-4B2B-A83E-B56C5601FA0B}"/>
              </a:ext>
            </a:extLst>
          </p:cNvPr>
          <p:cNvSpPr>
            <a:spLocks noGrp="1"/>
          </p:cNvSpPr>
          <p:nvPr>
            <p:ph type="dt" sz="half" idx="10"/>
          </p:nvPr>
        </p:nvSpPr>
        <p:spPr/>
        <p:txBody>
          <a:bodyPr/>
          <a:lstStyle/>
          <a:p>
            <a:fld id="{B44B0540-E7D3-4133-AED4-4183BF842AF4}"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FA9E762-516E-0078-8C5A-DA444A30972E}"/>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7</a:t>
            </a:fld>
            <a:endParaRPr lang="en-IN"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95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928" y="0"/>
            <a:ext cx="10058400" cy="1166747"/>
          </a:xfrm>
        </p:spPr>
        <p:txBody>
          <a:bodyPr>
            <a:normAutofit/>
          </a:bodyPr>
          <a:lstStyle/>
          <a:p>
            <a:pPr algn="ctr"/>
            <a:r>
              <a:rPr lang="en-US" sz="3200" b="1">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799321" y="688910"/>
            <a:ext cx="11394538" cy="6484776"/>
          </a:xfrm>
        </p:spPr>
        <p:txBody>
          <a:bodyPr vert="horz" lIns="91440" tIns="45720" rIns="91440" bIns="45720" rtlCol="0" anchor="t">
            <a:noAutofit/>
          </a:bodyPr>
          <a:lstStyle/>
          <a:p>
            <a:pPr marL="0" indent="0" algn="just">
              <a:lnSpc>
                <a:spcPct val="150000"/>
              </a:lnSpc>
              <a:buNone/>
            </a:pPr>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a:ea typeface="+mn-lt"/>
                <a:cs typeface="+mn-lt"/>
              </a:rPr>
              <a:t>DRAWBACKS:</a:t>
            </a:r>
            <a:endParaRPr lang="en-US" sz="2400" dirty="0">
              <a:latin typeface="Times New Roman"/>
              <a:ea typeface="+mn-lt"/>
              <a:cs typeface="+mn-lt"/>
            </a:endParaRPr>
          </a:p>
          <a:p>
            <a:pPr>
              <a:buNone/>
            </a:pPr>
            <a:endParaRPr lang="en-US" sz="2400" b="1" dirty="0">
              <a:latin typeface="Times New Roman"/>
              <a:ea typeface="+mn-lt"/>
              <a:cs typeface="+mn-lt"/>
            </a:endParaRPr>
          </a:p>
          <a:p>
            <a:r>
              <a:rPr lang="en-US" sz="2400" b="1" dirty="0">
                <a:ea typeface="+mn-lt"/>
                <a:cs typeface="+mn-lt"/>
              </a:rPr>
              <a:t>Privacy and Security Risks</a:t>
            </a:r>
            <a:br>
              <a:rPr lang="en-US" sz="2400" b="1" dirty="0">
                <a:ea typeface="+mn-lt"/>
                <a:cs typeface="+mn-lt"/>
              </a:rPr>
            </a:br>
            <a:r>
              <a:rPr lang="en-US" sz="2400" dirty="0">
                <a:ea typeface="+mn-lt"/>
                <a:cs typeface="+mn-lt"/>
              </a:rPr>
              <a:t>                   Sensitive patient data may be exposed to security risks, especially if the system lacks strong encryption or is vulnerable to breaches.</a:t>
            </a:r>
            <a:endParaRPr lang="en-US" dirty="0">
              <a:ea typeface="+mn-lt"/>
              <a:cs typeface="+mn-lt"/>
            </a:endParaRPr>
          </a:p>
          <a:p>
            <a:r>
              <a:rPr lang="en-US" sz="2400" b="1" dirty="0">
                <a:ea typeface="+mn-lt"/>
                <a:cs typeface="+mn-lt"/>
              </a:rPr>
              <a:t>Difficult Access and Communication</a:t>
            </a:r>
            <a:br>
              <a:rPr lang="en-US" sz="2400" b="1" dirty="0">
                <a:ea typeface="+mn-lt"/>
                <a:cs typeface="+mn-lt"/>
              </a:rPr>
            </a:br>
            <a:r>
              <a:rPr lang="en-US" sz="2400" dirty="0">
                <a:ea typeface="+mn-lt"/>
                <a:cs typeface="+mn-lt"/>
              </a:rPr>
              <a:t>                   </a:t>
            </a:r>
            <a:r>
              <a:rPr lang="en-US" sz="2400" dirty="0" err="1">
                <a:ea typeface="+mn-lt"/>
                <a:cs typeface="+mn-lt"/>
              </a:rPr>
              <a:t>Donars</a:t>
            </a:r>
            <a:r>
              <a:rPr lang="en-US" sz="2400" dirty="0">
                <a:ea typeface="+mn-lt"/>
                <a:cs typeface="+mn-lt"/>
              </a:rPr>
              <a:t> may struggle to navigate the app, making it hard to request services or communicate with Service providers effectively.</a:t>
            </a:r>
            <a:endParaRPr lang="en-US" dirty="0">
              <a:ea typeface="+mn-lt"/>
              <a:cs typeface="+mn-lt"/>
            </a:endParaRPr>
          </a:p>
          <a:p>
            <a:r>
              <a:rPr lang="en-US" sz="2400" b="1" dirty="0">
                <a:ea typeface="+mn-lt"/>
                <a:cs typeface="+mn-lt"/>
              </a:rPr>
              <a:t>Challenges in Organ Identification</a:t>
            </a:r>
            <a:br>
              <a:rPr lang="en-US" sz="2400" b="1" dirty="0">
                <a:ea typeface="+mn-lt"/>
                <a:cs typeface="+mn-lt"/>
              </a:rPr>
            </a:br>
            <a:r>
              <a:rPr lang="en-US" sz="2400" dirty="0">
                <a:ea typeface="+mn-lt"/>
                <a:cs typeface="+mn-lt"/>
              </a:rPr>
              <a:t>                   </a:t>
            </a:r>
            <a:r>
              <a:rPr lang="en-US" sz="2400" dirty="0" err="1">
                <a:ea typeface="+mn-lt"/>
                <a:cs typeface="+mn-lt"/>
              </a:rPr>
              <a:t>Donars</a:t>
            </a:r>
            <a:r>
              <a:rPr lang="en-US" sz="2400" dirty="0">
                <a:ea typeface="+mn-lt"/>
                <a:cs typeface="+mn-lt"/>
              </a:rPr>
              <a:t> may find it difficult to accurately identify their condition due to a lack of clear guidance or tools within the app</a:t>
            </a:r>
            <a:r>
              <a:rPr lang="en-US" sz="2400" b="0" i="0" dirty="0">
                <a:effectLst/>
                <a:ea typeface="+mn-lt"/>
                <a:cs typeface="+mn-lt"/>
              </a:rPr>
              <a:t>.</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D7AF5B-F022-4B2B-A83E-B56C5601FA0B}"/>
              </a:ext>
            </a:extLst>
          </p:cNvPr>
          <p:cNvSpPr>
            <a:spLocks noGrp="1"/>
          </p:cNvSpPr>
          <p:nvPr>
            <p:ph type="dt" sz="half" idx="10"/>
          </p:nvPr>
        </p:nvSpPr>
        <p:spPr/>
        <p:txBody>
          <a:bodyPr/>
          <a:lstStyle/>
          <a:p>
            <a:fld id="{B44B0540-E7D3-4133-AED4-4183BF842AF4}"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FA9E762-516E-0078-8C5A-DA444A30972E}"/>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8</a:t>
            </a:fld>
            <a:endParaRPr lang="en-IN"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14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7951"/>
            <a:ext cx="10515600" cy="1325563"/>
          </a:xfrm>
        </p:spPr>
        <p:txBody>
          <a:bodyPr>
            <a:normAutofit/>
          </a:bodyPr>
          <a:lstStyle/>
          <a:p>
            <a:pPr algn="ctr"/>
            <a:r>
              <a:rPr lang="en-US" sz="3200" b="1">
                <a:latin typeface="Times New Roman" panose="02020603050405020304" pitchFamily="18" charset="0"/>
                <a:cs typeface="Times New Roman" panose="02020603050405020304" pitchFamily="18" charset="0"/>
              </a:rPr>
              <a:t>PROPOSED SYSTEM</a:t>
            </a:r>
          </a:p>
        </p:txBody>
      </p:sp>
      <p:sp>
        <p:nvSpPr>
          <p:cNvPr id="4" name="Date Placeholder 3">
            <a:extLst>
              <a:ext uri="{FF2B5EF4-FFF2-40B4-BE49-F238E27FC236}">
                <a16:creationId xmlns:a16="http://schemas.microsoft.com/office/drawing/2014/main" id="{249C6E3D-BCE3-33B0-0A27-389A70F62C40}"/>
              </a:ext>
            </a:extLst>
          </p:cNvPr>
          <p:cNvSpPr>
            <a:spLocks noGrp="1"/>
          </p:cNvSpPr>
          <p:nvPr>
            <p:ph type="dt" sz="half" idx="10"/>
          </p:nvPr>
        </p:nvSpPr>
        <p:spPr/>
        <p:txBody>
          <a:bodyPr/>
          <a:lstStyle/>
          <a:p>
            <a:fld id="{B78F88B2-3C9C-4A81-9D4E-7B87A9027461}" type="datetime1">
              <a:rPr lang="en-IN" b="1" smtClean="0">
                <a:solidFill>
                  <a:schemeClr val="tx1"/>
                </a:solidFill>
                <a:latin typeface="Times New Roman" panose="02020603050405020304" pitchFamily="18" charset="0"/>
                <a:cs typeface="Times New Roman" panose="02020603050405020304" pitchFamily="18" charset="0"/>
              </a:rPr>
              <a:t>05-01-2025</a:t>
            </a:fld>
            <a:endParaRPr lang="en-IN" b="1">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BA370A8-E07E-9CE7-DA6F-8164D5A6FD11}"/>
              </a:ext>
            </a:extLst>
          </p:cNvPr>
          <p:cNvSpPr>
            <a:spLocks noGrp="1"/>
          </p:cNvSpPr>
          <p:nvPr>
            <p:ph type="sldNum" sz="quarter" idx="12"/>
          </p:nvPr>
        </p:nvSpPr>
        <p:spPr/>
        <p:txBody>
          <a:bodyPr/>
          <a:lstStyle/>
          <a:p>
            <a:fld id="{D11EC9D5-2BD1-4DAE-AAE6-5E9F6E6ABA42}" type="slidenum">
              <a:rPr lang="en-IN" b="1" smtClean="0">
                <a:solidFill>
                  <a:schemeClr val="tx1"/>
                </a:solidFill>
                <a:latin typeface="Times New Roman" panose="02020603050405020304" pitchFamily="18" charset="0"/>
                <a:cs typeface="Times New Roman" panose="02020603050405020304" pitchFamily="18" charset="0"/>
              </a:rPr>
              <a:t>9</a:t>
            </a:fld>
            <a:endParaRPr lang="en-IN" b="1">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2DAB0C7-DA39-47C5-E418-840AD4B69422}"/>
              </a:ext>
            </a:extLst>
          </p:cNvPr>
          <p:cNvSpPr txBox="1"/>
          <p:nvPr/>
        </p:nvSpPr>
        <p:spPr>
          <a:xfrm>
            <a:off x="839763" y="1044328"/>
            <a:ext cx="10635341"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Times New Roman" panose="02020603050405020304" pitchFamily="18" charset="0"/>
                <a:cs typeface="Times New Roman" panose="02020603050405020304" pitchFamily="18" charset="0"/>
              </a:rPr>
              <a:t>Medhub</a:t>
            </a:r>
            <a:r>
              <a:rPr lang="en-US" sz="2400" dirty="0">
                <a:latin typeface="Times New Roman" panose="02020603050405020304" pitchFamily="18" charset="0"/>
                <a:cs typeface="Times New Roman" panose="02020603050405020304" pitchFamily="18" charset="0"/>
              </a:rPr>
              <a:t> is a secure and efficient web-based platform designed to streamline organ and equipment transfers between hospitals. This system aims to address challenges in organ transplantation and medical resource sharing by providing a centralized, user-friendly interface for authorized hospital personnel.</a:t>
            </a:r>
          </a:p>
          <a:p>
            <a:br>
              <a:rPr lang="en-US" sz="2400" dirty="0">
                <a:latin typeface="Times New Roman" panose="02020603050405020304" pitchFamily="18" charset="0"/>
                <a:ea typeface="+mn-lt"/>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Advantages of the Proposed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Improves organ and equipment availability through centralized management.</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Ensures confidentiality and privacy in hospital-to-hospital transactions.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Encourages transparency and trust among hospitals.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Simplifies coordination during critical situations, ultimately saving more lives.</a:t>
            </a: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p:txBody>
      </p:sp>
    </p:spTree>
    <p:extLst>
      <p:ext uri="{BB962C8B-B14F-4D97-AF65-F5344CB8AC3E}">
        <p14:creationId xmlns:p14="http://schemas.microsoft.com/office/powerpoint/2010/main" val="1979347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1163</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SRI KRISHNA COLLEGE OF ENGINEERING AND TECHNOLOGY (An Autonomous Institution | Approved by AICTE | Affiliated to Anna University,Chennai | Accredited by NAAC A++) Kuniyamuthur, Coimbatore. Tamil Nadu - 641008</vt:lpstr>
      <vt:lpstr>Table of Contents</vt:lpstr>
      <vt:lpstr>ABSTRACT</vt:lpstr>
      <vt:lpstr>INTRODUCTION</vt:lpstr>
      <vt:lpstr>PowerPoint Presentation</vt:lpstr>
      <vt:lpstr>PowerPoint Presentation</vt:lpstr>
      <vt:lpstr>EXISTING SYSTEM</vt:lpstr>
      <vt:lpstr>EXISTING SYSTEM</vt:lpstr>
      <vt:lpstr>PROPOSED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KRISHNA COLLEGE OF ENGINEERING AND TECHNOLOGY</dc:title>
  <dc:creator>vijay jaya kumar</dc:creator>
  <cp:lastModifiedBy>Dhana Seelan</cp:lastModifiedBy>
  <cp:revision>21</cp:revision>
  <dcterms:created xsi:type="dcterms:W3CDTF">2023-12-17T14:02:35Z</dcterms:created>
  <dcterms:modified xsi:type="dcterms:W3CDTF">2025-01-05T18:35:24Z</dcterms:modified>
</cp:coreProperties>
</file>