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4" r:id="rId20"/>
    <p:sldId id="266" r:id="rId21"/>
    <p:sldId id="267" r:id="rId22"/>
    <p:sldId id="26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978F-C485-87FE-B9EF-61A55F640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73D2-34F7-3FE8-55A8-EFBEECCB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87E-BC8B-8F9C-F086-553EA55B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B55B-402F-4326-20AE-C3658806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241E-46D9-1E8B-5AA6-ADB25586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8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269C-49BE-5CA4-B19F-C7EA62C8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A39B-7BE2-CAA4-B5BB-FA0B462D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BB7D-6FFA-F58C-9D9D-B62256C1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742A-70E0-65B1-E64D-B7E0412C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CCE2-3669-7F11-CD0E-3D4255C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0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1484E-4CF7-1E97-D403-C50072A45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A440C-6D43-69C1-CCD0-945F160E4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631-7880-1078-48A0-02B1BC08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82DD-3823-35C7-C074-1D369216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F855-DCBB-60C8-BF72-3E95B360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E6BF-8D38-69AC-EAA5-5B2B4F0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3296-671C-3B44-A998-C6F9F0B6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4821-65EF-2555-7864-3D79CABF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F0A2-4843-4D54-C03F-731AB3B8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D28B-EAF0-C62F-F137-6FDA89E2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4BD-B7B7-5056-D688-416F495C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23F4-5B02-7490-1A82-C0A765B6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9AAD-487D-8311-A205-C84890C9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3F3E-FD08-3757-015B-96F7918C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07D8-C48E-FE75-2ECB-CB686EB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46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328-7FB6-B4EE-CE0B-DA7A9921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7B78-DB95-FE8A-F480-9AF578708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7772-8562-4A82-2020-B0FB1269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CB7E-5503-2D75-EF0A-C4C31EBE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9CDA-A0B2-DD29-462B-A86FA5EC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40850-7CEF-56B2-E06A-C2907D38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9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4663-0CEE-61F6-762E-FE133A05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4635-1543-A001-7434-899C921A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152A7-5FD0-1535-72F2-07E50FB0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371C0-8394-56AF-5909-BE99B049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2E6E4-99FD-B7B8-DB9E-6F698529C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D3925-D47D-4BDF-1CA4-08AC3F64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B5095-98CD-D0F9-46AF-5E47E40B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AAC8E-53DC-1F3A-EF75-4DD81EE4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8AE2-60B0-FB6A-47BA-EAEAE092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20328-F6CB-B517-AB5E-66102EF3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C5F61-8EFF-8576-233F-24CAB2F3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EC793-CB73-9592-C69D-342EDE56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69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67BA7-5559-CBB5-BBC4-B07277A0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9045-FF89-0BC1-6663-1B1D10E0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73F3-2B78-9D6A-FDB0-22ABD001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3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4AB0-BA01-A9AA-A3F1-61C9E892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F4A-BE0B-0C01-561C-9B0CB746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D717-EB95-3E57-0378-E4C3F069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B6DD-AC72-5BB9-12E3-4E6AAE96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BC00E-408E-DC87-4A08-738B0165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32C68-86B6-116E-6B25-E558C877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D00D-58B1-1F42-5ABD-7090E1D5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68E5-B886-1111-5979-7D80960A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00F0-1BFE-FF55-4E49-B22B0723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EA5A-A3CB-A715-5A1F-9ED0ACCC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6FD1-8490-C77C-573D-1FB71D76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4A97-1651-4494-4A94-1FBD1EF6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886D-8FC5-2CB9-3D80-77C41CD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B6F2-F532-C434-C9DB-548BE2D4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79FC-EC24-2C1E-B82C-4F5373DAC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74A7-B03A-4D97-9FC0-7D319073DAE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A8C1-F023-A7DE-5AD3-3182A11CD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BEC-2244-7337-27CC-B55D857C2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58AA-69F1-4883-B30A-40969BD43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548C-DE0B-301F-810C-305EB092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5857"/>
            <a:ext cx="9144000" cy="83009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SVPM’S College Of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EngineeringMalegaon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(Bk)  Baramati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105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Department Of Electrical Engineering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B16FA-75F7-13C9-BBFA-60F1BB08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947"/>
            <a:ext cx="9144000" cy="4682483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endParaRPr lang="en-US" sz="6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Title of Project</a:t>
            </a:r>
          </a:p>
          <a:p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“SMART AND AUTOMATIC WHEELCHAIR FOR DISABLED PERSON USING HAND GESTURE”</a:t>
            </a:r>
          </a:p>
          <a:p>
            <a:endParaRPr lang="en-US" sz="6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13/6/2025</a:t>
            </a:r>
          </a:p>
          <a:p>
            <a:endParaRPr lang="en-US" sz="6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Project Guide</a:t>
            </a:r>
          </a:p>
          <a:p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 Mr. J. H. Pawar</a:t>
            </a:r>
          </a:p>
          <a:p>
            <a:endParaRPr lang="en-IN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9E452AEC-85BA-4D25-A774-B77AE710E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92671"/>
              </p:ext>
            </p:extLst>
          </p:nvPr>
        </p:nvGraphicFramePr>
        <p:xfrm>
          <a:off x="5382239" y="179569"/>
          <a:ext cx="1427521" cy="98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576570" imgH="5068454" progId="StaticMetafile">
                  <p:embed/>
                </p:oleObj>
              </mc:Choice>
              <mc:Fallback>
                <p:oleObj name="Picture" r:id="rId2" imgW="5576570" imgH="5068454" progId="StaticMetafile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239" y="179569"/>
                        <a:ext cx="1427521" cy="98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79F15A-DF3F-06B3-5349-91617BB1B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386"/>
              </p:ext>
            </p:extLst>
          </p:nvPr>
        </p:nvGraphicFramePr>
        <p:xfrm>
          <a:off x="3293805" y="2536598"/>
          <a:ext cx="803295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40530000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587135256"/>
                    </a:ext>
                  </a:extLst>
                </a:gridCol>
              </a:tblGrid>
              <a:tr h="276697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Margale</a:t>
                      </a:r>
                      <a:r>
                        <a:rPr lang="en-US" dirty="0"/>
                        <a:t> Ketan Pandurang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[B400190095]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92645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r>
                        <a:rPr lang="en-US" dirty="0"/>
                        <a:t>Mr. Matkar Dhananjay Sunil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[B400190097]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65474"/>
                  </a:ext>
                </a:extLst>
              </a:tr>
              <a:tr h="276697">
                <a:tc>
                  <a:txBody>
                    <a:bodyPr/>
                    <a:lstStyle/>
                    <a:p>
                      <a:r>
                        <a:rPr lang="en-US" dirty="0"/>
                        <a:t>Mr. Sarak Ajit Hanumant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[B400190107]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89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2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BE8F-6A07-DCD1-2F0A-1D606425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560439"/>
            <a:ext cx="10665542" cy="629756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Arduino UNO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ATmega328P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digital input/output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can used as PWM output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analog inputs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MHz ceramic resonator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ICSP header and A reset button</a:t>
            </a:r>
          </a:p>
          <a:p>
            <a:pPr marL="914400" indent="-914400">
              <a:lnSpc>
                <a:spcPct val="170000"/>
              </a:lnSpc>
              <a:buFont typeface="+mj-lt"/>
              <a:buAutoNum type="arabicPeriod"/>
            </a:pP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12v Battery supply which should be constant</a:t>
            </a:r>
          </a:p>
          <a:p>
            <a:endParaRPr lang="en-IN" dirty="0"/>
          </a:p>
        </p:txBody>
      </p:sp>
      <p:pic>
        <p:nvPicPr>
          <p:cNvPr id="4" name="Picture 2" descr="Контроллер Arduino Uno: краткое описание и характеристики - Продажа ...">
            <a:extLst>
              <a:ext uri="{FF2B5EF4-FFF2-40B4-BE49-F238E27FC236}">
                <a16:creationId xmlns:a16="http://schemas.microsoft.com/office/drawing/2014/main" id="{FFE7418B-2EA3-69B4-BC97-1908BA05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96991" y="2218553"/>
            <a:ext cx="3638630" cy="307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AFDD-788B-B16A-01FD-1DF287F0A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50606"/>
            <a:ext cx="8738418" cy="5626357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built-in 16bit AD converter, 16-bit data output.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Digital-output of 6 or 9-axis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MotionFusion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 rotation matrix, quaternion, Euler Angle, or raw data format.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Selectable Solder Jumpers on CLK, FSYNC, and AD0.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Motion Processing(DMP) engine offloads complex Motion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E3101-0EFA-F405-89D4-DA52403E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619" y="1868016"/>
            <a:ext cx="179847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1DA1-9522-51A4-5D69-30EA6C6F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535105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algorithms for run-time bias and compass calibration. No user intervention is required.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Digital-output temperature sensor.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Fusion, sensor timing synchronization, and gesture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C125-8E90-FE9F-05FA-E1FCB0CA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4799"/>
            <a:ext cx="10105103" cy="615499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Relay Module</a:t>
            </a:r>
          </a:p>
          <a:p>
            <a:pPr>
              <a:lnSpc>
                <a:spcPct val="170000"/>
              </a:lnSpc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Configuration:-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SPDT relays which has one common terminal , one normally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open terminal and one normally closed terminal</a:t>
            </a:r>
          </a:p>
          <a:p>
            <a:pPr>
              <a:lnSpc>
                <a:spcPct val="170000"/>
              </a:lnSpc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Coil voltage:-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voltage required to energize the relay coil, typically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5–48 V DC or AC.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5DFAD-1233-D96E-3653-EBD9BF7E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55718" y="2191404"/>
            <a:ext cx="1749704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9E7-6070-72AB-C4B3-E8DD7493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810865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Gear Motor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Gear Motor for moving wheelchair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1.Voltage:- 12 V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2.Current :- 4-6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3.Speed :- 45 rpm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4.Power:- 80 W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C53D8-C3DA-ACE1-D589-9B5D985E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48" y="1853164"/>
            <a:ext cx="3706689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7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F039-7942-37F2-AAB8-416EB639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pPr marL="514350" indent="-514350">
              <a:buAutoNum type="arabicPeriod" startAt="6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Voltage:- 12v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Current:- 8Ah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Warranty:- 1 year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Brand:- Cosmic Gold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Type:-VRLA( Valve Regulated Lead- Acid Battery 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7D028-5986-B472-BC6C-657FE1FF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62" y="2044184"/>
            <a:ext cx="3603048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B945-59D5-B3AB-72A2-D5D2C49C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941"/>
            <a:ext cx="10515600" cy="20057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069F-A578-507A-B5C6-B51A837A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69287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Autocomplete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Speeds up coding by suggesting possible completions based on your input.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debugging support, making it easier to test and troubleshoot sketches.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install and manage libraries for various hardware and sensors.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and Libraries 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the process of adding new boards and libraries to your environment.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 to use online IDE for programming from anywhere with internet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53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2489-35CF-7274-5360-72C68527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08AFC-1900-269A-5430-4D019EAA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533" y="2992318"/>
            <a:ext cx="4858933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690-EC15-7455-A8ED-F5B086E2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OPERATION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CDE0-DCB8-CBCB-C4A1-72D99490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1B6AC-12A7-6B41-B090-A3E1F020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6" y="2458510"/>
            <a:ext cx="4232950" cy="403436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F0071-669F-38F1-4699-B501F50E4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20417"/>
              </p:ext>
            </p:extLst>
          </p:nvPr>
        </p:nvGraphicFramePr>
        <p:xfrm>
          <a:off x="5692878" y="2458510"/>
          <a:ext cx="6066340" cy="403436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val="4055869866"/>
                    </a:ext>
                  </a:extLst>
                </a:gridCol>
                <a:gridCol w="1623904">
                  <a:extLst>
                    <a:ext uri="{9D8B030D-6E8A-4147-A177-3AD203B41FA5}">
                      <a16:colId xmlns:a16="http://schemas.microsoft.com/office/drawing/2014/main" val="3278307446"/>
                    </a:ext>
                  </a:extLst>
                </a:gridCol>
                <a:gridCol w="2159829">
                  <a:extLst>
                    <a:ext uri="{9D8B030D-6E8A-4147-A177-3AD203B41FA5}">
                      <a16:colId xmlns:a16="http://schemas.microsoft.com/office/drawing/2014/main" val="26828725"/>
                    </a:ext>
                  </a:extLst>
                </a:gridCol>
              </a:tblGrid>
              <a:tr h="68630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Movements Of Motors According To Hand Gesture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72170"/>
                  </a:ext>
                </a:extLst>
              </a:tr>
              <a:tr h="1103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Direction Of Hand Gesture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Movement Of Left Motor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Movement Of Right Motor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647920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Downward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Forward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60179"/>
                  </a:ext>
                </a:extLst>
              </a:tr>
              <a:tr h="53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Upward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Backward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Backward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576355"/>
                  </a:ext>
                </a:extLst>
              </a:tr>
              <a:tr h="53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Right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Backward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753046"/>
                  </a:ext>
                </a:extLst>
              </a:tr>
              <a:tr h="5392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Left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Backward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Forward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04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1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335E-3AAB-C2A1-1CF8-BAC474D3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71E8-F9DD-400F-8DA8-4FF8ADD4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6935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takes 2 hr. to 2.30 hr. full charge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the fully charge battery discharge time is 1.30 HR’s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current are 8amp and 12 volt supply.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wiring resistance are 0.2 gauge.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 electrical equipment are 12 volt supply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A977-78A2-5DE8-317A-A402FA8D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21" y="1631125"/>
            <a:ext cx="3161579" cy="41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FFC7-0980-5DF2-584B-DC8DB841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49D0-AD7D-FCD4-84A8-A180EB28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&amp; Operation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4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2F8-017B-420F-B343-C190A98C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9851-1152-5FD3-39AA-0A2DE773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wheel chair can be operated by a wireless remote which can reduce the wiring arrangement.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acceleration motion we can use the eye retina using an optical sensor to move wheel chair accordingly.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voice command ICs to interface our voice signal with the microcontroller.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be extended by including GSM which sends an SMS during an emergency.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going on the development of handicapped wheel chair using the nervous system of humans.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5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21B0-659A-4923-4DC6-5EA8E764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132E-6FAA-EBB5-0BE7-3EDA73F2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19"/>
            <a:ext cx="10515600" cy="5329084"/>
          </a:xfrm>
        </p:spPr>
        <p:txBody>
          <a:bodyPr>
            <a:normAutofit fontScale="40000" lnSpcReduction="20000"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Mufrath</a:t>
            </a: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Mahmood, Md Fahim Rizwan, Masuma Sultana, Md Habib and Mohammad Imam, "Design of a low-cost Hand Gesture Controlled Automated Wheelchair", 2020.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Hemlata Sharma and Nidhi Mathur, "Smart Wheelchair Remotely Controlled by Hand Gestures", 2021.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Prannah</a:t>
            </a: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Dey, Md Hasan, </a:t>
            </a:r>
            <a:r>
              <a:rPr lang="en-IN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Srijon</a:t>
            </a: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Mostofa</a:t>
            </a: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Ariful Rana, "Smart wheelchair integrating head gesture navigation", pp. 329-334, 2019.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Swarnika Shruti and Savita Kumari Verma, "Arduino Based Hand Gesture Controlled Robot", International Research Journal of Engineering and Technology (IRJET), 2022.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6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4B2A-A04D-C893-D82F-37D2EAF3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18B5-87BD-6596-5802-2D338A87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Sarnali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Basak, Fariha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Nandiny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 Mazharul Hoque Chowdhury and Al Amin  Biswas, "Gesture based Smart Wheelchair for Assisting Physically Challenged People", 2021.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2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C973-D1AA-2ED3-66E7-959FA7C5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46D2-2264-C2B1-D9E7-141A1F56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6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7315-05C7-DB08-DA38-83E9DB15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EA50-1DF1-9CF3-B608-32EFC119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840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select correct dimension and parameter wheelchair fabrication.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Motor selection: Choose motors that can provide sufficient torque and speed for the wheelchair’s weight and desired performance.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control motor speed: Implement a control system, like PWM (Pulse Width Modulation), to regulate motor speed accurately.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Wheelchair rotate: Design the wheelchair with the ability to rotate in place, which may involve differential steering or additional hardware.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15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750D-98B0-F750-24CD-14FF418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78F9-1805-51A5-DF8C-5E8ADFDB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Independence</a:t>
            </a:r>
          </a:p>
          <a:p>
            <a:pPr marL="285750" indent="-2857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Safety and Security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Cost-Effectiveness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Diverse User Needs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40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8795-8084-6157-DB25-C58E3B69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498-313A-326D-3C2C-FDD06504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chair is the best assistive device used by the elder and disabled people.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driving and controlling of traditional wheel chair are much harder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build a low-cost and powerful wheel chair that helps handicapped people to travel without depending on others.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 type of a cost-efficient electronic gesture-based wheel chair.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operate, because this wheel chair can be operated even by a user without a palm.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2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8B3C-96D1-DD85-0DD9-8E9979CC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66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961FE9-5354-0916-F04D-FD472797A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59532"/>
              </p:ext>
            </p:extLst>
          </p:nvPr>
        </p:nvGraphicFramePr>
        <p:xfrm>
          <a:off x="167149" y="719666"/>
          <a:ext cx="11739716" cy="570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00">
                  <a:extLst>
                    <a:ext uri="{9D8B030D-6E8A-4147-A177-3AD203B41FA5}">
                      <a16:colId xmlns:a16="http://schemas.microsoft.com/office/drawing/2014/main" val="2241804803"/>
                    </a:ext>
                  </a:extLst>
                </a:gridCol>
                <a:gridCol w="2396479">
                  <a:extLst>
                    <a:ext uri="{9D8B030D-6E8A-4147-A177-3AD203B41FA5}">
                      <a16:colId xmlns:a16="http://schemas.microsoft.com/office/drawing/2014/main" val="3907599447"/>
                    </a:ext>
                  </a:extLst>
                </a:gridCol>
                <a:gridCol w="1921228">
                  <a:extLst>
                    <a:ext uri="{9D8B030D-6E8A-4147-A177-3AD203B41FA5}">
                      <a16:colId xmlns:a16="http://schemas.microsoft.com/office/drawing/2014/main" val="2806438265"/>
                    </a:ext>
                  </a:extLst>
                </a:gridCol>
                <a:gridCol w="1102178">
                  <a:extLst>
                    <a:ext uri="{9D8B030D-6E8A-4147-A177-3AD203B41FA5}">
                      <a16:colId xmlns:a16="http://schemas.microsoft.com/office/drawing/2014/main" val="1892033917"/>
                    </a:ext>
                  </a:extLst>
                </a:gridCol>
                <a:gridCol w="5804131">
                  <a:extLst>
                    <a:ext uri="{9D8B030D-6E8A-4147-A177-3AD203B41FA5}">
                      <a16:colId xmlns:a16="http://schemas.microsoft.com/office/drawing/2014/main" val="2561237011"/>
                    </a:ext>
                  </a:extLst>
                </a:gridCol>
              </a:tblGrid>
              <a:tr h="7375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date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5750"/>
                  </a:ext>
                </a:extLst>
              </a:tr>
              <a:tr h="1305176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DEVELOPMENT OF SMART WHEELCHAIR SYSTEM USING HAND GESTURE CONTROL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Priya Darshini B, Satheesh Kumar 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the proposed system aims at designing and developing a hand gesture controlled semi-autonomous electric wheelchair that is adaptable both indoors and outdoors. The system is designed in such a way the user can operate the wheelchair using hand gestures and android application.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1630"/>
                  </a:ext>
                </a:extLst>
              </a:tr>
              <a:tr h="1174695">
                <a:tc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 OF A LOW-COST HAND GESTURE CONTROLLED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Mufrath</a:t>
                      </a:r>
                      <a:r>
                        <a:rPr lang="en-IN" sz="1600" dirty="0"/>
                        <a:t> Mahmood Md. , Fahim Rizwan ,Md. Habib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Paper, Design and implementation of a low-cost hand gesture controlled automated wheelchair-using Arduino based microcontroller and Node MCU is presented in this paper. The main focus of this study is to control the wheelchair with the movement of the hand-wrist movement.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44658"/>
                  </a:ext>
                </a:extLst>
              </a:tr>
              <a:tr h="1165178">
                <a:tc>
                  <a:txBody>
                    <a:bodyPr/>
                    <a:lstStyle/>
                    <a:p>
                      <a:r>
                        <a:rPr lang="en-US" sz="1600" dirty="0"/>
                        <a:t>3.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 MOVEMENT CONTROL OF POWERED WHEELCHAIR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Razvan , </a:t>
                      </a:r>
                      <a:r>
                        <a:rPr lang="en-IN" sz="1600" dirty="0" err="1"/>
                        <a:t>Solea</a:t>
                      </a:r>
                      <a:r>
                        <a:rPr lang="en-IN" sz="1600" dirty="0"/>
                        <a:t> Alexandru Margarit, Daniela </a:t>
                      </a:r>
                      <a:r>
                        <a:rPr lang="en-IN" sz="1600" dirty="0" err="1"/>
                        <a:t>Cernega</a:t>
                      </a:r>
                      <a:r>
                        <a:rPr lang="en-IN" sz="1600" dirty="0"/>
                        <a:t> , Adrian </a:t>
                      </a:r>
                      <a:r>
                        <a:rPr lang="en-IN" sz="1600" dirty="0" err="1"/>
                        <a:t>Serbencu</a:t>
                      </a:r>
                      <a:r>
                        <a:rPr lang="en-IN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 presents an efficient method to </a:t>
                      </a:r>
                      <a:r>
                        <a:rPr lang="en-US" sz="1600" dirty="0" err="1"/>
                        <a:t>imple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ment</a:t>
                      </a:r>
                      <a:r>
                        <a:rPr lang="en-US" sz="1600" dirty="0"/>
                        <a:t> head gesture recognition to be the base of a framework for the physically disabled people. Currently, the most common way to control an powered wheelchair is to use a joystick.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46699"/>
                  </a:ext>
                </a:extLst>
              </a:tr>
              <a:tr h="1099096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REAL-TIME HAND-GESTURE RECOGNITION FOR THE CONTROL OF WHEELCHAIR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Md Rafiul Huda, Md. </a:t>
                      </a:r>
                      <a:r>
                        <a:rPr lang="en-IN" sz="1600" dirty="0" err="1"/>
                        <a:t>Liakot</a:t>
                      </a:r>
                      <a:r>
                        <a:rPr lang="en-IN" sz="1600" dirty="0"/>
                        <a:t> Ali, Muhammad Sheikh Sadi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paper develops a prototype of an advanced algorithm for gesture recognition and decision making for a control system for smart wheelchair (built with advanced and automated features) users, in line with contemporary technologies.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B915-02C0-AB79-5F2C-DF073D0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6CDD-2D47-CF83-4D37-C8E87659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Assembly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MPU-6050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Gear Motor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1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18B-060A-AC27-BB7D-557EAF4C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873-6626-7DD9-1561-498249F7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Assembly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02D3C-7B0E-FC51-1093-8D7E37EAF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r="11076" b="2939"/>
          <a:stretch>
            <a:fillRect/>
          </a:stretch>
        </p:blipFill>
        <p:spPr>
          <a:xfrm>
            <a:off x="7777316" y="2610568"/>
            <a:ext cx="2921158" cy="289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6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1179</Words>
  <Application>Microsoft Office PowerPoint</Application>
  <PresentationFormat>Widescreen</PresentationFormat>
  <Paragraphs>177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Picture</vt:lpstr>
      <vt:lpstr> SVPM’S College Of  EngineeringMalegaon (Bk)  Baramati      Department Of Electrical Engineering</vt:lpstr>
      <vt:lpstr>CONTENTS</vt:lpstr>
      <vt:lpstr>PowerPoint Presentation</vt:lpstr>
      <vt:lpstr>PROBLEM STATEMENT</vt:lpstr>
      <vt:lpstr>OBJECTIVES</vt:lpstr>
      <vt:lpstr>Introduction</vt:lpstr>
      <vt:lpstr>LITERATURE SURVEY</vt:lpstr>
      <vt:lpstr>ABOUT THE PROJECT</vt:lpstr>
      <vt:lpstr>Hardware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Component</vt:lpstr>
      <vt:lpstr>CONSTRUCTION</vt:lpstr>
      <vt:lpstr>PROPOSED SYSTEM AND OPERATION</vt:lpstr>
      <vt:lpstr>RESULT</vt:lpstr>
      <vt:lpstr>FUTURE SCOPE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 Matkar</dc:creator>
  <cp:lastModifiedBy>Dhananjay Matkar</cp:lastModifiedBy>
  <cp:revision>2</cp:revision>
  <dcterms:created xsi:type="dcterms:W3CDTF">2025-06-12T05:10:28Z</dcterms:created>
  <dcterms:modified xsi:type="dcterms:W3CDTF">2025-06-12T05:22:16Z</dcterms:modified>
</cp:coreProperties>
</file>