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31" name="Slide Image Placeholder 1"/>
          <p:cNvSpPr>
            <a:spLocks noChangeAspect="1" noRot="1" noGrp="1"/>
          </p:cNvSpPr>
          <p:nvPr>
            <p:ph type="sldImg"/>
          </p:nvPr>
        </p:nvSpPr>
        <p:spPr/>
      </p:sp>
      <p:sp>
        <p:nvSpPr>
          <p:cNvPr id="1048632" name="Notes Placeholder 2"/>
          <p:cNvSpPr>
            <a:spLocks noGrp="1"/>
          </p:cNvSpPr>
          <p:nvPr>
            <p:ph type="body" idx="1"/>
          </p:nvPr>
        </p:nvSpPr>
        <p:spPr/>
        <p:txBody>
          <a:bodyPr/>
          <a:p>
            <a:endParaRPr dirty="0" lang="en-IN"/>
          </a:p>
        </p:txBody>
      </p:sp>
      <p:sp>
        <p:nvSpPr>
          <p:cNvPr id="104863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4"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426025" y="1732111"/>
            <a:ext cx="1743075" cy="1333500"/>
            <a:chOff x="742950" y="1104900"/>
            <a:chExt cx="1743075" cy="1333500"/>
          </a:xfrm>
        </p:grpSpPr>
        <p:sp>
          <p:nvSpPr>
            <p:cNvPr id="104862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6" name="object 5"/>
          <p:cNvSpPr/>
          <p:nvPr/>
        </p:nvSpPr>
        <p:spPr>
          <a:xfrm>
            <a:off x="7262669" y="148397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8" name="object 7"/>
          <p:cNvSpPr txBox="1">
            <a:spLocks noGrp="1"/>
          </p:cNvSpPr>
          <p:nvPr>
            <p:ph type="ctrTitle"/>
          </p:nvPr>
        </p:nvSpPr>
        <p:spPr>
          <a:xfrm>
            <a:off x="-1588515" y="267800"/>
            <a:ext cx="12225780" cy="1464311"/>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S</a:t>
            </a:r>
            <a:r>
              <a:rPr b="1" dirty="0" i="0" lang="en-US">
                <a:solidFill>
                  <a:srgbClr val="0F0F0F"/>
                </a:solidFill>
                <a:effectLst/>
                <a:latin typeface="Times New Roman" panose="02020603050405020304" pitchFamily="18" charset="0"/>
                <a:cs typeface="Times New Roman" panose="02020603050405020304" pitchFamily="18" charset="0"/>
              </a:rPr>
              <a:t>A</a:t>
            </a:r>
            <a:r>
              <a:rPr b="1" dirty="0" i="0" lang="en-US">
                <a:solidFill>
                  <a:srgbClr val="0F0F0F"/>
                </a:solidFill>
                <a:effectLst/>
                <a:latin typeface="Times New Roman" panose="02020603050405020304" pitchFamily="18" charset="0"/>
                <a:cs typeface="Times New Roman" panose="02020603050405020304" pitchFamily="18" charset="0"/>
              </a:rPr>
              <a:t>L</a:t>
            </a:r>
            <a:r>
              <a:rPr b="1" dirty="0" i="0" lang="en-US">
                <a:solidFill>
                  <a:srgbClr val="0F0F0F"/>
                </a:solidFill>
                <a:effectLst/>
                <a:latin typeface="Times New Roman" panose="02020603050405020304" pitchFamily="18" charset="0"/>
                <a:cs typeface="Times New Roman" panose="02020603050405020304" pitchFamily="18" charset="0"/>
              </a:rPr>
              <a:t>A</a:t>
            </a:r>
            <a:r>
              <a:rPr b="1" dirty="0" i="0" lang="en-US">
                <a:solidFill>
                  <a:srgbClr val="0F0F0F"/>
                </a:solidFill>
                <a:effectLst/>
                <a:latin typeface="Times New Roman" panose="02020603050405020304" pitchFamily="18" charset="0"/>
                <a:cs typeface="Times New Roman" panose="02020603050405020304" pitchFamily="18" charset="0"/>
              </a:rPr>
              <a:t>R</a:t>
            </a:r>
            <a:r>
              <a:rPr b="1" dirty="0" i="0" lang="en-US">
                <a:solidFill>
                  <a:srgbClr val="0F0F0F"/>
                </a:solidFill>
                <a:effectLst/>
                <a:latin typeface="Times New Roman" panose="02020603050405020304" pitchFamily="18" charset="0"/>
                <a:cs typeface="Times New Roman" panose="02020603050405020304" pitchFamily="18" charset="0"/>
              </a:rPr>
              <a:t>Y </a:t>
            </a:r>
            <a:r>
              <a:rPr b="1" dirty="0" i="0" lang="en-US">
                <a:solidFill>
                  <a:srgbClr val="0F0F0F"/>
                </a:solidFill>
                <a:effectLst/>
                <a:latin typeface="Times New Roman" panose="02020603050405020304" pitchFamily="18" charset="0"/>
                <a:cs typeface="Times New Roman" panose="02020603050405020304" pitchFamily="18" charset="0"/>
              </a:rPr>
              <a:t>A</a:t>
            </a:r>
            <a:r>
              <a:rPr b="1" dirty="0" i="0" lang="en-US">
                <a:solidFill>
                  <a:srgbClr val="0F0F0F"/>
                </a:solidFill>
                <a:effectLst/>
                <a:latin typeface="Times New Roman" panose="02020603050405020304" pitchFamily="18" charset="0"/>
                <a:cs typeface="Times New Roman" panose="02020603050405020304" pitchFamily="18" charset="0"/>
              </a:rPr>
              <a:t>N</a:t>
            </a:r>
            <a:r>
              <a:rPr b="1" dirty="0" i="0" lang="en-US">
                <a:solidFill>
                  <a:srgbClr val="0F0F0F"/>
                </a:solidFill>
                <a:effectLst/>
                <a:latin typeface="Times New Roman" panose="02020603050405020304" pitchFamily="18" charset="0"/>
                <a:cs typeface="Times New Roman" panose="02020603050405020304" pitchFamily="18" charset="0"/>
              </a:rPr>
              <a:t>D</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COMPENSATION</a:t>
            </a:r>
            <a:r>
              <a:rPr b="1" dirty="0" i="0" lang="en-US">
                <a:solidFill>
                  <a:srgbClr val="0F0F0F"/>
                </a:solidFill>
                <a:effectLst/>
                <a:latin typeface="Times New Roman" panose="02020603050405020304" pitchFamily="18" charset="0"/>
                <a:cs typeface="Times New Roman" panose="02020603050405020304" pitchFamily="18" charset="0"/>
              </a:rPr>
              <a:t> A</a:t>
            </a:r>
            <a:r>
              <a:rPr b="1" dirty="0" i="0" lang="en-US">
                <a:solidFill>
                  <a:srgbClr val="0F0F0F"/>
                </a:solidFill>
                <a:effectLst/>
                <a:latin typeface="Times New Roman" panose="02020603050405020304" pitchFamily="18" charset="0"/>
                <a:cs typeface="Times New Roman" panose="02020603050405020304" pitchFamily="18" charset="0"/>
              </a:rPr>
              <a:t>N</a:t>
            </a:r>
            <a:r>
              <a:rPr b="1" dirty="0" i="0" lang="en-US">
                <a:solidFill>
                  <a:srgbClr val="0F0F0F"/>
                </a:solidFill>
                <a:effectLst/>
                <a:latin typeface="Times New Roman" panose="02020603050405020304" pitchFamily="18" charset="0"/>
                <a:cs typeface="Times New Roman" panose="02020603050405020304" pitchFamily="18" charset="0"/>
              </a:rPr>
              <a:t>A</a:t>
            </a:r>
            <a:r>
              <a:rPr b="1" dirty="0" i="0" lang="en-US">
                <a:solidFill>
                  <a:srgbClr val="0F0F0F"/>
                </a:solidFill>
                <a:effectLst/>
                <a:latin typeface="Times New Roman" panose="02020603050405020304" pitchFamily="18" charset="0"/>
                <a:cs typeface="Times New Roman" panose="02020603050405020304" pitchFamily="18" charset="0"/>
              </a:rPr>
              <a:t>L</a:t>
            </a:r>
            <a:r>
              <a:rPr b="1" dirty="0" i="0" lang="en-US">
                <a:solidFill>
                  <a:srgbClr val="0F0F0F"/>
                </a:solidFill>
                <a:effectLst/>
                <a:latin typeface="Times New Roman" panose="02020603050405020304" pitchFamily="18" charset="0"/>
                <a:cs typeface="Times New Roman" panose="02020603050405020304" pitchFamily="18" charset="0"/>
              </a:rPr>
              <a:t>YSIS</a:t>
            </a:r>
            <a:r>
              <a:rPr b="1" dirty="0" i="0" lang="en-US">
                <a:solidFill>
                  <a:srgbClr val="0F0F0F"/>
                </a:solidFill>
                <a:effectLst/>
                <a:latin typeface="Times New Roman" panose="02020603050405020304" pitchFamily="18" charset="0"/>
                <a:cs typeface="Times New Roman" panose="02020603050405020304" pitchFamily="18" charset="0"/>
              </a:rPr>
              <a:t> T</a:t>
            </a:r>
            <a:r>
              <a:rPr b="1" dirty="0" i="0" lang="en-US">
                <a:solidFill>
                  <a:srgbClr val="0F0F0F"/>
                </a:solidFill>
                <a:effectLst/>
                <a:latin typeface="Times New Roman" panose="02020603050405020304" pitchFamily="18" charset="0"/>
                <a:cs typeface="Times New Roman" panose="02020603050405020304" pitchFamily="18" charset="0"/>
              </a:rPr>
              <a:t>H</a:t>
            </a:r>
            <a:r>
              <a:rPr b="1" dirty="0" i="0" lang="en-US">
                <a:solidFill>
                  <a:srgbClr val="0F0F0F"/>
                </a:solidFill>
                <a:effectLst/>
                <a:latin typeface="Times New Roman" panose="02020603050405020304" pitchFamily="18" charset="0"/>
                <a:cs typeface="Times New Roman" panose="02020603050405020304" pitchFamily="18" charset="0"/>
              </a:rPr>
              <a:t>R</a:t>
            </a:r>
            <a:r>
              <a:rPr b="1" dirty="0" i="0" lang="en-US">
                <a:solidFill>
                  <a:srgbClr val="0F0F0F"/>
                </a:solidFill>
                <a:effectLst/>
                <a:latin typeface="Times New Roman" panose="02020603050405020304" pitchFamily="18" charset="0"/>
                <a:cs typeface="Times New Roman" panose="02020603050405020304" pitchFamily="18" charset="0"/>
              </a:rPr>
              <a:t>OUGH</a:t>
            </a:r>
            <a:r>
              <a:rPr b="1" dirty="0" i="0" lang="en-US">
                <a:solidFill>
                  <a:srgbClr val="0F0F0F"/>
                </a:solidFill>
                <a:effectLst/>
                <a:latin typeface="Times New Roman" panose="02020603050405020304" pitchFamily="18" charset="0"/>
                <a:cs typeface="Times New Roman" panose="02020603050405020304" pitchFamily="18" charset="0"/>
              </a:rPr>
              <a:t> E</a:t>
            </a:r>
            <a:r>
              <a:rPr b="1" dirty="0" i="0" lang="en-US">
                <a:solidFill>
                  <a:srgbClr val="0F0F0F"/>
                </a:solidFill>
                <a:effectLst/>
                <a:latin typeface="Times New Roman" panose="02020603050405020304" pitchFamily="18" charset="0"/>
                <a:cs typeface="Times New Roman" panose="02020603050405020304" pitchFamily="18" charset="0"/>
              </a:rPr>
              <a:t>X</a:t>
            </a:r>
            <a:r>
              <a:rPr b="1" dirty="0" i="0" lang="en-US">
                <a:solidFill>
                  <a:srgbClr val="0F0F0F"/>
                </a:solidFill>
                <a:effectLst/>
                <a:latin typeface="Times New Roman" panose="02020603050405020304" pitchFamily="18" charset="0"/>
                <a:cs typeface="Times New Roman" panose="02020603050405020304" pitchFamily="18" charset="0"/>
              </a:rPr>
              <a:t>C</a:t>
            </a:r>
            <a:r>
              <a:rPr b="1" dirty="0" i="0" lang="en-US">
                <a:solidFill>
                  <a:srgbClr val="0F0F0F"/>
                </a:solidFill>
                <a:effectLst/>
                <a:latin typeface="Times New Roman" panose="02020603050405020304" pitchFamily="18" charset="0"/>
                <a:cs typeface="Times New Roman" panose="02020603050405020304" pitchFamily="18" charset="0"/>
              </a:rPr>
              <a:t>E</a:t>
            </a:r>
            <a:r>
              <a:rPr b="1" dirty="0" i="0" lang="en-US">
                <a:solidFill>
                  <a:srgbClr val="0F0F0F"/>
                </a:solidFill>
                <a:effectLst/>
                <a:latin typeface="Times New Roman" panose="02020603050405020304" pitchFamily="18" charset="0"/>
                <a:cs typeface="Times New Roman" panose="02020603050405020304" pitchFamily="18" charset="0"/>
              </a:rPr>
              <a:t>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DATA</a:t>
            </a:r>
            <a:r>
              <a:rPr b="1" dirty="0" i="0" lang="en-US">
                <a:solidFill>
                  <a:srgbClr val="0F0F0F"/>
                </a:solidFill>
                <a:effectLst/>
                <a:latin typeface="Times New Roman" panose="02020603050405020304" pitchFamily="18" charset="0"/>
                <a:cs typeface="Times New Roman" panose="02020603050405020304" pitchFamily="18" charset="0"/>
              </a:rPr>
              <a:t> M</a:t>
            </a:r>
            <a:r>
              <a:rPr b="1" dirty="0" i="0" lang="en-US">
                <a:solidFill>
                  <a:srgbClr val="0F0F0F"/>
                </a:solidFill>
                <a:effectLst/>
                <a:latin typeface="Times New Roman" panose="02020603050405020304" pitchFamily="18" charset="0"/>
                <a:cs typeface="Times New Roman" panose="02020603050405020304" pitchFamily="18" charset="0"/>
              </a:rPr>
              <a:t>O</a:t>
            </a:r>
            <a:r>
              <a:rPr b="1" dirty="0" i="0" lang="en-US">
                <a:solidFill>
                  <a:srgbClr val="0F0F0F"/>
                </a:solidFill>
                <a:effectLst/>
                <a:latin typeface="Times New Roman" panose="02020603050405020304" pitchFamily="18" charset="0"/>
                <a:cs typeface="Times New Roman" panose="02020603050405020304" pitchFamily="18" charset="0"/>
              </a:rPr>
              <a:t>D</a:t>
            </a:r>
            <a:r>
              <a:rPr b="1" dirty="0" i="0" lang="en-US">
                <a:solidFill>
                  <a:srgbClr val="0F0F0F"/>
                </a:solidFill>
                <a:effectLst/>
                <a:latin typeface="Times New Roman" panose="02020603050405020304" pitchFamily="18" charset="0"/>
                <a:cs typeface="Times New Roman" panose="02020603050405020304" pitchFamily="18" charset="0"/>
              </a:rPr>
              <a:t>E</a:t>
            </a:r>
            <a:r>
              <a:rPr b="1" dirty="0" i="0" lang="en-US">
                <a:solidFill>
                  <a:srgbClr val="0F0F0F"/>
                </a:solidFill>
                <a:effectLst/>
                <a:latin typeface="Times New Roman" panose="02020603050405020304" pitchFamily="18" charset="0"/>
                <a:cs typeface="Times New Roman" panose="02020603050405020304" pitchFamily="18" charset="0"/>
              </a:rPr>
              <a:t>LING</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9"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0" name="TextBox 13"/>
          <p:cNvSpPr txBox="1"/>
          <p:nvPr/>
        </p:nvSpPr>
        <p:spPr>
          <a:xfrm>
            <a:off x="1845249" y="2922249"/>
            <a:ext cx="8610600" cy="2225040"/>
          </a:xfrm>
          <a:prstGeom prst="rect"/>
          <a:noFill/>
        </p:spPr>
        <p:txBody>
          <a:bodyPr rtlCol="0" wrap="square">
            <a:spAutoFit/>
          </a:bodyPr>
          <a:p>
            <a:r>
              <a:rPr sz="2400" lang="en-US"/>
              <a:t>STUDENT NAME:</a:t>
            </a:r>
            <a:r>
              <a:rPr sz="2400" lang="en-US"/>
              <a:t>J</a:t>
            </a:r>
            <a:r>
              <a:rPr sz="2400" lang="en-US"/>
              <a:t>.</a:t>
            </a:r>
            <a:r>
              <a:rPr sz="2400" lang="en-US"/>
              <a:t>D</a:t>
            </a:r>
            <a:r>
              <a:rPr sz="2400" lang="en-US"/>
              <a:t>H</a:t>
            </a:r>
            <a:r>
              <a:rPr sz="2400" lang="en-US"/>
              <a:t>A</a:t>
            </a:r>
            <a:r>
              <a:rPr sz="2400" lang="en-US"/>
              <a:t>N</a:t>
            </a:r>
            <a:r>
              <a:rPr sz="2400" lang="en-US"/>
              <a:t>A</a:t>
            </a:r>
            <a:r>
              <a:rPr sz="2400" lang="en-US"/>
              <a:t>L</a:t>
            </a:r>
            <a:r>
              <a:rPr sz="2400" lang="en-US"/>
              <a:t>A</a:t>
            </a:r>
            <a:r>
              <a:rPr sz="2400" lang="en-US"/>
              <a:t>K</a:t>
            </a:r>
            <a:r>
              <a:rPr sz="2400" lang="en-US"/>
              <a:t>S</a:t>
            </a:r>
            <a:r>
              <a:rPr sz="2400" lang="en-US"/>
              <a:t>H</a:t>
            </a:r>
            <a:r>
              <a:rPr sz="2400" lang="en-US"/>
              <a:t>M</a:t>
            </a:r>
            <a:r>
              <a:rPr sz="2400" lang="en-US"/>
              <a:t>I</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0</a:t>
            </a:r>
            <a:r>
              <a:rPr dirty="0" sz="2400" lang="en-US"/>
              <a:t>8</a:t>
            </a:r>
            <a:r>
              <a:rPr dirty="0" sz="2400" lang="en-US"/>
              <a:t>3</a:t>
            </a:r>
            <a:r>
              <a:rPr dirty="0" sz="2400" lang="en-US"/>
              <a:t>2</a:t>
            </a:r>
            <a:endParaRPr altLang="en-US" lang="zh-CN"/>
          </a:p>
          <a:p>
            <a:r>
              <a:rPr dirty="0" sz="2400" lang="en-US"/>
              <a:t>DEPARTMENT:</a:t>
            </a:r>
            <a:r>
              <a:rPr dirty="0" sz="2400" lang="en-US"/>
              <a:t>B</a:t>
            </a:r>
            <a:r>
              <a:rPr dirty="0" sz="2400" lang="en-US"/>
              <a:t>C</a:t>
            </a:r>
            <a:r>
              <a:rPr dirty="0" sz="2400" lang="en-US"/>
              <a:t>O</a:t>
            </a:r>
            <a:r>
              <a:rPr dirty="0" sz="2400" lang="en-US"/>
              <a:t>M</a:t>
            </a:r>
            <a:r>
              <a:rPr dirty="0" sz="2400" lang="en-US"/>
              <a:t> </a:t>
            </a:r>
            <a:r>
              <a:rPr dirty="0" sz="2400" lang="en-US"/>
              <a:t>GENERAL</a:t>
            </a:r>
            <a:r>
              <a:rPr dirty="0" sz="2400" lang="en-US"/>
              <a:t>(</a:t>
            </a:r>
            <a:r>
              <a:rPr dirty="0" sz="2400" lang="en-US"/>
              <a:t>3RD </a:t>
            </a:r>
            <a:r>
              <a:rPr dirty="0" sz="2400" lang="en-US"/>
              <a:t>YEAR</a:t>
            </a:r>
            <a:r>
              <a:rPr dirty="0" sz="2400" lang="en-US"/>
              <a:t>)</a:t>
            </a:r>
            <a:endParaRPr altLang="en-US" lang="zh-CN"/>
          </a:p>
          <a:p>
            <a:r>
              <a:rPr dirty="0" sz="2400" lang="en-US"/>
              <a:t>COLLEGE</a:t>
            </a:r>
            <a:r>
              <a:rPr dirty="0" sz="2400" lang="en-US"/>
              <a:t>:</a:t>
            </a:r>
            <a:r>
              <a:rPr dirty="0" sz="2400" lang="en-US"/>
              <a:t> PACHAIYAPPAS </a:t>
            </a:r>
            <a:r>
              <a:rPr dirty="0" sz="2400" lang="en-US"/>
              <a:t>COLLEGE </a:t>
            </a:r>
            <a:r>
              <a:rPr dirty="0" sz="2400" lang="en-US"/>
              <a:t>FOR </a:t>
            </a:r>
            <a:r>
              <a:rPr dirty="0" sz="2400" lang="en-US"/>
              <a:t>WOMEN'S </a:t>
            </a:r>
            <a:r>
              <a:rPr dirty="0" sz="2400" lang="en-US"/>
              <a:t>KANCHIPURAM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
          <p:cNvSpPr txBox="1"/>
          <p:nvPr/>
        </p:nvSpPr>
        <p:spPr>
          <a:xfrm>
            <a:off x="671452" y="288922"/>
            <a:ext cx="7036494" cy="1158240"/>
          </a:xfrm>
          <a:prstGeom prst="rect"/>
        </p:spPr>
        <p:txBody>
          <a:bodyPr rtlCol="0" wrap="square">
            <a:spAutoFit/>
          </a:bodyPr>
          <a:p>
            <a:r>
              <a:rPr b="1" sz="3600" lang="en-GB">
                <a:solidFill>
                  <a:srgbClr val="000000"/>
                </a:solidFill>
              </a:rPr>
              <a:t>Here are some things to consider when modeling compensation</a:t>
            </a:r>
            <a:r>
              <a:rPr b="1" sz="3600" lang="en-US">
                <a:solidFill>
                  <a:srgbClr val="000000"/>
                </a:solidFill>
              </a:rPr>
              <a:t>:</a:t>
            </a:r>
            <a:endParaRPr b="1" sz="2800" lang="en-GB">
              <a:solidFill>
                <a:srgbClr val="000000"/>
              </a:solidFill>
            </a:endParaRPr>
          </a:p>
        </p:txBody>
      </p:sp>
      <p:sp>
        <p:nvSpPr>
          <p:cNvPr id="1048616" name=""/>
          <p:cNvSpPr txBox="1"/>
          <p:nvPr/>
        </p:nvSpPr>
        <p:spPr>
          <a:xfrm>
            <a:off x="284789" y="1683381"/>
            <a:ext cx="11106729" cy="4663440"/>
          </a:xfrm>
          <a:prstGeom prst="rect"/>
        </p:spPr>
        <p:txBody>
          <a:bodyPr rtlCol="0" wrap="square">
            <a:spAutoFit/>
          </a:bodyPr>
          <a:p>
            <a:r>
              <a:rPr sz="2000" lang="en-GB">
                <a:solidFill>
                  <a:srgbClr val="000000"/>
                </a:solidFill>
              </a:rPr>
              <a:t>Compensation model types
There are several types of compensation models, including location-agnostic, localized, and performance-based. 
Compensation analysis steps
Steps for performing compensation analysis include defining job roles, gathering data, benchmarking jobs, and assessing internal equity. 
Compensation model pillars
The Pay Model of Compensation states that a compensation system should be based on four pillars: internal consistency, competitive performance, and employee contribution. 
Compensation structure
A compensation structure, also known as a salary or wage structure, considers factors like length of employment, merit, and industry minimums and maximums.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9"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b="1" dirty="0" sz="4800" lang="en-US" spc="15">
                <a:latin typeface="Trebuchet MS"/>
                <a:cs typeface="Trebuchet MS"/>
              </a:rPr>
              <a:t>A</a:t>
            </a:r>
            <a:r>
              <a:rPr b="1" dirty="0" sz="4800" lang="en-US" spc="15">
                <a:latin typeface="Trebuchet MS"/>
                <a:cs typeface="Trebuchet MS"/>
              </a:rPr>
              <a:t>d</a:t>
            </a:r>
            <a:r>
              <a:rPr b="1" dirty="0" sz="4800" lang="en-US" spc="15">
                <a:latin typeface="Trebuchet MS"/>
                <a:cs typeface="Trebuchet MS"/>
              </a:rPr>
              <a:t>v</a:t>
            </a:r>
            <a:r>
              <a:rPr b="1" dirty="0" sz="4800" lang="en-US" spc="15">
                <a:latin typeface="Trebuchet MS"/>
                <a:cs typeface="Trebuchet MS"/>
              </a:rPr>
              <a:t>a</a:t>
            </a:r>
            <a:r>
              <a:rPr b="1" dirty="0" sz="4800" lang="en-US" spc="15">
                <a:latin typeface="Trebuchet MS"/>
                <a:cs typeface="Trebuchet MS"/>
              </a:rPr>
              <a:t>n</a:t>
            </a:r>
            <a:r>
              <a:rPr b="1" dirty="0" sz="4800" lang="en-US" spc="15">
                <a:latin typeface="Trebuchet MS"/>
                <a:cs typeface="Trebuchet MS"/>
              </a:rPr>
              <a:t>t</a:t>
            </a:r>
            <a:r>
              <a:rPr b="1" dirty="0" sz="4800" lang="en-US" spc="15">
                <a:latin typeface="Trebuchet MS"/>
                <a:cs typeface="Trebuchet MS"/>
              </a:rPr>
              <a:t>a</a:t>
            </a:r>
            <a:r>
              <a:rPr b="1" dirty="0" sz="4800" lang="en-US" spc="15">
                <a:latin typeface="Trebuchet MS"/>
                <a:cs typeface="Trebuchet MS"/>
              </a:rPr>
              <a:t>ges</a:t>
            </a:r>
            <a:r>
              <a:rPr b="1" dirty="0" sz="4800" lang="en-US" spc="15">
                <a:latin typeface="Trebuchet MS"/>
                <a:cs typeface="Trebuchet MS"/>
              </a:rPr>
              <a:t>:</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739775" y="1752282"/>
            <a:ext cx="9000088" cy="3863340"/>
          </a:xfrm>
          <a:prstGeom prst="rect"/>
        </p:spPr>
        <p:txBody>
          <a:bodyPr rtlCol="0" wrap="square">
            <a:spAutoFit/>
          </a:bodyPr>
          <a:p>
            <a:r>
              <a:rPr sz="2800" lang="en-GB">
                <a:solidFill>
                  <a:srgbClr val="000000"/>
                </a:solidFill>
              </a:rPr>
              <a:t>Attracting and retaining talent
Compensation analysis can help companies attract and retain top talent by ensuring that their pay scales are competitive and in line with industry standards. 
Promoting pay equity
Compensation analysis can help identify any factors that may contribute to wage gaps or pay inequities, and make data-supported decisions to promote pay equity</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547513" y="612770"/>
            <a:ext cx="3672494" cy="673736"/>
          </a:xfrm>
          <a:prstGeom prst="rect"/>
        </p:spPr>
        <p:txBody>
          <a:bodyPr bIns="0" lIns="0" rIns="0" rtlCol="0" tIns="13335" vert="horz" wrap="square">
            <a:spAutoFit/>
          </a:bodyPr>
          <a:p>
            <a:pPr marL="12700">
              <a:lnSpc>
                <a:spcPct val="100000"/>
              </a:lnSpc>
              <a:spcBef>
                <a:spcPts val="105"/>
              </a:spcBef>
            </a:pPr>
            <a:r>
              <a:rPr b="1" dirty="0" sz="4400"/>
              <a:t>R</a:t>
            </a:r>
            <a:r>
              <a:rPr b="1" dirty="0" sz="4400" spc="-40"/>
              <a:t>E</a:t>
            </a:r>
            <a:r>
              <a:rPr b="1" dirty="0" sz="4400" spc="15"/>
              <a:t>S</a:t>
            </a:r>
            <a:r>
              <a:rPr b="1" dirty="0" sz="4400" spc="-30"/>
              <a:t>U</a:t>
            </a:r>
            <a:r>
              <a:rPr b="1" dirty="0" sz="4400" spc="-405"/>
              <a:t>L</a:t>
            </a:r>
            <a:r>
              <a:rPr b="1" dirty="0" sz="4400"/>
              <a:t>TS</a:t>
            </a:r>
            <a:r>
              <a:rPr b="1" dirty="0" sz="4400" lang="en-US"/>
              <a:t>:</a:t>
            </a:r>
            <a:endParaRPr b="1" dirty="0" sz="440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718" name=""/>
          <p:cNvSpPr txBox="1"/>
          <p:nvPr/>
        </p:nvSpPr>
        <p:spPr>
          <a:xfrm>
            <a:off x="3810000" y="3251200"/>
            <a:ext cx="457200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sz="2800" lang="en-GB">
              <a:solidFill>
                <a:srgbClr val="000000"/>
              </a:solidFill>
            </a:endParaRPr>
          </a:p>
        </p:txBody>
      </p:sp>
      <p:pic>
        <p:nvPicPr>
          <p:cNvPr id="2097170" name=""/>
          <p:cNvPicPr>
            <a:picLocks/>
          </p:cNvPicPr>
          <p:nvPr/>
        </p:nvPicPr>
        <p:blipFill>
          <a:blip xmlns:r="http://schemas.openxmlformats.org/officeDocument/2006/relationships" r:embed="rId2"/>
          <a:stretch>
            <a:fillRect/>
          </a:stretch>
        </p:blipFill>
        <p:spPr>
          <a:xfrm rot="0">
            <a:off x="1743075" y="1740567"/>
            <a:ext cx="7250545" cy="4190092"/>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n</a:t>
            </a:r>
            <a:r>
              <a:rPr dirty="0" lang="en-US">
                <a:latin typeface="Times New Roman" panose="02020603050405020304" pitchFamily="18" charset="0"/>
                <a:cs typeface="Times New Roman" panose="02020603050405020304" pitchFamily="18" charset="0"/>
              </a:rPr>
              <a:t>c</a:t>
            </a:r>
            <a:r>
              <a:rPr dirty="0" lang="en-US">
                <a:latin typeface="Times New Roman" panose="02020603050405020304" pitchFamily="18" charset="0"/>
                <a:cs typeface="Times New Roman" panose="02020603050405020304" pitchFamily="18" charset="0"/>
              </a:rPr>
              <a:t>l</a:t>
            </a:r>
            <a:r>
              <a:rPr dirty="0" lang="en-US">
                <a:latin typeface="Times New Roman" panose="02020603050405020304" pitchFamily="18" charset="0"/>
                <a:cs typeface="Times New Roman" panose="02020603050405020304" pitchFamily="18" charset="0"/>
              </a:rPr>
              <a:t>u</a:t>
            </a:r>
            <a:r>
              <a:rPr dirty="0" lang="en-US">
                <a:latin typeface="Times New Roman" panose="02020603050405020304" pitchFamily="18" charset="0"/>
                <a:cs typeface="Times New Roman" panose="02020603050405020304" pitchFamily="18" charset="0"/>
              </a:rPr>
              <a:t>sion</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
        <p:nvSpPr>
          <p:cNvPr id="1048601" name=""/>
          <p:cNvSpPr txBox="1"/>
          <p:nvPr/>
        </p:nvSpPr>
        <p:spPr>
          <a:xfrm>
            <a:off x="1512451" y="1732039"/>
            <a:ext cx="7008092" cy="3952240"/>
          </a:xfrm>
          <a:prstGeom prst="rect"/>
        </p:spPr>
        <p:txBody>
          <a:bodyPr rtlCol="0" wrap="square">
            <a:spAutoFit/>
          </a:bodyPr>
          <a:p>
            <a:r>
              <a:rPr b="0" sz="3200" lang="en-GB">
                <a:solidFill>
                  <a:srgbClr val="000000"/>
                </a:solidFill>
              </a:rPr>
              <a:t>Conclusively, conducting a well-designed salary survey using online survey software is critical to your company's staff recruiting and retention strategy. When examined and the results implemented, a pay survey tool delivers your employees a fair salary and benefits package.</a:t>
            </a:r>
            <a:endParaRPr b="0"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3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r>
              <a:rPr dirty="0" sz="4250" lang="en-US" spc="25"/>
              <a:t>:</a:t>
            </a:r>
            <a:endParaRPr sz="4250"/>
          </a:p>
        </p:txBody>
      </p:sp>
      <p:grpSp>
        <p:nvGrpSpPr>
          <p:cNvPr id="34"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0" name=""/>
          <p:cNvSpPr txBox="1"/>
          <p:nvPr/>
        </p:nvSpPr>
        <p:spPr>
          <a:xfrm>
            <a:off x="1136941" y="2019300"/>
            <a:ext cx="7797508" cy="1882141"/>
          </a:xfrm>
          <a:prstGeom prst="rect"/>
        </p:spPr>
        <p:txBody>
          <a:bodyPr rtlCol="0" wrap="square">
            <a:spAutoFit/>
          </a:bodyPr>
          <a:p>
            <a:r>
              <a:rPr b="1" sz="4000" lang="en-GB">
                <a:solidFill>
                  <a:srgbClr val="000000"/>
                </a:solidFill>
              </a:rPr>
              <a:t>SALARY AND COMPENSATION ANALYSIS THROUGH EXCEL DATA MODELING</a:t>
            </a:r>
            <a:endParaRPr b="1"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5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6"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7"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5" name="object 21"/>
          <p:cNvSpPr txBox="1">
            <a:spLocks noGrp="1"/>
          </p:cNvSpPr>
          <p:nvPr>
            <p:ph type="title"/>
          </p:nvPr>
        </p:nvSpPr>
        <p:spPr>
          <a:xfrm>
            <a:off x="739775" y="445388"/>
            <a:ext cx="4666210" cy="737236"/>
          </a:xfrm>
          <a:prstGeom prst="rect"/>
        </p:spPr>
        <p:txBody>
          <a:bodyPr bIns="0" lIns="0" rIns="0" rtlCol="0" tIns="13335" vert="horz" wrap="square">
            <a:spAutoFit/>
          </a:bodyPr>
          <a:p>
            <a:pPr marL="12700">
              <a:lnSpc>
                <a:spcPct val="100000"/>
              </a:lnSpc>
              <a:spcBef>
                <a:spcPts val="105"/>
              </a:spcBef>
            </a:pPr>
            <a:r>
              <a:rPr dirty="0" lang="en-US" spc="25"/>
              <a:t>I</a:t>
            </a:r>
            <a:r>
              <a:rPr dirty="0" lang="en-US" spc="25"/>
              <a:t>N</a:t>
            </a:r>
            <a:r>
              <a:rPr dirty="0" lang="en-US" spc="25"/>
              <a:t>T</a:t>
            </a:r>
            <a:r>
              <a:rPr dirty="0" lang="en-US" spc="25"/>
              <a:t>R</a:t>
            </a:r>
            <a:r>
              <a:rPr dirty="0" lang="en-US" spc="25"/>
              <a:t>ODUCTION</a:t>
            </a:r>
            <a:r>
              <a:rPr dirty="0" lang="en-US" spc="25"/>
              <a:t>:</a:t>
            </a:r>
            <a:endParaRPr altLang="en-US" lang="zh-CN"/>
          </a:p>
        </p:txBody>
      </p:sp>
      <p:sp>
        <p:nvSpPr>
          <p:cNvPr id="104866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7" name=""/>
          <p:cNvSpPr txBox="1"/>
          <p:nvPr/>
        </p:nvSpPr>
        <p:spPr>
          <a:xfrm>
            <a:off x="2066679" y="1616625"/>
            <a:ext cx="7325216" cy="4434839"/>
          </a:xfrm>
          <a:prstGeom prst="rect"/>
        </p:spPr>
        <p:txBody>
          <a:bodyPr rtlCol="0" wrap="square">
            <a:spAutoFit/>
          </a:bodyPr>
          <a:p>
            <a:r>
              <a:rPr sz="3200" lang="en-US">
                <a:solidFill>
                  <a:srgbClr val="000000"/>
                </a:solidFill>
              </a:rPr>
              <a:t>Excel aids in conducting employee compensation analysis to ensure that compensation practices are fair and equitable across an organization. Compensation analysis within Excel provides data-driven insights into salary benchmarks, pay equity, and remuneration packages, thereby supporting transparency and fairness.</a:t>
            </a:r>
            <a:endParaRPr sz="2800" lang="en-GB">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949748" y="2933700"/>
            <a:ext cx="2946977" cy="3548340"/>
            <a:chOff x="7991475" y="2933700"/>
            <a:chExt cx="2762250" cy="325755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7"/>
          <p:cNvSpPr txBox="1">
            <a:spLocks noGrp="1"/>
          </p:cNvSpPr>
          <p:nvPr>
            <p:ph type="title"/>
          </p:nvPr>
        </p:nvSpPr>
        <p:spPr>
          <a:xfrm>
            <a:off x="281160" y="232045"/>
            <a:ext cx="657207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US" spc="10"/>
              <a: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3" name=""/>
          <p:cNvSpPr txBox="1"/>
          <p:nvPr/>
        </p:nvSpPr>
        <p:spPr>
          <a:xfrm>
            <a:off x="1395843" y="1317899"/>
            <a:ext cx="8249643" cy="5958839"/>
          </a:xfrm>
          <a:prstGeom prst="rect"/>
        </p:spPr>
        <p:txBody>
          <a:bodyPr rtlCol="0" wrap="square">
            <a:spAutoFit/>
          </a:bodyPr>
          <a:p>
            <a:r>
              <a:rPr sz="2800" lang="en-GB">
                <a:solidFill>
                  <a:srgbClr val="000000"/>
                </a:solidFill>
              </a:rPr>
              <a:t>Pay transparency</a:t>
            </a:r>
            <a:r>
              <a:rPr sz="2800" lang="en-US">
                <a:solidFill>
                  <a:srgbClr val="000000"/>
                </a:solidFill>
              </a:rPr>
              <a:t>:</a:t>
            </a:r>
            <a:r>
              <a:rPr sz="2800" lang="en-GB">
                <a:solidFill>
                  <a:srgbClr val="000000"/>
                </a:solidFill>
              </a:rPr>
              <a:t>
Employees want to know how their wages are calculated and why they change. While employers aren't required to disclose employee wages, it's important that employees know how their base rate is calculated. 
Global compensation management</a:t>
            </a:r>
            <a:r>
              <a:rPr sz="2800" lang="en-US">
                <a:solidFill>
                  <a:srgbClr val="000000"/>
                </a:solidFill>
              </a:rPr>
              <a:t>:</a:t>
            </a:r>
            <a:r>
              <a:rPr sz="2800" lang="en-GB">
                <a:solidFill>
                  <a:srgbClr val="000000"/>
                </a:solidFill>
              </a:rPr>
              <a:t>
Aligning global compensation and benefits with local market conditions and expectations can be challenging. This involves considering factors like cost of living, inflation, exchange rates, tax laws, and more.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7434312" y="600785"/>
            <a:ext cx="6802100" cy="7333800"/>
            <a:chOff x="8658225" y="2647950"/>
            <a:chExt cx="3533775" cy="381000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r>
              <a:rPr dirty="0" sz="4250" lang="en-US" spc="-20"/>
              <a: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9"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0" name=""/>
          <p:cNvSpPr txBox="1"/>
          <p:nvPr/>
        </p:nvSpPr>
        <p:spPr>
          <a:xfrm>
            <a:off x="990600" y="2123121"/>
            <a:ext cx="6604002" cy="3863340"/>
          </a:xfrm>
          <a:prstGeom prst="rect"/>
        </p:spPr>
        <p:txBody>
          <a:bodyPr rtlCol="0" wrap="square">
            <a:spAutoFit/>
          </a:bodyPr>
          <a:p>
            <a:r>
              <a:rPr sz="2800" lang="en-GB">
                <a:solidFill>
                  <a:srgbClr val="000000"/>
                </a:solidFill>
              </a:rPr>
              <a:t>A salary and compensation analysis is a process that involves evaluating an organization's compensation practices to ensure they are fair, competitive, and aligned with company goals. The analysis compares an organization's compensation to industry standards and internal benchmarks, and can include salaries, bonuses, and other benefits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1029160" y="682422"/>
            <a:ext cx="6405824" cy="613410"/>
          </a:xfrm>
          <a:prstGeom prst="rect"/>
        </p:spPr>
        <p:txBody>
          <a:bodyPr bIns="0" lIns="0" rIns="0" rtlCol="0" tIns="16510" vert="horz" wrap="square">
            <a:spAutoFit/>
          </a:bodyPr>
          <a:p>
            <a:pPr marL="12700">
              <a:lnSpc>
                <a:spcPct val="100000"/>
              </a:lnSpc>
              <a:spcBef>
                <a:spcPts val="130"/>
              </a:spcBef>
            </a:pPr>
            <a:r>
              <a:rPr b="1" dirty="0" sz="4000" lang="en-US" spc="25"/>
              <a:t>G</a:t>
            </a:r>
            <a:r>
              <a:rPr b="1" dirty="0" sz="4000" lang="en-US" spc="25"/>
              <a:t>O</a:t>
            </a:r>
            <a:r>
              <a:rPr b="1" dirty="0" sz="4000" lang="en-US" spc="25"/>
              <a:t>A</a:t>
            </a:r>
            <a:r>
              <a:rPr b="1" dirty="0" sz="4000" lang="en-US" spc="25"/>
              <a:t>L</a:t>
            </a:r>
            <a:r>
              <a:rPr b="1" dirty="0" sz="4000" spc="5"/>
              <a:t>?</a:t>
            </a:r>
            <a:endParaRPr b="1"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
          <p:cNvSpPr txBox="1"/>
          <p:nvPr/>
        </p:nvSpPr>
        <p:spPr>
          <a:xfrm>
            <a:off x="1257919" y="1409952"/>
            <a:ext cx="8295411" cy="5539740"/>
          </a:xfrm>
          <a:prstGeom prst="rect"/>
        </p:spPr>
        <p:txBody>
          <a:bodyPr rtlCol="0" wrap="square">
            <a:spAutoFit/>
          </a:bodyPr>
          <a:p>
            <a:r>
              <a:rPr sz="2800" lang="en-GB">
                <a:solidFill>
                  <a:srgbClr val="000000"/>
                </a:solidFill>
              </a:rPr>
              <a:t>Attract and retain top talent
A data-driven approach to compensation can help attract and retain the best employees. 
Maintain pay equity
Regular pay equity analyses can help identify and address pay gaps. 
Motivate employees
A compensation analysis can help ensure that employees are compensated fairly and in a way that reflects their skills and experience.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0" name="object 6"/>
          <p:cNvSpPr txBox="1">
            <a:spLocks noGrp="1"/>
          </p:cNvSpPr>
          <p:nvPr>
            <p:ph type="title"/>
          </p:nvPr>
        </p:nvSpPr>
        <p:spPr>
          <a:xfrm>
            <a:off x="2428875" y="646062"/>
            <a:ext cx="9763125" cy="737235"/>
          </a:xfrm>
          <a:prstGeom prst="rect"/>
        </p:spPr>
        <p:txBody>
          <a:bodyPr bIns="0" lIns="0" rIns="0" rtlCol="0" tIns="13335" vert="horz" wrap="square">
            <a:spAutoFit/>
          </a:bodyPr>
          <a:p>
            <a:pPr marL="12700">
              <a:lnSpc>
                <a:spcPct val="100000"/>
              </a:lnSpc>
              <a:spcBef>
                <a:spcPts val="105"/>
              </a:spcBef>
            </a:pPr>
            <a:r>
              <a:rPr altLang="en-US" dirty="0" sz="4800" lang="en-US" spc="10"/>
              <a:t>F</a:t>
            </a:r>
            <a:r>
              <a:rPr altLang="en-US" dirty="0" sz="4800" lang="en-US" spc="10"/>
              <a:t>A</a:t>
            </a:r>
            <a:r>
              <a:rPr altLang="en-US" dirty="0" sz="4800" lang="en-US" spc="10"/>
              <a:t>C</a:t>
            </a:r>
            <a:r>
              <a:rPr altLang="en-US" dirty="0" sz="4800" lang="en-US" spc="10"/>
              <a:t>T</a:t>
            </a:r>
            <a:r>
              <a:rPr altLang="en-US" dirty="0" sz="4800" lang="en-US" spc="10"/>
              <a:t>O</a:t>
            </a:r>
            <a:r>
              <a:rPr altLang="en-US" dirty="0" sz="4800" lang="en-US" spc="10"/>
              <a:t>R</a:t>
            </a:r>
            <a:r>
              <a:rPr altLang="en-US" dirty="0" sz="4800" lang="en-US" spc="10"/>
              <a:t>S</a:t>
            </a:r>
            <a:r>
              <a:rPr altLang="en-US" dirty="0" sz="4800" lang="en-US" spc="10"/>
              <a:t>:</a:t>
            </a:r>
            <a:endParaRPr altLang="en-US" lang="zh-CN"/>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2" name=""/>
          <p:cNvSpPr txBox="1"/>
          <p:nvPr/>
        </p:nvSpPr>
        <p:spPr>
          <a:xfrm>
            <a:off x="2490137" y="1383298"/>
            <a:ext cx="7273636" cy="5958840"/>
          </a:xfrm>
          <a:prstGeom prst="rect"/>
        </p:spPr>
        <p:txBody>
          <a:bodyPr rtlCol="0" wrap="square">
            <a:spAutoFit/>
          </a:bodyPr>
          <a:p>
            <a:r>
              <a:rPr sz="2800" lang="en-GB">
                <a:solidFill>
                  <a:srgbClr val="000000"/>
                </a:solidFill>
              </a:rPr>
              <a:t>Attract and retain top talent
A data-driven approach to compensation can help attract and retain the best employees. 
Maintain pay equity
Regular pay equity analyses can help identify and address pay gaps. 
Motivate employees
A compensation analysis can help ensure that employees are compensated fairly and in a way that reflects their skills and experience.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3" name=""/>
          <p:cNvSpPr txBox="1"/>
          <p:nvPr/>
        </p:nvSpPr>
        <p:spPr>
          <a:xfrm>
            <a:off x="673781" y="1667208"/>
            <a:ext cx="8820865" cy="4282439"/>
          </a:xfrm>
          <a:prstGeom prst="rect"/>
        </p:spPr>
        <p:txBody>
          <a:bodyPr rtlCol="0" wrap="square">
            <a:spAutoFit/>
          </a:bodyPr>
          <a:p>
            <a:r>
              <a:rPr sz="2800" lang="en-GB">
                <a:solidFill>
                  <a:srgbClr val="000000"/>
                </a:solidFill>
              </a:rPr>
              <a:t>Salary survey data
This data can be used to learn what other organizations pay for specific positions or job categories. You can find salary survey data from traditional surveying companies, membership associations, and free resources. 
Employment data
This data can be used to understand factors from both the employee and employer side. </a:t>
            </a:r>
            <a:endParaRPr sz="2800" lang="en-GB">
              <a:solidFill>
                <a:srgbClr val="000000"/>
              </a:solidFill>
            </a:endParaRPr>
          </a:p>
        </p:txBody>
      </p:sp>
      <p:sp>
        <p:nvSpPr>
          <p:cNvPr id="1048694" name=""/>
          <p:cNvSpPr txBox="1"/>
          <p:nvPr/>
        </p:nvSpPr>
        <p:spPr>
          <a:xfrm>
            <a:off x="873551" y="0"/>
            <a:ext cx="9057411" cy="2072640"/>
          </a:xfrm>
          <a:prstGeom prst="rect"/>
        </p:spPr>
        <p:txBody>
          <a:bodyPr rtlCol="0" wrap="square">
            <a:spAutoFit/>
          </a:bodyPr>
          <a:p>
            <a:r>
              <a:rPr b="1" sz="4400" lang="en-GB">
                <a:solidFill>
                  <a:srgbClr val="000000"/>
                </a:solidFill>
              </a:rPr>
              <a:t>Data for salary and compensation analysis can include: 
</a:t>
            </a:r>
            <a:endParaRPr b="1"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2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2" name=""/>
          <p:cNvSpPr txBox="1"/>
          <p:nvPr/>
        </p:nvSpPr>
        <p:spPr>
          <a:xfrm rot="8814">
            <a:off x="2415394" y="1240153"/>
            <a:ext cx="8023958" cy="4701540"/>
          </a:xfrm>
          <a:prstGeom prst="rect"/>
        </p:spPr>
        <p:txBody>
          <a:bodyPr rtlCol="0" wrap="square">
            <a:spAutoFit/>
          </a:bodyPr>
          <a:p>
            <a:r>
              <a:rPr sz="2800" lang="en-GB">
                <a:solidFill>
                  <a:srgbClr val="000000"/>
                </a:solidFill>
              </a:rPr>
              <a:t> 
Research the market: Keep an eye on market data to ensure that compensation remains competitive. 
Conduct a pay equity analysis: Analyze whether employees are being paid fairly. 
Track compensation metrics: Monitor compensation metrics regularly. </a:t>
            </a:r>
            <a:endParaRPr sz="2800" lang="en-GB">
              <a:solidFill>
                <a:srgbClr val="000000"/>
              </a:solidFill>
            </a:endParaRPr>
          </a:p>
        </p:txBody>
      </p:sp>
      <p:sp>
        <p:nvSpPr>
          <p:cNvPr id="1048623" name=""/>
          <p:cNvSpPr txBox="1"/>
          <p:nvPr/>
        </p:nvSpPr>
        <p:spPr>
          <a:xfrm>
            <a:off x="1855372" y="345953"/>
            <a:ext cx="7575249" cy="1539239"/>
          </a:xfrm>
          <a:prstGeom prst="rect"/>
        </p:spPr>
        <p:txBody>
          <a:bodyPr rtlCol="0" wrap="square">
            <a:spAutoFit/>
          </a:bodyPr>
          <a:p>
            <a:r>
              <a:rPr b="1" sz="3200" lang="en-GB">
                <a:solidFill>
                  <a:srgbClr val="000000"/>
                </a:solidFill>
              </a:rPr>
              <a:t>Here are some strategies for salary and compensation analysis: 
 </a:t>
            </a:r>
            <a:endParaRPr b="1"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2024-03-27T19:07:22Z</dcterms:created>
  <dcterms:modified xsi:type="dcterms:W3CDTF">2024-09-05T09:04:41Z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5ac00ed3a05c4eb38e7c81877d4e415c</vt:lpwstr>
  </property>
</Properties>
</file>