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1"/>
  </c:pivotSource>
  <c:chart>
    <c:autoTitleDeleted val="1"/>
    <c:plotArea>
      <c:layout>
        <c:manualLayout>
          <c:layoutTarget val="inner"/>
          <c:xMode val="edge"/>
          <c:yMode val="edge"/>
          <c:x val="0.0289723665425369"/>
          <c:y val="0.0409946198596338"/>
          <c:w val="0.971027633457463"/>
          <c:h val="0.850578847260341"/>
        </c:manualLayout>
      </c:layout>
      <c:barChart>
        <c:barDir val="col"/>
        <c:grouping val="clustered"/>
        <c:varyColors val="0"/>
        <c:ser>
          <c:idx val="0"/>
          <c:order val="0"/>
          <c:tx>
            <c:strRef>
              <c:f>Sheet1!$B$3:$B$4</c:f>
              <c:strCache>
                <c:ptCount val="1"/>
                <c:pt idx="0">
                  <c:v>Exceeds</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150"/>
        <c:axId val="65921792"/>
        <c:axId val="65923328"/>
      </c:barChart>
      <c:catAx>
        <c:axId val="65921792"/>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en-US" sz="2200" b="0" i="0" u="none" strike="noStrike" kern="1200" baseline="0">
                <a:solidFill>
                  <a:schemeClr val="tx1"/>
                </a:solidFill>
                <a:latin typeface="+mn-lt"/>
                <a:ea typeface="+mn-ea"/>
                <a:cs typeface="+mn-cs"/>
              </a:defRPr>
            </a:pPr>
          </a:p>
        </c:txPr>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txPr>
          <a:bodyPr rot="-60000000" spcFirstLastPara="0" vertOverflow="ellipsis" vert="horz" wrap="square" anchor="ctr" anchorCtr="1"/>
          <a:lstStyle/>
          <a:p>
            <a:pPr>
              <a:defRPr lang="en-US" sz="2200" b="0" i="0" u="none" strike="noStrike" kern="1200" baseline="0">
                <a:solidFill>
                  <a:schemeClr val="tx1"/>
                </a:solidFill>
                <a:latin typeface="+mn-lt"/>
                <a:ea typeface="+mn-ea"/>
                <a:cs typeface="+mn-cs"/>
              </a:defRPr>
            </a:pPr>
          </a:p>
        </c:txPr>
        <c:crossAx val="65921792"/>
        <c:crosses val="autoZero"/>
        <c:crossBetween val="between"/>
      </c:valAx>
      <c:spPr>
        <a:noFill/>
        <a:ln w="25400">
          <a:noFill/>
        </a:ln>
        <a:effectLst/>
      </c:spPr>
    </c:plotArea>
    <c:plotVisOnly val="1"/>
    <c:dispBlanksAs val="gap"/>
    <c:showDLblsOverMax val="0"/>
  </c:chart>
  <c:txPr>
    <a:bodyPr/>
    <a:lstStyle/>
    <a:p>
      <a:pPr>
        <a:defRPr lang="en-US" sz="22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layout/>
      <c:overlay val="0"/>
      <c:spPr>
        <a:noFill/>
        <a:ln>
          <a:noFill/>
        </a:ln>
        <a:effectLst/>
      </c:spPr>
    </c:title>
    <c:autoTitleDeleted val="0"/>
    <c:plotArea>
      <c:layout/>
      <c:pieChart>
        <c:varyColors val="1"/>
        <c:ser>
          <c:idx val="0"/>
          <c:order val="0"/>
          <c:tx>
            <c:strRef>
              <c:f>Sheet1!$B$3:$B$4</c:f>
              <c:strCache>
                <c:ptCount val="1"/>
                <c:pt idx="0">
                  <c:v>Exceeds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ser>
        <c:ser>
          <c:idx val="1"/>
          <c:order val="1"/>
          <c:tx>
            <c:strRef>
              <c:f>Sheet1!$C$3:$C$4</c:f>
              <c:strCache>
                <c:ptCount val="1"/>
                <c:pt idx="0">
                  <c:v>Fully Meets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ser>
        <c:ser>
          <c:idx val="2"/>
          <c:order val="2"/>
          <c:tx>
            <c:strRef>
              <c:f>Sheet1!$D$3:$D$4</c:f>
              <c:strCache>
                <c:ptCount val="1"/>
                <c:pt idx="0">
                  <c:v>Needs Improvement</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ser>
        <c:ser>
          <c:idx val="3"/>
          <c:order val="3"/>
          <c:tx>
            <c:strRef>
              <c:f>Sheet1!$E$3:$E$4</c:f>
              <c:strCache>
                <c:ptCount val="1"/>
                <c:pt idx="0">
                  <c:v>PIP</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Slide Image Placeholder 1"/>
          <p:cNvSpPr>
            <a:spLocks noGrp="1" noRot="1" noChangeAspect="1"/>
          </p:cNvSpPr>
          <p:nvPr>
            <p:ph type="sldImg"/>
          </p:nvPr>
        </p:nvSpPr>
        <p:spPr/>
      </p:sp>
      <p:sp>
        <p:nvSpPr>
          <p:cNvPr id="1048656" name="Notes Placeholder 2"/>
          <p:cNvSpPr>
            <a:spLocks noGrp="1"/>
          </p:cNvSpPr>
          <p:nvPr>
            <p:ph type="body" idx="1"/>
          </p:nvPr>
        </p:nvSpPr>
        <p:spPr/>
        <p:txBody>
          <a:bodyPr>
            <a:normAutofit/>
          </a:bodyPr>
          <a:p>
            <a:endParaRPr lang="en-US" dirty="0"/>
          </a:p>
        </p:txBody>
      </p:sp>
      <p:sp>
        <p:nvSpPr>
          <p:cNvPr id="1048657" name="Slide Number Placeholder 3"/>
          <p:cNvSpPr>
            <a:spLocks noGrp="1"/>
          </p:cNvSpPr>
          <p:nvPr>
            <p:ph type="sldNum" sz="quarter" idx="10"/>
          </p:nvPr>
        </p:nvSpPr>
        <p:spPr/>
        <p:txBody>
          <a:bodyPr/>
          <a:p>
            <a:fld id="{F7F439ED-1E90-4106-847A-8EF19031FE2F}"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9" name="Slide Image Placeholder 1"/>
          <p:cNvSpPr>
            <a:spLocks noGrp="1" noRot="1" noChangeAspect="1"/>
          </p:cNvSpPr>
          <p:nvPr>
            <p:ph type="sldImg"/>
          </p:nvPr>
        </p:nvSpPr>
        <p:spPr/>
      </p:sp>
      <p:sp>
        <p:nvSpPr>
          <p:cNvPr id="1048700" name="Notes Placeholder 2"/>
          <p:cNvSpPr>
            <a:spLocks noGrp="1"/>
          </p:cNvSpPr>
          <p:nvPr>
            <p:ph type="body" idx="1"/>
          </p:nvPr>
        </p:nvSpPr>
        <p:spPr/>
        <p:txBody>
          <a:bodyPr>
            <a:normAutofit/>
          </a:bodyPr>
          <a:p>
            <a:endParaRPr lang="en-US" dirty="0"/>
          </a:p>
        </p:txBody>
      </p:sp>
      <p:sp>
        <p:nvSpPr>
          <p:cNvPr id="1048701" name="Slide Number Placeholder 3"/>
          <p:cNvSpPr>
            <a:spLocks noGrp="1"/>
          </p:cNvSpPr>
          <p:nvPr>
            <p:ph type="sldNum" sz="quarter" idx="10"/>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lIns="0" tIns="0" rIns="0" bIns="0"/>
          <a:p/>
        </p:txBody>
      </p:sp>
      <p:sp>
        <p:nvSpPr>
          <p:cNvPr id="1048646"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50" name=""/>
        <p:cNvGrpSpPr/>
        <p:nvPr/>
      </p:nvGrpSpPr>
      <p:grpSpPr>
        <a:xfrm>
          <a:off x="0" y="0"/>
          <a:ext cx="0" cy="0"/>
          <a:chOff x="0" y="0"/>
          <a:chExt cx="0" cy="0"/>
        </a:xfrm>
      </p:grpSpPr>
      <p:sp>
        <p:nvSpPr>
          <p:cNvPr id="104870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05"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706"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5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568450"/>
          </a:xfrm>
          <a:prstGeom prst="rect">
            <a:avLst/>
          </a:prstGeom>
          <a:noFill/>
        </p:spPr>
        <p:txBody>
          <a:bodyPr wrap="square" rtlCol="0">
            <a:spAutoFit/>
          </a:bodyPr>
          <a:p>
            <a:r>
              <a:rPr lang="en-US" sz="2400" dirty="0"/>
              <a:t>STUDENT NAME: </a:t>
            </a:r>
            <a:r>
              <a:rPr lang="en-US" altLang="zh-CN" sz="2400" dirty="0"/>
              <a:t>DHANALAKSHIMI.D</a:t>
            </a:r>
            <a:endParaRPr lang="zh-CN" altLang="en-US"/>
          </a:p>
          <a:p>
            <a:r>
              <a:rPr lang="en-US" sz="2400" dirty="0"/>
              <a:t>REGISTER NO: 31221</a:t>
            </a:r>
            <a:r>
              <a:rPr lang="en-US" sz="2400" dirty="0"/>
              <a:t>65</a:t>
            </a:r>
            <a:r>
              <a:rPr lang="en-US" sz="2400" dirty="0"/>
              <a:t>65</a:t>
            </a:r>
            <a:r>
              <a:rPr lang="en-US" altLang="zh-CN" sz="2400" dirty="0"/>
              <a:t>39</a:t>
            </a:r>
            <a:endParaRPr lang="zh-CN" altLang="en-US"/>
          </a:p>
          <a:p>
            <a:r>
              <a:rPr lang="en-US" sz="2400" dirty="0"/>
              <a:t>DEPARTMENT:</a:t>
            </a:r>
            <a:r>
              <a:rPr lang="en-US" sz="2400" dirty="0"/>
              <a:t>B</a:t>
            </a:r>
            <a:r>
              <a:rPr lang="en-US" sz="2400" dirty="0"/>
              <a:t>.</a:t>
            </a:r>
            <a:r>
              <a:rPr lang="en-US" sz="2400" dirty="0"/>
              <a:t>C</a:t>
            </a:r>
            <a:r>
              <a:rPr lang="en-US" sz="2400" dirty="0"/>
              <a:t>O</a:t>
            </a:r>
            <a:r>
              <a:rPr lang="en-US" sz="2400" dirty="0"/>
              <a:t>M</a:t>
            </a:r>
            <a:r>
              <a:rPr lang="en-US" sz="2400" dirty="0"/>
              <a:t> </a:t>
            </a:r>
            <a:r>
              <a:rPr lang="en-US" sz="2400" dirty="0"/>
              <a:t>(</a:t>
            </a:r>
            <a:r>
              <a:rPr lang="en-US" sz="2400" dirty="0"/>
              <a:t>G</a:t>
            </a:r>
            <a:r>
              <a:rPr lang="en-US" sz="2400" dirty="0"/>
              <a:t>)</a:t>
            </a:r>
            <a:endParaRPr lang="zh-CN" altLang="en-US"/>
          </a:p>
          <a:p>
            <a:r>
              <a:rPr lang="en-US" sz="2400" dirty="0"/>
              <a:t>COLLEGE:  </a:t>
            </a:r>
            <a:r>
              <a:rPr lang="en-US" sz="2400" dirty="0"/>
              <a:t>R</a:t>
            </a:r>
            <a:r>
              <a:rPr lang="en-US" sz="2400" dirty="0"/>
              <a:t>.</a:t>
            </a:r>
            <a:r>
              <a:rPr lang="en-US" sz="2400" dirty="0"/>
              <a:t>B</a:t>
            </a:r>
            <a:r>
              <a:rPr lang="en-US" sz="2400" dirty="0"/>
              <a:t>.</a:t>
            </a:r>
            <a:r>
              <a:rPr lang="en-US" sz="2400" dirty="0"/>
              <a:t>G</a:t>
            </a:r>
            <a:r>
              <a:rPr lang="en-US" sz="2400" dirty="0"/>
              <a:t>O</a:t>
            </a:r>
            <a:r>
              <a:rPr lang="en-US" sz="2400" dirty="0"/>
              <a:t>T</a:t>
            </a:r>
            <a:r>
              <a:rPr lang="en-US" sz="2400" dirty="0"/>
              <a:t>H</a:t>
            </a:r>
            <a:r>
              <a:rPr lang="en-US" sz="2400" dirty="0"/>
              <a:t>I</a:t>
            </a:r>
            <a:r>
              <a:rPr lang="en-US" sz="2400" dirty="0"/>
              <a:t> </a:t>
            </a:r>
            <a:r>
              <a:rPr lang="en-US" sz="2400" dirty="0"/>
              <a:t>J</a:t>
            </a:r>
            <a:r>
              <a:rPr lang="en-US" sz="2400" dirty="0"/>
              <a:t>A</a:t>
            </a:r>
            <a:r>
              <a:rPr lang="en-US" sz="2400" dirty="0"/>
              <a:t>I</a:t>
            </a:r>
            <a:r>
              <a:rPr lang="en-US" sz="2400" dirty="0"/>
              <a:t>N</a:t>
            </a:r>
            <a:r>
              <a:rPr lang="en-US" sz="2400" dirty="0"/>
              <a:t> </a:t>
            </a:r>
            <a:r>
              <a:rPr lang="en-US" sz="2400" dirty="0"/>
              <a:t>C</a:t>
            </a:r>
            <a:r>
              <a:rPr lang="en-US" sz="2400" dirty="0"/>
              <a:t>O</a:t>
            </a:r>
            <a:r>
              <a:rPr lang="en-US" sz="2400" dirty="0"/>
              <a:t>LLEGE </a:t>
            </a:r>
            <a:r>
              <a:rPr lang="en-US" sz="2400" dirty="0"/>
              <a:t>FOR </a:t>
            </a:r>
            <a:r>
              <a:rPr lang="en-US" sz="2400" dirty="0"/>
              <a:t>WOMEN </a:t>
            </a:r>
            <a:r>
              <a:rPr lang="en-US" sz="2400" dirty="0"/>
              <a:t>           </a:t>
            </a:r>
            <a:endParaRPr lang="zh-CN" altLang="en-US"/>
          </a:p>
        </p:txBody>
      </p:sp>
      <p:sp>
        <p:nvSpPr>
          <p:cNvPr id="1048719" name="Text Box 1048718"/>
          <p:cNvSpPr txBox="1"/>
          <p:nvPr/>
        </p:nvSpPr>
        <p:spPr>
          <a:xfrm rot="20706390">
            <a:off x="3009401" y="4893345"/>
            <a:ext cx="7100878" cy="485140"/>
          </a:xfrm>
          <a:prstGeom prst="rect">
            <a:avLst/>
          </a:prstGeom>
        </p:spPr>
        <p:txBody>
          <a:bodyPr wrap="square" rtlCol="0">
            <a:spAutoFit/>
          </a:bodyPr>
          <a:p>
            <a:endParaRPr lang="en-US"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91" name="Text Placeholder 9"/>
          <p:cNvSpPr>
            <a:spLocks noGrp="1"/>
          </p:cNvSpPr>
          <p:nvPr>
            <p:ph type="body" idx="1"/>
          </p:nvPr>
        </p:nvSpPr>
        <p:spPr>
          <a:xfrm>
            <a:off x="609600" y="1577340"/>
            <a:ext cx="10972800" cy="5232202"/>
          </a:xfrm>
        </p:spPr>
        <p:txBody>
          <a:bodyPr/>
          <a:p>
            <a:r>
              <a:rPr lang="en-US" sz="3200" dirty="0"/>
              <a:t>    </a:t>
            </a:r>
            <a:r>
              <a:rPr lang="en-US" sz="2800" dirty="0"/>
              <a:t>To visualize employee performance data using a bar chart in </a:t>
            </a:r>
            <a:endParaRPr lang="en-US" sz="2800" dirty="0"/>
          </a:p>
          <a:p>
            <a:r>
              <a:rPr lang="en-US" sz="2800" dirty="0"/>
              <a:t>    </a:t>
            </a:r>
            <a:r>
              <a:rPr lang="en-US" sz="2800" dirty="0" err="1"/>
              <a:t>exel</a:t>
            </a:r>
            <a:r>
              <a:rPr lang="en-US" sz="2800" dirty="0"/>
              <a:t> , follow these  steps after setting up your data and creating a employee performance :</a:t>
            </a:r>
            <a:endParaRPr lang="en-US" sz="2800" dirty="0"/>
          </a:p>
          <a:p>
            <a:r>
              <a:rPr lang="en-US" sz="2800" dirty="0"/>
              <a:t>    1. collection of data :</a:t>
            </a:r>
            <a:endParaRPr lang="en-US" sz="2800" dirty="0"/>
          </a:p>
          <a:p>
            <a:r>
              <a:rPr lang="en-US" sz="2800" dirty="0"/>
              <a:t>     collection of data using </a:t>
            </a:r>
            <a:r>
              <a:rPr lang="en-US" sz="2800" dirty="0" err="1"/>
              <a:t>edunet</a:t>
            </a:r>
            <a:r>
              <a:rPr lang="en-US" sz="2800" dirty="0"/>
              <a:t> dash board </a:t>
            </a:r>
            <a:endParaRPr lang="en-US" sz="2800" dirty="0"/>
          </a:p>
          <a:p>
            <a:r>
              <a:rPr lang="en-US" sz="2800" dirty="0"/>
              <a:t>    2. select data:</a:t>
            </a:r>
            <a:endParaRPr lang="en-US" sz="2800" dirty="0"/>
          </a:p>
          <a:p>
            <a:r>
              <a:rPr lang="en-US" sz="2800" dirty="0"/>
              <a:t>        select and highlight data like </a:t>
            </a:r>
            <a:r>
              <a:rPr lang="en-US" sz="2800" dirty="0" err="1"/>
              <a:t>employe</a:t>
            </a:r>
            <a:r>
              <a:rPr lang="en-US" sz="2800" dirty="0"/>
              <a:t> id , name , gender , department ,</a:t>
            </a:r>
            <a:endParaRPr lang="en-US" sz="2800" dirty="0"/>
          </a:p>
          <a:p>
            <a:r>
              <a:rPr lang="en-US" sz="2800" dirty="0"/>
              <a:t>       performance score .</a:t>
            </a:r>
            <a:endParaRPr lang="en-US" sz="2800" dirty="0"/>
          </a:p>
          <a:p>
            <a:r>
              <a:rPr lang="en-US" sz="2800" dirty="0"/>
              <a:t>     3. filtering missing value:</a:t>
            </a:r>
            <a:endParaRPr lang="en-US" sz="2800" dirty="0"/>
          </a:p>
          <a:p>
            <a:r>
              <a:rPr lang="en-US" sz="2800" dirty="0"/>
              <a:t>         filtering missing value is the use conditional format to highlight the </a:t>
            </a:r>
            <a:endParaRPr lang="en-US" sz="2800" dirty="0"/>
          </a:p>
          <a:p>
            <a:r>
              <a:rPr lang="en-US" sz="2800" dirty="0"/>
              <a:t>          the blank value and filter it </a:t>
            </a:r>
            <a:endParaRPr lang="en-US" sz="2800" dirty="0"/>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2" name="Title 1"/>
          <p:cNvSpPr>
            <a:spLocks noGrp="1"/>
          </p:cNvSpPr>
          <p:nvPr>
            <p:ph type="title"/>
          </p:nvPr>
        </p:nvSpPr>
        <p:spPr/>
        <p:txBody>
          <a:bodyPr/>
          <a:p>
            <a:r>
              <a:rPr lang="en-US" dirty="0"/>
              <a:t>MODELLING </a:t>
            </a:r>
            <a:endParaRPr lang="en-US" dirty="0"/>
          </a:p>
        </p:txBody>
      </p:sp>
      <p:sp>
        <p:nvSpPr>
          <p:cNvPr id="1048693" name="Text Placeholder 2"/>
          <p:cNvSpPr>
            <a:spLocks noGrp="1"/>
          </p:cNvSpPr>
          <p:nvPr>
            <p:ph type="body" idx="1"/>
          </p:nvPr>
        </p:nvSpPr>
        <p:spPr>
          <a:xfrm>
            <a:off x="609600" y="1577340"/>
            <a:ext cx="10972800" cy="4924425"/>
          </a:xfrm>
        </p:spPr>
        <p:txBody>
          <a:bodyPr/>
          <a:p>
            <a:r>
              <a:rPr lang="en-US" sz="3200" dirty="0"/>
              <a:t>       4. Entering formula : </a:t>
            </a:r>
            <a:endParaRPr lang="en-US" sz="3200" dirty="0"/>
          </a:p>
          <a:p>
            <a:r>
              <a:rPr lang="en-US" sz="3200" dirty="0"/>
              <a:t>         entering formula for the Z8 value to compute the very high </a:t>
            </a:r>
            <a:endParaRPr lang="en-US" sz="3200" dirty="0"/>
          </a:p>
          <a:p>
            <a:r>
              <a:rPr lang="en-US" sz="3200" dirty="0"/>
              <a:t>        ,high , mid, true , low</a:t>
            </a:r>
            <a:endParaRPr lang="en-US" sz="3200" dirty="0"/>
          </a:p>
          <a:p>
            <a:r>
              <a:rPr lang="en-US" sz="3200" dirty="0"/>
              <a:t>         the formula is = IF (Z8&gt;=5,”VERY HIGH “  </a:t>
            </a:r>
            <a:endParaRPr lang="en-US" sz="3200" dirty="0"/>
          </a:p>
          <a:p>
            <a:r>
              <a:rPr lang="en-US" sz="3200" dirty="0"/>
              <a:t>          Z8&gt;=4,”HIGH”,Z8&gt;=3,”MED”,TRUE,”LOW</a:t>
            </a:r>
            <a:endParaRPr lang="en-US" sz="3200" dirty="0"/>
          </a:p>
          <a:p>
            <a:r>
              <a:rPr lang="en-US" sz="3200" dirty="0"/>
              <a:t>       5. pivot table: </a:t>
            </a:r>
            <a:endParaRPr lang="en-US" sz="3200" dirty="0"/>
          </a:p>
          <a:p>
            <a:r>
              <a:rPr lang="en-US" sz="3200" dirty="0"/>
              <a:t>            using pivot table for showing the result through bar chart </a:t>
            </a:r>
            <a:endParaRPr lang="en-US" sz="3200" dirty="0"/>
          </a:p>
          <a:p>
            <a:r>
              <a:rPr lang="en-US" sz="3200" dirty="0"/>
              <a:t>        6. bar chart :</a:t>
            </a:r>
            <a:endParaRPr lang="en-US" sz="3200" dirty="0"/>
          </a:p>
          <a:p>
            <a:r>
              <a:rPr lang="en-US" sz="3200" dirty="0"/>
              <a:t>               bar chart is used for this data is 3D clustered chart  </a:t>
            </a:r>
            <a:endParaRPr lang="en-US" sz="3200" dirty="0"/>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9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3" cstate="print"/>
          <a:stretch>
            <a:fillRect/>
          </a:stretch>
        </p:blipFill>
        <p:spPr>
          <a:xfrm>
            <a:off x="1666875" y="6467475"/>
            <a:ext cx="76200" cy="177800"/>
          </a:xfrm>
          <a:prstGeom prst="rect">
            <a:avLst/>
          </a:prstGeom>
        </p:spPr>
      </p:pic>
      <p:sp>
        <p:nvSpPr>
          <p:cNvPr id="1048697" name="object 7"/>
          <p:cNvSpPr txBox="1">
            <a:spLocks noGrp="1"/>
          </p:cNvSpPr>
          <p:nvPr>
            <p:ph type="title"/>
          </p:nvPr>
        </p:nvSpPr>
        <p:spPr>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8"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4194304"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1"/>
          <p:cNvGraphicFramePr/>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2" name="Title 1"/>
          <p:cNvSpPr>
            <a:spLocks noGrp="1"/>
          </p:cNvSpPr>
          <p:nvPr>
            <p:ph type="title"/>
          </p:nvPr>
        </p:nvSpPr>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10972800" cy="3447098"/>
          </a:xfrm>
        </p:spPr>
        <p:txBody>
          <a:bodyPr/>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007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3106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737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028441"/>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2" name="object 7"/>
          <p:cNvSpPr txBox="1">
            <a:spLocks noGrp="1"/>
          </p:cNvSpPr>
          <p:nvPr>
            <p:ph type="title"/>
          </p:nvPr>
        </p:nvSpPr>
        <p:spPr>
          <a:xfrm>
            <a:off x="762000" y="152400"/>
            <a:ext cx="10681335" cy="600711"/>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53" name="Text Placeholder 10"/>
          <p:cNvSpPr>
            <a:spLocks noGrp="1"/>
          </p:cNvSpPr>
          <p:nvPr>
            <p:ph type="body" idx="1"/>
          </p:nvPr>
        </p:nvSpPr>
        <p:spPr>
          <a:xfrm>
            <a:off x="152400" y="914400"/>
            <a:ext cx="10972800" cy="5118100"/>
          </a:xfrm>
        </p:spPr>
        <p:txBody>
          <a:bodyPr/>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endParaRPr lang="en-US" sz="2800" b="1" dirty="0"/>
          </a:p>
          <a:p>
            <a:r>
              <a:rPr lang="en-US" sz="2800" b="1" dirty="0"/>
              <a:t>Step to collect ,organize ,and </a:t>
            </a:r>
            <a:r>
              <a:rPr lang="en-US" sz="2800" b="1" dirty="0" err="1"/>
              <a:t>evalute</a:t>
            </a:r>
            <a:r>
              <a:rPr lang="en-US" sz="2800" b="1" dirty="0"/>
              <a:t> data effectively. Here </a:t>
            </a:r>
            <a:endParaRPr lang="en-US" sz="2800" b="1" dirty="0"/>
          </a:p>
          <a:p>
            <a:r>
              <a:rPr lang="en-US" sz="2800" b="1" dirty="0"/>
              <a:t>a step -by-step guide to help you with this process:</a:t>
            </a:r>
            <a:endParaRPr lang="en-US" sz="2800" b="1" dirty="0"/>
          </a:p>
          <a:p>
            <a:pPr marL="514350" indent="-514350">
              <a:buAutoNum type="arabicPeriod"/>
            </a:pPr>
            <a:r>
              <a:rPr lang="en-US" sz="2800" b="1" dirty="0" err="1"/>
              <a:t>Difine</a:t>
            </a:r>
            <a:r>
              <a:rPr lang="en-US" sz="2800" b="1" dirty="0"/>
              <a:t> key performance indicators (KPIs)</a:t>
            </a:r>
            <a:endParaRPr lang="en-US" sz="2800" b="1" dirty="0"/>
          </a:p>
          <a:p>
            <a:pPr marL="514350" indent="-514350">
              <a:buAutoNum type="arabicPeriod"/>
            </a:pPr>
            <a:r>
              <a:rPr lang="en-US" sz="2800" b="1" dirty="0"/>
              <a:t>Enter data </a:t>
            </a:r>
            <a:endParaRPr lang="en-US" sz="2800" b="1" dirty="0"/>
          </a:p>
          <a:p>
            <a:pPr marL="514350" indent="-514350">
              <a:buAutoNum type="arabicPeriod"/>
            </a:pPr>
            <a:r>
              <a:rPr lang="en-US" sz="2800" b="1" dirty="0"/>
              <a:t>Collect data</a:t>
            </a:r>
            <a:endParaRPr lang="en-US" sz="2800" b="1" dirty="0"/>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endParaRPr lang="en-US" sz="2800" b="1" dirty="0"/>
          </a:p>
          <a:p>
            <a:pPr marL="514350" indent="-514350">
              <a:buAutoNum type="arabicPeriod"/>
            </a:pPr>
            <a:r>
              <a:rPr lang="en-US" sz="2800" b="1" dirty="0"/>
              <a:t>Calculate performance scores</a:t>
            </a:r>
            <a:endParaRPr lang="en-US" sz="2800" b="1" dirty="0"/>
          </a:p>
          <a:p>
            <a:pPr marL="514350" indent="-514350">
              <a:buAutoNum type="arabicPeriod"/>
            </a:pPr>
            <a:r>
              <a:rPr lang="en-US" sz="2800" b="1" dirty="0"/>
              <a:t>Conditional format  </a:t>
            </a:r>
            <a:endParaRPr lang="en-US" sz="2800" b="1" dirty="0"/>
          </a:p>
          <a:p>
            <a:pPr marL="514350" indent="-514350">
              <a:buAutoNum type="arabicPeriod"/>
            </a:pPr>
            <a:r>
              <a:rPr lang="en-US" sz="2800" b="1" dirty="0"/>
              <a:t>Use pivot table </a:t>
            </a:r>
            <a:endParaRPr lang="en-US" sz="2800" b="1" dirty="0"/>
          </a:p>
          <a:p>
            <a:pPr marL="514350" indent="-514350">
              <a:buAutoNum type="arabicPeriod"/>
            </a:pPr>
            <a:r>
              <a:rPr lang="en-US" sz="2800" b="1" dirty="0"/>
              <a:t>create  chart</a:t>
            </a:r>
            <a:endParaRPr lang="en-US" sz="2800" b="1" dirty="0"/>
          </a:p>
          <a:p>
            <a:pPr marL="514350" indent="-514350">
              <a:buAutoNum type="arabicPeriod"/>
            </a:pPr>
            <a:r>
              <a:rPr lang="en-US" sz="2800" b="1" dirty="0"/>
              <a:t>Analyze the data    </a:t>
            </a:r>
            <a:endParaRPr lang="en-US" sz="2800" b="1" dirty="0"/>
          </a:p>
          <a:p>
            <a:pPr marL="514350" indent="-514350">
              <a:buAutoNum type="arabicPeriod"/>
            </a:pPr>
            <a:r>
              <a:rPr lang="en-US" sz="2800" b="1" dirty="0"/>
              <a:t>Generate report </a:t>
            </a:r>
            <a:endParaRPr lang="en-US" sz="2800" b="1" dirty="0"/>
          </a:p>
        </p:txBody>
      </p:sp>
      <p:sp>
        <p:nvSpPr>
          <p:cNvPr id="1048654"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59"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906000" y="4038600"/>
            <a:ext cx="2695575" cy="3200400"/>
            <a:chOff x="8658225" y="2647950"/>
            <a:chExt cx="3533775" cy="3810000"/>
          </a:xfrm>
        </p:grpSpPr>
        <p:sp>
          <p:nvSpPr>
            <p:cNvPr id="104865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6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1" name="object 7"/>
          <p:cNvSpPr txBox="1">
            <a:spLocks noGrp="1"/>
          </p:cNvSpPr>
          <p:nvPr>
            <p:ph type="title"/>
          </p:nvPr>
        </p:nvSpPr>
        <p:spPr>
          <a:xfrm>
            <a:off x="755332" y="385444"/>
            <a:ext cx="10681335" cy="600711"/>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sp>
        <p:nvSpPr>
          <p:cNvPr id="1048662" name="Text Placeholder 11"/>
          <p:cNvSpPr>
            <a:spLocks noGrp="1"/>
          </p:cNvSpPr>
          <p:nvPr>
            <p:ph type="body" idx="1"/>
          </p:nvPr>
        </p:nvSpPr>
        <p:spPr>
          <a:xfrm>
            <a:off x="609600" y="1577340"/>
            <a:ext cx="10972800" cy="3111500"/>
          </a:xfrm>
        </p:spPr>
        <p:txBody>
          <a:bodyPr/>
          <a:p>
            <a:r>
              <a:rPr lang="en-US" sz="3200" dirty="0"/>
              <a:t>Objective:</a:t>
            </a:r>
            <a:endParaRPr lang="en-US" sz="3200" dirty="0"/>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en-US" sz="3200" dirty="0"/>
          </a:p>
        </p:txBody>
      </p:sp>
      <p:sp>
        <p:nvSpPr>
          <p:cNvPr id="104866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64" name="TextBox 10"/>
          <p:cNvSpPr txBox="1"/>
          <p:nvPr/>
        </p:nvSpPr>
        <p:spPr>
          <a:xfrm>
            <a:off x="990600" y="2133600"/>
            <a:ext cx="7924800" cy="7518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8" name="object 5"/>
          <p:cNvSpPr txBox="1">
            <a:spLocks noGrp="1"/>
          </p:cNvSpPr>
          <p:nvPr>
            <p:ph type="title"/>
          </p:nvPr>
        </p:nvSpPr>
        <p:spPr>
          <a:xfrm>
            <a:off x="755332" y="385444"/>
            <a:ext cx="10681335" cy="461011"/>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9" name="Text Placeholder 8"/>
          <p:cNvSpPr>
            <a:spLocks noGrp="1"/>
          </p:cNvSpPr>
          <p:nvPr>
            <p:ph type="body" idx="1"/>
          </p:nvPr>
        </p:nvSpPr>
        <p:spPr>
          <a:xfrm>
            <a:off x="609600" y="1577340"/>
            <a:ext cx="10972800" cy="4445000"/>
          </a:xfrm>
        </p:spPr>
        <p:txBody>
          <a:bodyPr/>
          <a:p>
            <a:r>
              <a:rPr lang="en-US" sz="3200" dirty="0"/>
              <a:t>The  end users of an </a:t>
            </a:r>
            <a:r>
              <a:rPr lang="en-US" sz="3200" dirty="0" err="1"/>
              <a:t>empoyee</a:t>
            </a:r>
            <a:r>
              <a:rPr lang="en-US" sz="3200" dirty="0"/>
              <a:t> performance </a:t>
            </a:r>
            <a:r>
              <a:rPr lang="en-US" sz="3200" dirty="0" err="1"/>
              <a:t>analyse</a:t>
            </a:r>
            <a:r>
              <a:rPr lang="en-US" sz="3200" dirty="0"/>
              <a:t> </a:t>
            </a:r>
            <a:endParaRPr lang="en-US" sz="3200" dirty="0"/>
          </a:p>
          <a:p>
            <a:r>
              <a:rPr lang="en-US" sz="3200" dirty="0"/>
              <a:t>to tool typically include :</a:t>
            </a:r>
            <a:endParaRPr lang="en-US" sz="3200" dirty="0"/>
          </a:p>
          <a:p>
            <a:r>
              <a:rPr lang="en-US" sz="3200" dirty="0"/>
              <a:t>  1. Hr professionals</a:t>
            </a:r>
            <a:endParaRPr lang="en-US" sz="3200" dirty="0"/>
          </a:p>
          <a:p>
            <a:r>
              <a:rPr lang="en-US" sz="3200" dirty="0"/>
              <a:t>  2. managers/supervisor </a:t>
            </a:r>
            <a:endParaRPr lang="en-US" sz="3200" dirty="0"/>
          </a:p>
          <a:p>
            <a:r>
              <a:rPr lang="en-US" sz="3200" dirty="0"/>
              <a:t>  3. </a:t>
            </a:r>
            <a:r>
              <a:rPr lang="en-US" sz="3200" dirty="0" err="1"/>
              <a:t>empoyees</a:t>
            </a:r>
            <a:r>
              <a:rPr lang="en-US" sz="3200" dirty="0"/>
              <a:t> </a:t>
            </a:r>
            <a:endParaRPr lang="en-US" sz="3200" dirty="0"/>
          </a:p>
          <a:p>
            <a:r>
              <a:rPr lang="en-US" sz="3200" dirty="0"/>
              <a:t>  4. department heads</a:t>
            </a:r>
            <a:endParaRPr lang="en-US" sz="3200" dirty="0"/>
          </a:p>
          <a:p>
            <a:r>
              <a:rPr lang="en-US" sz="3200" dirty="0"/>
              <a:t>  5. senior leadership</a:t>
            </a:r>
            <a:endParaRPr lang="en-US" sz="3200" dirty="0"/>
          </a:p>
          <a:p>
            <a:r>
              <a:rPr lang="en-US" sz="3200" dirty="0"/>
              <a:t>  6. it teams </a:t>
            </a:r>
            <a:endParaRPr lang="en-US" sz="3200" dirty="0"/>
          </a:p>
          <a:p>
            <a:endParaRPr lang="en-US" sz="3200" dirty="0"/>
          </a:p>
          <a:p>
            <a:endParaRPr lang="en-US" sz="3200" dirty="0"/>
          </a:p>
        </p:txBody>
      </p:sp>
      <p:sp>
        <p:nvSpPr>
          <p:cNvPr id="1048670"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62" name="object 6"/>
          <p:cNvPicPr/>
          <p:nvPr/>
        </p:nvPicPr>
        <p:blipFill>
          <a:blip r:embed="rId1"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381000" y="1524000"/>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4" name="object 6"/>
          <p:cNvSpPr txBox="1">
            <a:spLocks noGrp="1"/>
          </p:cNvSpPr>
          <p:nvPr>
            <p:ph type="title"/>
          </p:nvPr>
        </p:nvSpPr>
        <p:spPr>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1048675" name="Text Placeholder 9"/>
          <p:cNvSpPr>
            <a:spLocks noGrp="1"/>
          </p:cNvSpPr>
          <p:nvPr>
            <p:ph type="body" idx="1"/>
          </p:nvPr>
        </p:nvSpPr>
        <p:spPr>
          <a:xfrm>
            <a:off x="2057400" y="2057400"/>
            <a:ext cx="10134600" cy="3323987"/>
          </a:xfrm>
        </p:spPr>
        <p:txBody>
          <a:bodyPr/>
          <a:p>
            <a:r>
              <a:rPr lang="en-US" dirty="0"/>
              <a:t>                                    </a:t>
            </a:r>
            <a:r>
              <a:rPr lang="en-US" sz="3600" dirty="0"/>
              <a:t>conditional formatting – to high light to</a:t>
            </a:r>
            <a:endParaRPr lang="en-US" sz="3600" dirty="0"/>
          </a:p>
          <a:p>
            <a:r>
              <a:rPr lang="en-US" sz="3600" dirty="0"/>
              <a:t>                 the </a:t>
            </a:r>
            <a:r>
              <a:rPr lang="en-US" sz="3600" dirty="0" err="1"/>
              <a:t>missig</a:t>
            </a:r>
            <a:r>
              <a:rPr lang="en-US" sz="3600" dirty="0"/>
              <a:t> value                                                                                      </a:t>
            </a:r>
            <a:endParaRPr lang="en-US" sz="3600" dirty="0"/>
          </a:p>
          <a:p>
            <a:r>
              <a:rPr lang="en-US" sz="3600" dirty="0"/>
              <a:t>                 filtering – for removing missing value </a:t>
            </a:r>
            <a:endParaRPr lang="en-US" sz="3600" dirty="0"/>
          </a:p>
          <a:p>
            <a:r>
              <a:rPr lang="en-US" sz="3600" dirty="0"/>
              <a:t>                 pivot table –summary</a:t>
            </a:r>
            <a:endParaRPr lang="en-US" sz="3600" dirty="0"/>
          </a:p>
          <a:p>
            <a:r>
              <a:rPr lang="en-US" sz="3600" dirty="0"/>
              <a:t>                 graph –data visualize </a:t>
            </a:r>
            <a:endParaRPr lang="en-US" sz="3600" dirty="0"/>
          </a:p>
          <a:p>
            <a:r>
              <a:rPr lang="en-US" sz="3600" dirty="0"/>
              <a:t>                         </a:t>
            </a:r>
            <a:endParaRPr lang="en-US" sz="3200" dirty="0"/>
          </a:p>
        </p:txBody>
      </p:sp>
      <p:sp>
        <p:nvSpPr>
          <p:cNvPr id="1048676"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64"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lang="en-IN" dirty="0"/>
              <a:t>Dataset Description</a:t>
            </a:r>
            <a:endParaRPr lang="en-IN" dirty="0"/>
          </a:p>
        </p:txBody>
      </p:sp>
      <p:sp>
        <p:nvSpPr>
          <p:cNvPr id="1048678" name="Text Placeholder 2"/>
          <p:cNvSpPr>
            <a:spLocks noGrp="1"/>
          </p:cNvSpPr>
          <p:nvPr>
            <p:ph type="body" idx="1"/>
          </p:nvPr>
        </p:nvSpPr>
        <p:spPr>
          <a:xfrm>
            <a:off x="609600" y="1577340"/>
            <a:ext cx="10972800" cy="4431983"/>
          </a:xfrm>
        </p:spPr>
        <p:txBody>
          <a:bodyPr/>
          <a:p>
            <a:r>
              <a:rPr lang="en-US" sz="3200" dirty="0"/>
              <a:t>  employee= </a:t>
            </a:r>
            <a:r>
              <a:rPr lang="en-US" sz="3200" dirty="0" err="1"/>
              <a:t>edunet</a:t>
            </a:r>
            <a:r>
              <a:rPr lang="en-US" sz="3200" dirty="0"/>
              <a:t> dash board </a:t>
            </a:r>
            <a:endParaRPr lang="en-US" sz="3200" dirty="0"/>
          </a:p>
          <a:p>
            <a:r>
              <a:rPr lang="en-US" sz="3200" dirty="0"/>
              <a:t> 26 features </a:t>
            </a:r>
            <a:endParaRPr lang="en-US" sz="3200" dirty="0"/>
          </a:p>
          <a:p>
            <a:r>
              <a:rPr lang="en-US" sz="3200" dirty="0" err="1"/>
              <a:t>Emp</a:t>
            </a:r>
            <a:r>
              <a:rPr lang="en-US" sz="3200" dirty="0"/>
              <a:t> id-num</a:t>
            </a:r>
            <a:endParaRPr lang="en-US" sz="3200" dirty="0"/>
          </a:p>
          <a:p>
            <a:r>
              <a:rPr lang="en-US" sz="3200" dirty="0"/>
              <a:t>Name-text </a:t>
            </a:r>
            <a:endParaRPr lang="en-US" sz="3200" dirty="0"/>
          </a:p>
          <a:p>
            <a:r>
              <a:rPr lang="en-US" sz="3200" dirty="0"/>
              <a:t>Emp department</a:t>
            </a:r>
            <a:endParaRPr lang="en-US" sz="3200" dirty="0"/>
          </a:p>
          <a:p>
            <a:r>
              <a:rPr lang="en-US" sz="3200" dirty="0"/>
              <a:t>High light the missing value </a:t>
            </a:r>
            <a:r>
              <a:rPr lang="en-US" sz="3200" dirty="0" err="1"/>
              <a:t>thorugh</a:t>
            </a:r>
            <a:r>
              <a:rPr lang="en-US" sz="3200" dirty="0"/>
              <a:t> conditional format </a:t>
            </a:r>
            <a:endParaRPr lang="en-US" sz="3200" dirty="0"/>
          </a:p>
          <a:p>
            <a:r>
              <a:rPr lang="en-US" sz="3200" dirty="0"/>
              <a:t>Performance level </a:t>
            </a:r>
            <a:endParaRPr lang="en-US" sz="3200" dirty="0"/>
          </a:p>
          <a:p>
            <a:r>
              <a:rPr lang="en-US" sz="3200" dirty="0"/>
              <a:t>Gender- male female </a:t>
            </a:r>
            <a:endParaRPr lang="en-US" sz="3200" dirty="0"/>
          </a:p>
          <a:p>
            <a:r>
              <a:rPr lang="en-US" sz="3200" dirty="0"/>
              <a:t>Employee rating -num</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83" name="object 7"/>
          <p:cNvSpPr txBox="1">
            <a:spLocks noGrp="1"/>
          </p:cNvSpPr>
          <p:nvPr>
            <p:ph type="title"/>
          </p:nvPr>
        </p:nvSpPr>
        <p:spPr>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Text Placeholder 9"/>
          <p:cNvSpPr>
            <a:spLocks noGrp="1"/>
          </p:cNvSpPr>
          <p:nvPr>
            <p:ph type="body" idx="1"/>
          </p:nvPr>
        </p:nvSpPr>
        <p:spPr>
          <a:xfrm>
            <a:off x="609600" y="1577340"/>
            <a:ext cx="10972800" cy="1107996"/>
          </a:xfrm>
        </p:spPr>
        <p:txBody>
          <a:bodyPr/>
          <a:p>
            <a:pPr marL="742950" indent="-742950" algn="l">
              <a:buFont typeface="Arial" panose="020B0604020202020204" pitchFamily="34" charset="0"/>
              <a:buChar char="•"/>
            </a:pPr>
            <a:r>
              <a:rPr lang="en-US" sz="3600" dirty="0"/>
              <a:t>   performance level = IF (Z8&gt;=5,”VERY HIGH “</a:t>
            </a:r>
            <a:endParaRPr lang="en-US" sz="3600" dirty="0"/>
          </a:p>
          <a:p>
            <a:pPr marL="742950" indent="-742950" algn="l">
              <a:buFont typeface="Arial" panose="020B0604020202020204" pitchFamily="34" charset="0"/>
              <a:buChar char="•"/>
            </a:pPr>
            <a:r>
              <a:rPr lang="en-US" sz="3600" dirty="0"/>
              <a:t>   Z8&gt;=4,”HIGH”,Z8&gt;=3,”MED”,TRUE,”LOW”)</a:t>
            </a:r>
            <a:endParaRPr lang="en-US" sz="3600" dirty="0"/>
          </a:p>
        </p:txBody>
      </p:sp>
      <p:sp>
        <p:nvSpPr>
          <p:cNvPr id="1048685"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6" name="TextBox 8"/>
          <p:cNvSpPr txBox="1"/>
          <p:nvPr/>
        </p:nvSpPr>
        <p:spPr>
          <a:xfrm>
            <a:off x="2743200" y="2354703"/>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3483</Words>
  <Application>WPS Office WWO_wpscloud_20231009072630-3916d64f34</Application>
  <PresentationFormat/>
  <Paragraphs>145</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Trebuchet MS</vt:lpstr>
      <vt:lpstr>Times New Roman</vt:lpstr>
      <vt:lpstr>Roboto</vt:lpstr>
      <vt:lpstr>Noto Sans Lao</vt:lpstr>
      <vt:lpstr>Calibri</vt:lpstr>
      <vt:lpstr>汉仪书宋二KW</vt:lpstr>
      <vt:lpstr>Kingsoft Confetti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MODELLING </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admin</cp:lastModifiedBy>
  <dcterms:created xsi:type="dcterms:W3CDTF">2024-09-10T04:59:16Z</dcterms:created>
  <dcterms:modified xsi:type="dcterms:W3CDTF">2024-09-10T04:59:16Z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abe4baf5bafa4476b5e1d34cbf0a28f6</vt:lpwstr>
  </property>
  <property fmtid="{D5CDD505-2E9C-101B-9397-08002B2CF9AE}" pid="5" name="KSOProductBuildVer">
    <vt:lpwstr>1033-0.0.0.0</vt:lpwstr>
  </property>
</Properties>
</file>