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18"/>
  </p:notesMasterIdLst>
  <p:sldIdLst>
    <p:sldId id="257" r:id="rId2"/>
    <p:sldId id="258" r:id="rId3"/>
    <p:sldId id="259" r:id="rId4"/>
    <p:sldId id="266" r:id="rId5"/>
    <p:sldId id="260" r:id="rId6"/>
    <p:sldId id="261" r:id="rId7"/>
    <p:sldId id="267" r:id="rId8"/>
    <p:sldId id="268" r:id="rId9"/>
    <p:sldId id="269" r:id="rId10"/>
    <p:sldId id="273" r:id="rId11"/>
    <p:sldId id="270" r:id="rId12"/>
    <p:sldId id="271" r:id="rId13"/>
    <p:sldId id="274" r:id="rId14"/>
    <p:sldId id="272" r:id="rId15"/>
    <p:sldId id="262" r:id="rId16"/>
    <p:sldId id="26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1117" autoAdjust="0"/>
  </p:normalViewPr>
  <p:slideViewPr>
    <p:cSldViewPr>
      <p:cViewPr varScale="1">
        <p:scale>
          <a:sx n="42" d="100"/>
          <a:sy n="42" d="100"/>
        </p:scale>
        <p:origin x="132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2EA10A-54EB-4ECB-83FE-D8BD77EE5103}" type="datetimeFigureOut">
              <a:rPr lang="en-US" smtClean="0"/>
              <a:pPr/>
              <a:t>10/27/2021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196634-9B44-4A73-ACE6-617C22161806}" type="slidenum">
              <a:rPr lang="en-US" smtClean="0"/>
              <a:pPr/>
              <a:t>‹#›</a:t>
            </a:fld>
            <a:endParaRPr lang="en-US"/>
          </a:p>
        </p:txBody>
      </p:sp>
    </p:spTree>
    <p:extLst>
      <p:ext uri="{BB962C8B-B14F-4D97-AF65-F5344CB8AC3E}">
        <p14:creationId xmlns:p14="http://schemas.microsoft.com/office/powerpoint/2010/main" val="1090147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62273525-2DFA-4EF0-A7CB-C5B9920FDD2F}" type="datetimeFigureOut">
              <a:rPr lang="en-US" smtClean="0"/>
              <a:pPr/>
              <a:t>10/27/2021</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3E96AC3A-6DDF-4BF5-BDDC-1E61350396A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273525-2DFA-4EF0-A7CB-C5B9920FDD2F}" type="datetimeFigureOut">
              <a:rPr lang="en-US" smtClean="0"/>
              <a:pPr/>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6AC3A-6DDF-4BF5-BDDC-1E61350396A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273525-2DFA-4EF0-A7CB-C5B9920FDD2F}" type="datetimeFigureOut">
              <a:rPr lang="en-US" smtClean="0"/>
              <a:pPr/>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6AC3A-6DDF-4BF5-BDDC-1E61350396A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62273525-2DFA-4EF0-A7CB-C5B9920FDD2F}" type="datetimeFigureOut">
              <a:rPr lang="en-US" smtClean="0"/>
              <a:pPr/>
              <a:t>10/27/2021</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3E96AC3A-6DDF-4BF5-BDDC-1E61350396A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62273525-2DFA-4EF0-A7CB-C5B9920FDD2F}" type="datetimeFigureOut">
              <a:rPr lang="en-US" smtClean="0"/>
              <a:pPr/>
              <a:t>10/27/2021</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3E96AC3A-6DDF-4BF5-BDDC-1E61350396AA}"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62273525-2DFA-4EF0-A7CB-C5B9920FDD2F}" type="datetimeFigureOut">
              <a:rPr lang="en-US" smtClean="0"/>
              <a:pPr/>
              <a:t>10/27/2021</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3E96AC3A-6DDF-4BF5-BDDC-1E61350396A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62273525-2DFA-4EF0-A7CB-C5B9920FDD2F}" type="datetimeFigureOut">
              <a:rPr lang="en-US" smtClean="0"/>
              <a:pPr/>
              <a:t>10/27/2021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3E96AC3A-6DDF-4BF5-BDDC-1E61350396AA}"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62273525-2DFA-4EF0-A7CB-C5B9920FDD2F}" type="datetimeFigureOut">
              <a:rPr lang="en-US" smtClean="0"/>
              <a:pPr/>
              <a:t>10/27/2021</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6AC3A-6DDF-4BF5-BDDC-1E61350396A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2273525-2DFA-4EF0-A7CB-C5B9920FDD2F}" type="datetimeFigureOut">
              <a:rPr lang="en-US" smtClean="0"/>
              <a:pPr/>
              <a:t>10/27/2021</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96AC3A-6DDF-4BF5-BDDC-1E61350396A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62273525-2DFA-4EF0-A7CB-C5B9920FDD2F}" type="datetimeFigureOut">
              <a:rPr lang="en-US" smtClean="0"/>
              <a:pPr/>
              <a:t>10/27/2021</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96AC3A-6DDF-4BF5-BDDC-1E61350396A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62273525-2DFA-4EF0-A7CB-C5B9920FDD2F}" type="datetimeFigureOut">
              <a:rPr lang="en-US" smtClean="0"/>
              <a:pPr/>
              <a:t>10/27/2021</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3E96AC3A-6DDF-4BF5-BDDC-1E61350396AA}"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62273525-2DFA-4EF0-A7CB-C5B9920FDD2F}" type="datetimeFigureOut">
              <a:rPr lang="en-US" smtClean="0"/>
              <a:pPr/>
              <a:t>10/27/2021</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3E96AC3A-6DDF-4BF5-BDDC-1E61350396AA}"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381000"/>
            <a:ext cx="8153400" cy="2154436"/>
          </a:xfrm>
          <a:prstGeom prst="rect">
            <a:avLst/>
          </a:prstGeom>
        </p:spPr>
        <p:txBody>
          <a:bodyPr wrap="square">
            <a:spAutoFit/>
          </a:bodyPr>
          <a:lstStyle/>
          <a:p>
            <a:pPr algn="ctr"/>
            <a:r>
              <a:rPr lang="en-US" sz="2000" dirty="0" smtClean="0">
                <a:solidFill>
                  <a:srgbClr val="FF0000"/>
                </a:solidFill>
                <a:latin typeface="Georgia" panose="02040502050405020303" pitchFamily="18" charset="0"/>
                <a:cs typeface="Arial" panose="020B0604020202020204" pitchFamily="34" charset="0"/>
              </a:rPr>
              <a:t>HOLY MARY INSTITUTE OF TECHNOLOGY AND SCIENCE</a:t>
            </a:r>
            <a:r>
              <a:rPr lang="en-US" sz="2800" dirty="0" smtClean="0">
                <a:latin typeface="Arial" panose="020B0604020202020204" pitchFamily="34" charset="0"/>
                <a:cs typeface="Arial" panose="020B0604020202020204" pitchFamily="34" charset="0"/>
              </a:rPr>
              <a:t>    </a:t>
            </a:r>
          </a:p>
          <a:p>
            <a:pPr algn="ctr"/>
            <a:r>
              <a:rPr lang="en-US" sz="1600" dirty="0" smtClean="0">
                <a:solidFill>
                  <a:schemeClr val="tx2"/>
                </a:solidFill>
                <a:latin typeface="Arial" panose="020B0604020202020204" pitchFamily="34" charset="0"/>
                <a:cs typeface="Arial" panose="020B0604020202020204" pitchFamily="34" charset="0"/>
              </a:rPr>
              <a:t>  </a:t>
            </a:r>
            <a:r>
              <a:rPr lang="en-US" dirty="0" smtClean="0">
                <a:solidFill>
                  <a:schemeClr val="tx2"/>
                </a:solidFill>
                <a:latin typeface="Times New Roman" pitchFamily="18" charset="0"/>
                <a:cs typeface="Times New Roman" pitchFamily="18" charset="0"/>
              </a:rPr>
              <a:t>(Approved by AICTE, New Delhi, Affiliated to JNTU, Hyderabad)</a:t>
            </a:r>
          </a:p>
          <a:p>
            <a:pPr algn="ctr"/>
            <a:r>
              <a:rPr lang="en-US" dirty="0" smtClean="0">
                <a:solidFill>
                  <a:schemeClr val="tx2"/>
                </a:solidFill>
                <a:latin typeface="Times New Roman" pitchFamily="18" charset="0"/>
                <a:cs typeface="Times New Roman" pitchFamily="18" charset="0"/>
              </a:rPr>
              <a:t>   BOGARAM(V),KEESARA(M),MEDCHAL DISTRICT-501301</a:t>
            </a:r>
          </a:p>
          <a:p>
            <a:r>
              <a:rPr lang="en-US" dirty="0" smtClean="0">
                <a:solidFill>
                  <a:schemeClr val="tx2"/>
                </a:solidFill>
                <a:latin typeface="Times New Roman" pitchFamily="18" charset="0"/>
                <a:cs typeface="Times New Roman" pitchFamily="18" charset="0"/>
              </a:rPr>
              <a:t>                                                            2021-2022</a:t>
            </a:r>
          </a:p>
          <a:p>
            <a:endParaRPr lang="en-US" dirty="0">
              <a:solidFill>
                <a:schemeClr val="tx2"/>
              </a:solidFill>
              <a:latin typeface="Times New Roman" pitchFamily="18" charset="0"/>
              <a:cs typeface="Times New Roman" pitchFamily="18" charset="0"/>
            </a:endParaRPr>
          </a:p>
          <a:p>
            <a:r>
              <a:rPr lang="en-US" dirty="0" smtClean="0">
                <a:solidFill>
                  <a:schemeClr val="tx2"/>
                </a:solidFill>
                <a:latin typeface="Times New Roman" pitchFamily="18" charset="0"/>
                <a:cs typeface="Times New Roman" pitchFamily="18" charset="0"/>
              </a:rPr>
              <a:t>                 DEPARTMENT OF COMPUTER SCIENCE  ENGINEERING</a:t>
            </a:r>
            <a:endParaRPr lang="en-IN" dirty="0" smtClean="0">
              <a:solidFill>
                <a:schemeClr val="tx2"/>
              </a:solidFill>
              <a:latin typeface="Times New Roman" pitchFamily="18" charset="0"/>
              <a:cs typeface="Times New Roman" pitchFamily="18" charset="0"/>
            </a:endParaRPr>
          </a:p>
          <a:p>
            <a:endParaRPr lang="en-IN" sz="1600" dirty="0">
              <a:latin typeface="Arial" pitchFamily="34" charset="0"/>
              <a:cs typeface="Arial" pitchFamily="34" charset="0"/>
            </a:endParaRPr>
          </a:p>
        </p:txBody>
      </p:sp>
      <p:pic>
        <p:nvPicPr>
          <p:cNvPr id="3" name="Picture 2">
            <a:extLst>
              <a:ext uri="{FF2B5EF4-FFF2-40B4-BE49-F238E27FC236}">
                <a16:creationId xmlns:a16="http://schemas.microsoft.com/office/drawing/2014/main" xmlns="" id="{BCE59150-7FC2-42CB-8B16-84E7CC70D6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7200"/>
            <a:ext cx="1004214" cy="976195"/>
          </a:xfrm>
          <a:prstGeom prst="rect">
            <a:avLst/>
          </a:prstGeom>
        </p:spPr>
      </p:pic>
      <p:sp>
        <p:nvSpPr>
          <p:cNvPr id="5" name="Rectangle 4"/>
          <p:cNvSpPr/>
          <p:nvPr/>
        </p:nvSpPr>
        <p:spPr>
          <a:xfrm>
            <a:off x="381000" y="3244334"/>
            <a:ext cx="8381999" cy="954107"/>
          </a:xfrm>
          <a:prstGeom prst="rect">
            <a:avLst/>
          </a:prstGeom>
        </p:spPr>
        <p:txBody>
          <a:bodyPr wrap="square">
            <a:spAutoFit/>
          </a:bodyPr>
          <a:lstStyle/>
          <a:p>
            <a:pPr algn="ctr"/>
            <a:r>
              <a:rPr lang="en-US" sz="2800" dirty="0" smtClean="0">
                <a:ln w="9525">
                  <a:solidFill>
                    <a:schemeClr val="bg1"/>
                  </a:solidFill>
                  <a:prstDash val="solid"/>
                </a:ln>
                <a:solidFill>
                  <a:srgbClr val="FF0000"/>
                </a:solidFill>
                <a:effectLst>
                  <a:outerShdw blurRad="38100" dist="38100" dir="2700000" algn="tl">
                    <a:srgbClr val="000000">
                      <a:alpha val="43137"/>
                    </a:srgbClr>
                  </a:outerShdw>
                </a:effectLst>
                <a:latin typeface="Lucida Handwriting" pitchFamily="66" charset="0"/>
                <a:cs typeface="Times New Roman" pitchFamily="18" charset="0"/>
              </a:rPr>
              <a:t>THE DESIGN AND IMPLEMENTATION OF  A CHESS GAME USING JAVA</a:t>
            </a:r>
          </a:p>
        </p:txBody>
      </p:sp>
      <p:sp>
        <p:nvSpPr>
          <p:cNvPr id="7" name="Rectangle 6"/>
          <p:cNvSpPr/>
          <p:nvPr/>
        </p:nvSpPr>
        <p:spPr>
          <a:xfrm>
            <a:off x="0" y="5410200"/>
            <a:ext cx="3733800" cy="646331"/>
          </a:xfrm>
          <a:prstGeom prst="rect">
            <a:avLst/>
          </a:prstGeom>
        </p:spPr>
        <p:txBody>
          <a:bodyPr wrap="square">
            <a:spAutoFit/>
          </a:bodyPr>
          <a:lstStyle/>
          <a:p>
            <a:pPr algn="ctr"/>
            <a:r>
              <a:rPr lang="en-US" dirty="0" smtClean="0">
                <a:ln w="0"/>
                <a:solidFill>
                  <a:schemeClr val="tx2"/>
                </a:solidFill>
                <a:effectLst>
                  <a:reflection blurRad="6350" stA="53000" endA="300" endPos="35500" dir="5400000" sy="-90000" algn="bl" rotWithShape="0"/>
                </a:effectLst>
                <a:latin typeface="Times New Roman" pitchFamily="18" charset="0"/>
                <a:cs typeface="Times New Roman" pitchFamily="18" charset="0"/>
              </a:rPr>
              <a:t>Under the guidance of:</a:t>
            </a:r>
          </a:p>
          <a:p>
            <a:pPr algn="ctr"/>
            <a:r>
              <a:rPr lang="en-US" dirty="0" smtClean="0">
                <a:ln w="0"/>
                <a:solidFill>
                  <a:schemeClr val="tx2"/>
                </a:solidFill>
                <a:effectLst>
                  <a:reflection blurRad="6350" stA="53000" endA="300" endPos="35500" dir="5400000" sy="-90000" algn="bl" rotWithShape="0"/>
                </a:effectLst>
                <a:latin typeface="Times New Roman" pitchFamily="18" charset="0"/>
                <a:cs typeface="Times New Roman" pitchFamily="18" charset="0"/>
              </a:rPr>
              <a:t>Name: CH.TULASI RATNAMANI</a:t>
            </a:r>
            <a:endParaRPr lang="en-US" dirty="0">
              <a:ln w="0"/>
              <a:solidFill>
                <a:schemeClr val="tx2"/>
              </a:solidFill>
              <a:effectLst>
                <a:reflection blurRad="6350" stA="53000" endA="300" endPos="35500" dir="5400000" sy="-90000" algn="bl" rotWithShape="0"/>
              </a:effectLst>
              <a:latin typeface="Times New Roman" pitchFamily="18" charset="0"/>
              <a:cs typeface="Times New Roman" pitchFamily="18" charset="0"/>
            </a:endParaRPr>
          </a:p>
        </p:txBody>
      </p:sp>
      <p:sp>
        <p:nvSpPr>
          <p:cNvPr id="9" name="Rectangle 8"/>
          <p:cNvSpPr/>
          <p:nvPr/>
        </p:nvSpPr>
        <p:spPr>
          <a:xfrm>
            <a:off x="5257800" y="5029200"/>
            <a:ext cx="3886200" cy="1200329"/>
          </a:xfrm>
          <a:prstGeom prst="rect">
            <a:avLst/>
          </a:prstGeom>
        </p:spPr>
        <p:txBody>
          <a:bodyPr wrap="square">
            <a:spAutoFit/>
          </a:bodyPr>
          <a:lstStyle/>
          <a:p>
            <a:pPr algn="ctr"/>
            <a:r>
              <a:rPr lang="en-US" dirty="0" smtClean="0">
                <a:ln w="0"/>
                <a:solidFill>
                  <a:schemeClr val="accent6">
                    <a:lumMod val="50000"/>
                  </a:schemeClr>
                </a:solidFill>
                <a:effectLst>
                  <a:outerShdw blurRad="38100" dist="25400" dir="5400000" algn="ctr" rotWithShape="0">
                    <a:srgbClr val="6E747A">
                      <a:alpha val="43000"/>
                    </a:srgbClr>
                  </a:outerShdw>
                </a:effectLst>
                <a:latin typeface="Times New Roman" pitchFamily="18" charset="0"/>
                <a:cs typeface="Times New Roman" pitchFamily="18" charset="0"/>
              </a:rPr>
              <a:t>By:</a:t>
            </a:r>
          </a:p>
          <a:p>
            <a:pPr algn="ctr"/>
            <a:r>
              <a:rPr lang="en-US" dirty="0" smtClean="0">
                <a:ln w="0"/>
                <a:solidFill>
                  <a:schemeClr val="tx2"/>
                </a:solidFill>
                <a:effectLst>
                  <a:outerShdw blurRad="38100" dist="25400" dir="5400000" algn="ctr" rotWithShape="0">
                    <a:srgbClr val="6E747A">
                      <a:alpha val="43000"/>
                    </a:srgbClr>
                  </a:outerShdw>
                </a:effectLst>
                <a:latin typeface="Times New Roman" pitchFamily="18" charset="0"/>
                <a:cs typeface="Times New Roman" pitchFamily="18" charset="0"/>
              </a:rPr>
              <a:t>N. DHANA LAKSHMI(18C91A0560)</a:t>
            </a:r>
          </a:p>
          <a:p>
            <a:pPr algn="ctr"/>
            <a:r>
              <a:rPr lang="en-US" dirty="0" smtClean="0">
                <a:ln w="0"/>
                <a:solidFill>
                  <a:schemeClr val="tx2"/>
                </a:solidFill>
                <a:effectLst>
                  <a:outerShdw blurRad="38100" dist="25400" dir="5400000" algn="ctr" rotWithShape="0">
                    <a:srgbClr val="6E747A">
                      <a:alpha val="43000"/>
                    </a:srgbClr>
                  </a:outerShdw>
                </a:effectLst>
                <a:latin typeface="Times New Roman" pitchFamily="18" charset="0"/>
                <a:cs typeface="Times New Roman" pitchFamily="18" charset="0"/>
              </a:rPr>
              <a:t>M. PRAMOD KUMAR(18C91A0553)</a:t>
            </a:r>
          </a:p>
          <a:p>
            <a:pPr algn="ctr"/>
            <a:r>
              <a:rPr lang="en-US" dirty="0" smtClean="0">
                <a:ln w="0"/>
                <a:solidFill>
                  <a:schemeClr val="tx2"/>
                </a:solidFill>
                <a:effectLst>
                  <a:outerShdw blurRad="38100" dist="25400" dir="5400000" algn="ctr" rotWithShape="0">
                    <a:srgbClr val="6E747A">
                      <a:alpha val="43000"/>
                    </a:srgbClr>
                  </a:outerShdw>
                </a:effectLst>
                <a:latin typeface="Times New Roman" pitchFamily="18" charset="0"/>
                <a:cs typeface="Times New Roman" pitchFamily="18" charset="0"/>
              </a:rPr>
              <a:t>K. PRAVIN NARSIMHA(18C91A0543</a:t>
            </a:r>
            <a:endParaRPr lang="en-US" dirty="0">
              <a:solidFill>
                <a:schemeClr val="tx2"/>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2539157"/>
          </a:xfrm>
          <a:prstGeom prst="rect">
            <a:avLst/>
          </a:prstGeom>
        </p:spPr>
        <p:txBody>
          <a:bodyPr wrap="square">
            <a:spAutoFit/>
          </a:bodyPr>
          <a:lstStyle/>
          <a:p>
            <a:r>
              <a:rPr lang="en-US" sz="2000" dirty="0">
                <a:solidFill>
                  <a:srgbClr val="222222"/>
                </a:solidFill>
                <a:latin typeface="Arial" panose="020B0604020202020204" pitchFamily="34"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r>
              <a:rPr lang="en-US" sz="2400" b="1" dirty="0">
                <a:latin typeface="Times New Roman" panose="02020603050405020304" pitchFamily="18" charset="0"/>
                <a:ea typeface="Times New Roman" panose="02020603050405020304" pitchFamily="18" charset="0"/>
              </a:rPr>
              <a:t>Software</a:t>
            </a:r>
            <a:r>
              <a:rPr lang="en-US" sz="2400" b="1" spc="-5" dirty="0">
                <a:latin typeface="Times New Roman" panose="02020603050405020304" pitchFamily="18" charset="0"/>
                <a:ea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rPr>
              <a:t>Description</a:t>
            </a:r>
            <a:r>
              <a:rPr lang="en-US" sz="2000" b="1" dirty="0">
                <a:latin typeface="Times New Roman" panose="02020603050405020304" pitchFamily="18" charset="0"/>
                <a:ea typeface="Times New Roman" panose="02020603050405020304" pitchFamily="18" charset="0"/>
              </a:rPr>
              <a:t>:</a:t>
            </a:r>
            <a:endParaRPr lang="en-US" dirty="0">
              <a:latin typeface="Times New Roman" panose="02020603050405020304" pitchFamily="18" charset="0"/>
              <a:ea typeface="Times New Roman" panose="02020603050405020304" pitchFamily="18" charset="0"/>
            </a:endParaRPr>
          </a:p>
          <a:p>
            <a:pPr marL="342900" marR="0" lvl="0" indent="-342900">
              <a:spcBef>
                <a:spcPts val="1380"/>
              </a:spcBef>
              <a:spcAft>
                <a:spcPts val="0"/>
              </a:spcAft>
              <a:buFont typeface="Symbol" panose="05050102010706020507" pitchFamily="18" charset="2"/>
              <a:buChar char=""/>
            </a:pPr>
            <a:r>
              <a:rPr lang="en-US" sz="2000" dirty="0">
                <a:solidFill>
                  <a:srgbClr val="222222"/>
                </a:solidFill>
                <a:latin typeface="Franklin Gothic Book" panose="020B0503020102020204" pitchFamily="34" charset="0"/>
                <a:ea typeface="Times New Roman" panose="02020603050405020304" pitchFamily="18" charset="0"/>
              </a:rPr>
              <a:t>This game is built using core java.</a:t>
            </a:r>
            <a:endParaRPr lang="en-US" sz="2000" dirty="0">
              <a:latin typeface="Franklin Gothic Book" panose="020B0503020102020204" pitchFamily="34" charset="0"/>
              <a:ea typeface="Times New Roman" panose="02020603050405020304" pitchFamily="18" charset="0"/>
            </a:endParaRPr>
          </a:p>
          <a:p>
            <a:pPr marL="342900" marR="0" lvl="0" indent="-342900">
              <a:spcBef>
                <a:spcPts val="1380"/>
              </a:spcBef>
              <a:spcAft>
                <a:spcPts val="0"/>
              </a:spcAft>
              <a:buFont typeface="Symbol" panose="05050102010706020507" pitchFamily="18" charset="2"/>
              <a:buChar char=""/>
            </a:pPr>
            <a:r>
              <a:rPr lang="en-US" sz="2000" dirty="0">
                <a:solidFill>
                  <a:srgbClr val="222222"/>
                </a:solidFill>
                <a:latin typeface="Franklin Gothic Book" panose="020B0503020102020204" pitchFamily="34" charset="0"/>
                <a:ea typeface="Times New Roman" panose="02020603050405020304" pitchFamily="18" charset="0"/>
              </a:rPr>
              <a:t>Java swing GUI libraries and the Unit test suite.</a:t>
            </a:r>
            <a:endParaRPr lang="en-US" sz="2000" dirty="0">
              <a:latin typeface="Franklin Gothic Book" panose="020B0503020102020204" pitchFamily="34" charset="0"/>
              <a:ea typeface="Times New Roman" panose="02020603050405020304" pitchFamily="18" charset="0"/>
            </a:endParaRPr>
          </a:p>
          <a:p>
            <a:pPr marL="342900" marR="0" lvl="0" indent="-342900">
              <a:spcBef>
                <a:spcPts val="1380"/>
              </a:spcBef>
              <a:spcAft>
                <a:spcPts val="0"/>
              </a:spcAft>
              <a:buFont typeface="Symbol" panose="05050102010706020507" pitchFamily="18" charset="2"/>
              <a:buChar char=""/>
            </a:pPr>
            <a:r>
              <a:rPr lang="en-US" sz="2000" dirty="0">
                <a:solidFill>
                  <a:srgbClr val="222222"/>
                </a:solidFill>
                <a:latin typeface="Franklin Gothic Book" panose="020B0503020102020204" pitchFamily="34" charset="0"/>
                <a:ea typeface="Times New Roman" panose="02020603050405020304" pitchFamily="18" charset="0"/>
              </a:rPr>
              <a:t>It uses custom drawing for game components and self-programmed logic for checkmate detection.</a:t>
            </a:r>
            <a:endParaRPr lang="en-US" sz="2000" dirty="0">
              <a:effectLst/>
              <a:latin typeface="Franklin Gothic Book" panose="020B0503020102020204" pitchFamily="34" charset="0"/>
              <a:ea typeface="Times New Roman" panose="02020603050405020304" pitchFamily="18" charset="0"/>
            </a:endParaRPr>
          </a:p>
        </p:txBody>
      </p:sp>
    </p:spTree>
    <p:extLst>
      <p:ext uri="{BB962C8B-B14F-4D97-AF65-F5344CB8AC3E}">
        <p14:creationId xmlns:p14="http://schemas.microsoft.com/office/powerpoint/2010/main" val="1568498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Bradley Hand ITC" panose="03070402050302030203" pitchFamily="66" charset="0"/>
              </a:rPr>
              <a:t>System testing</a:t>
            </a:r>
            <a:endParaRPr lang="en-US" sz="3200" b="1" dirty="0">
              <a:latin typeface="Bradley Hand ITC" panose="03070402050302030203" pitchFamily="66"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000" dirty="0"/>
              <a:t>Testing is vital to the success of the system. System testing makes a logical assumption that if all parts of the system correct the results will be successfully achieved. Effective testing early in the process translates directly into long term cost saving, reduced number of errors. System testing is done when all the modules of the system are in working order and has been tested independently for proper working. All the pieces are put into one system and test to determined, whether it needs user's requirements. The best program is worthless if doesn't needs. System testing is designed to uncover weakness that were not found in earlier tests like program testing in which only syntactical and logical are removed. The purpose of System Testing is to consider all the likely variations to which it will be subjected and then push the system to its limits.</a:t>
            </a:r>
          </a:p>
          <a:p>
            <a:endParaRPr lang="en-US" dirty="0"/>
          </a:p>
        </p:txBody>
      </p:sp>
    </p:spTree>
    <p:extLst>
      <p:ext uri="{BB962C8B-B14F-4D97-AF65-F5344CB8AC3E}">
        <p14:creationId xmlns:p14="http://schemas.microsoft.com/office/powerpoint/2010/main" val="2738822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Bradley Hand ITC" panose="03070402050302030203" pitchFamily="66" charset="0"/>
              </a:rPr>
              <a:t>Results</a:t>
            </a:r>
            <a:endParaRPr lang="en-US" sz="3200" b="1" dirty="0">
              <a:latin typeface="Bradley Hand ITC" panose="03070402050302030203" pitchFamily="66" charset="0"/>
            </a:endParaRPr>
          </a:p>
        </p:txBody>
      </p:sp>
      <p:pic>
        <p:nvPicPr>
          <p:cNvPr id="1026" name="Picture 2" descr="Screensho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295399"/>
            <a:ext cx="5791200" cy="5029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9726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457200" y="152400"/>
            <a:ext cx="8381999" cy="6553200"/>
          </a:xfrm>
          <a:prstGeom prst="rect">
            <a:avLst/>
          </a:prstGeom>
        </p:spPr>
      </p:pic>
    </p:spTree>
    <p:extLst>
      <p:ext uri="{BB962C8B-B14F-4D97-AF65-F5344CB8AC3E}">
        <p14:creationId xmlns:p14="http://schemas.microsoft.com/office/powerpoint/2010/main" val="3572578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Bradley Hand ITC" panose="03070402050302030203" pitchFamily="66" charset="0"/>
              </a:rPr>
              <a:t>Future scope</a:t>
            </a:r>
            <a:endParaRPr lang="en-US" sz="3200" b="1" dirty="0">
              <a:latin typeface="Bradley Hand ITC" panose="03070402050302030203" pitchFamily="66"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000" dirty="0" smtClean="0"/>
              <a:t>It is used for increasing interest among children </a:t>
            </a:r>
          </a:p>
          <a:p>
            <a:pPr marL="0" indent="0">
              <a:buNone/>
            </a:pPr>
            <a:r>
              <a:rPr lang="en-US" sz="2000" dirty="0" smtClean="0"/>
              <a:t>towards </a:t>
            </a:r>
            <a:r>
              <a:rPr lang="en-US" sz="2000" dirty="0" smtClean="0"/>
              <a:t>chess game and increase their logical thinking and it declares clear winner if the time limit provided is over.</a:t>
            </a:r>
            <a:endParaRPr lang="en-US" sz="2000" dirty="0"/>
          </a:p>
        </p:txBody>
      </p:sp>
    </p:spTree>
    <p:extLst>
      <p:ext uri="{BB962C8B-B14F-4D97-AF65-F5344CB8AC3E}">
        <p14:creationId xmlns:p14="http://schemas.microsoft.com/office/powerpoint/2010/main" val="2240872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lumMod val="75000"/>
                  </a:schemeClr>
                </a:solidFill>
                <a:latin typeface="Bradley Hand ITC" pitchFamily="66" charset="0"/>
              </a:rPr>
              <a:t>CONCLUSION</a:t>
            </a:r>
            <a:endParaRPr lang="en-US" b="1" dirty="0">
              <a:solidFill>
                <a:schemeClr val="accent3">
                  <a:lumMod val="75000"/>
                </a:schemeClr>
              </a:solidFill>
              <a:latin typeface="Bradley Hand ITC" pitchFamily="66" charset="0"/>
            </a:endParaRPr>
          </a:p>
        </p:txBody>
      </p:sp>
      <p:sp>
        <p:nvSpPr>
          <p:cNvPr id="3" name="Content Placeholder 2"/>
          <p:cNvSpPr>
            <a:spLocks noGrp="1"/>
          </p:cNvSpPr>
          <p:nvPr>
            <p:ph idx="1"/>
          </p:nvPr>
        </p:nvSpPr>
        <p:spPr/>
        <p:txBody>
          <a:bodyPr>
            <a:normAutofit/>
          </a:bodyPr>
          <a:lstStyle/>
          <a:p>
            <a:pPr>
              <a:buFont typeface="Wingdings" pitchFamily="2" charset="2"/>
              <a:buChar char="v"/>
            </a:pPr>
            <a:r>
              <a:rPr lang="en-US" sz="2000" dirty="0" smtClean="0"/>
              <a:t>The Game is won when an opponent’s king cannot move anywhere without being </a:t>
            </a:r>
            <a:r>
              <a:rPr lang="en-US" sz="2000" dirty="0" smtClean="0"/>
              <a:t>captured (</a:t>
            </a:r>
            <a:r>
              <a:rPr lang="en-US" sz="2000" dirty="0" smtClean="0">
                <a:solidFill>
                  <a:schemeClr val="tx1">
                    <a:lumMod val="95000"/>
                    <a:lumOff val="5000"/>
                  </a:schemeClr>
                </a:solidFill>
                <a:latin typeface="Bell MT" pitchFamily="18" charset="0"/>
              </a:rPr>
              <a:t>CHECKMATE</a:t>
            </a:r>
            <a:r>
              <a:rPr lang="en-US" sz="2000" dirty="0" smtClean="0"/>
              <a:t>) </a:t>
            </a:r>
            <a:r>
              <a:rPr lang="en-US" sz="2000" dirty="0" smtClean="0"/>
              <a:t>or when the time of a player exceeds.</a:t>
            </a:r>
          </a:p>
          <a:p>
            <a:pPr>
              <a:buNone/>
            </a:pPr>
            <a:r>
              <a:rPr lang="en-US" dirty="0" smtClean="0"/>
              <a:t>                             </a:t>
            </a:r>
            <a:r>
              <a:rPr lang="en-US" dirty="0" smtClean="0"/>
              <a:t>                           </a:t>
            </a:r>
            <a:endParaRPr lang="en-US" dirty="0" smtClean="0"/>
          </a:p>
          <a:p>
            <a:pPr>
              <a:buFont typeface="Wingdings" pitchFamily="2" charset="2"/>
              <a:buChar char="v"/>
            </a:pPr>
            <a:endParaRPr lang="en-US" dirty="0" smtClean="0"/>
          </a:p>
          <a:p>
            <a:pPr>
              <a:buNone/>
            </a:pPr>
            <a:r>
              <a:rPr lang="en-US" dirty="0" smtClean="0"/>
              <a:t>  </a:t>
            </a:r>
          </a:p>
          <a:p>
            <a:pPr>
              <a:buFont typeface="Wingdings" pitchFamily="2" charset="2"/>
              <a:buChar char="v"/>
            </a:pPr>
            <a:endParaRPr lang="en-US" dirty="0" smtClean="0"/>
          </a:p>
          <a:p>
            <a:pPr>
              <a:buNone/>
            </a:pPr>
            <a:endParaRPr lang="en-US" dirty="0" smtClean="0"/>
          </a:p>
          <a:p>
            <a:pPr>
              <a:buNone/>
            </a:pPr>
            <a:endParaRPr lang="en-US" dirty="0" smtClean="0"/>
          </a:p>
        </p:txBody>
      </p:sp>
      <p:pic>
        <p:nvPicPr>
          <p:cNvPr id="8" name="Picture 7" descr="mate.jfif"/>
          <p:cNvPicPr>
            <a:picLocks noChangeAspect="1"/>
          </p:cNvPicPr>
          <p:nvPr/>
        </p:nvPicPr>
        <p:blipFill>
          <a:blip r:embed="rId2"/>
          <a:stretch>
            <a:fillRect/>
          </a:stretch>
        </p:blipFill>
        <p:spPr>
          <a:xfrm>
            <a:off x="1905000" y="2590800"/>
            <a:ext cx="5715000" cy="36576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d_man_with_thank_you_text_board_stock_photo_Slide01.jpg"/>
          <p:cNvPicPr>
            <a:picLocks noChangeAspect="1"/>
          </p:cNvPicPr>
          <p:nvPr/>
        </p:nvPicPr>
        <p:blipFill>
          <a:blip r:embed="rId2"/>
          <a:stretch>
            <a:fillRect/>
          </a:stretch>
        </p:blipFill>
        <p:spPr>
          <a:xfrm>
            <a:off x="1066800" y="1447800"/>
            <a:ext cx="6934200" cy="40386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US" sz="3200" b="1" dirty="0" smtClean="0">
                <a:solidFill>
                  <a:schemeClr val="accent3">
                    <a:lumMod val="75000"/>
                  </a:schemeClr>
                </a:solidFill>
                <a:latin typeface="Bradley Hand ITC" pitchFamily="66" charset="0"/>
              </a:rPr>
              <a:t>ABSTRACT</a:t>
            </a:r>
            <a:endParaRPr lang="en-US" sz="3200" b="1" dirty="0">
              <a:solidFill>
                <a:schemeClr val="accent3">
                  <a:lumMod val="75000"/>
                </a:schemeClr>
              </a:solidFill>
              <a:latin typeface="Bradley Hand ITC" pitchFamily="66" charset="0"/>
            </a:endParaRPr>
          </a:p>
        </p:txBody>
      </p:sp>
      <p:sp>
        <p:nvSpPr>
          <p:cNvPr id="3" name="Content Placeholder 2"/>
          <p:cNvSpPr>
            <a:spLocks noGrp="1"/>
          </p:cNvSpPr>
          <p:nvPr>
            <p:ph idx="1"/>
          </p:nvPr>
        </p:nvSpPr>
        <p:spPr/>
        <p:txBody>
          <a:bodyPr>
            <a:normAutofit lnSpcReduction="10000"/>
          </a:bodyPr>
          <a:lstStyle/>
          <a:p>
            <a:pPr>
              <a:buFont typeface="Wingdings" pitchFamily="2" charset="2"/>
              <a:buChar char="v"/>
            </a:pPr>
            <a:r>
              <a:rPr lang="en-US" sz="2000" dirty="0" smtClean="0"/>
              <a:t>Chess in Java.</a:t>
            </a:r>
          </a:p>
          <a:p>
            <a:pPr>
              <a:buFont typeface="Wingdings" pitchFamily="2" charset="2"/>
              <a:buChar char="v"/>
            </a:pPr>
            <a:r>
              <a:rPr lang="en-US" sz="2000" dirty="0" smtClean="0"/>
              <a:t>In the spring of 2021,we created a two-player Chess game with checkmate detection and a chess clock as a part of a Programming course at Penn.</a:t>
            </a:r>
          </a:p>
          <a:p>
            <a:pPr>
              <a:buFont typeface="Wingdings" pitchFamily="2" charset="2"/>
              <a:buChar char="v"/>
            </a:pPr>
            <a:r>
              <a:rPr lang="en-US" sz="2000" dirty="0" smtClean="0"/>
              <a:t>Our objective was to develop and test a bug-free standalone game in java, complete with a GUI and game logic components.</a:t>
            </a:r>
          </a:p>
          <a:p>
            <a:pPr>
              <a:buFont typeface="Wingdings" pitchFamily="2" charset="2"/>
              <a:buChar char="v"/>
            </a:pPr>
            <a:r>
              <a:rPr lang="en-US" sz="2000" dirty="0" smtClean="0"/>
              <a:t>We developed a bug-free, fast and well-designed product with a clean user interface.</a:t>
            </a:r>
          </a:p>
          <a:p>
            <a:pPr>
              <a:buFont typeface="Wingdings" pitchFamily="2" charset="2"/>
              <a:buChar char="v"/>
            </a:pPr>
            <a:endParaRPr lang="en-US" sz="2000" dirty="0"/>
          </a:p>
          <a:p>
            <a:pPr>
              <a:buNone/>
            </a:pPr>
            <a:r>
              <a:rPr lang="en-US" b="1" dirty="0" smtClean="0">
                <a:solidFill>
                  <a:schemeClr val="accent3">
                    <a:lumMod val="75000"/>
                  </a:schemeClr>
                </a:solidFill>
                <a:latin typeface="Bradley Hand ITC" pitchFamily="66" charset="0"/>
              </a:rPr>
              <a:t>Technology </a:t>
            </a:r>
          </a:p>
          <a:p>
            <a:pPr>
              <a:buFont typeface="Wingdings" pitchFamily="2" charset="2"/>
              <a:buChar char="v"/>
            </a:pPr>
            <a:r>
              <a:rPr lang="en-US" sz="2000" dirty="0" smtClean="0"/>
              <a:t>This game is built using core java, java swing GUI libraries and the Unit test suite. It uses custom drawing for game components and self-programmed logic for checkmate detection.</a:t>
            </a:r>
          </a:p>
          <a:p>
            <a:pPr>
              <a:buFont typeface="Wingdings" pitchFamily="2" charset="2"/>
              <a:buChar char="v"/>
            </a:pPr>
            <a:r>
              <a:rPr lang="en-US" sz="2000" dirty="0" smtClean="0"/>
              <a:t>The code is modular, standalone and object oriented.</a:t>
            </a:r>
          </a:p>
          <a:p>
            <a:pPr>
              <a:buFont typeface="Wingdings" pitchFamily="2" charset="2"/>
              <a:buChar char="v"/>
            </a:pPr>
            <a:endParaRPr lang="en-US" sz="2000"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3">
                    <a:lumMod val="75000"/>
                  </a:schemeClr>
                </a:solidFill>
                <a:latin typeface="Bradley Hand ITC" pitchFamily="66" charset="0"/>
              </a:rPr>
              <a:t>Existing system:</a:t>
            </a:r>
            <a:endParaRPr lang="en-US" sz="3200" b="1" dirty="0">
              <a:solidFill>
                <a:schemeClr val="accent3">
                  <a:lumMod val="75000"/>
                </a:schemeClr>
              </a:solidFill>
              <a:latin typeface="Bradley Hand ITC" pitchFamily="66" charset="0"/>
            </a:endParaRPr>
          </a:p>
        </p:txBody>
      </p:sp>
      <p:sp>
        <p:nvSpPr>
          <p:cNvPr id="3" name="Content Placeholder 2"/>
          <p:cNvSpPr>
            <a:spLocks noGrp="1"/>
          </p:cNvSpPr>
          <p:nvPr>
            <p:ph idx="1"/>
          </p:nvPr>
        </p:nvSpPr>
        <p:spPr/>
        <p:txBody>
          <a:bodyPr>
            <a:normAutofit/>
          </a:bodyPr>
          <a:lstStyle/>
          <a:p>
            <a:pPr>
              <a:buNone/>
            </a:pPr>
            <a:r>
              <a:rPr lang="en-US" sz="2000" dirty="0" smtClean="0"/>
              <a:t>     </a:t>
            </a:r>
          </a:p>
          <a:p>
            <a:pPr>
              <a:buFont typeface="Wingdings" pitchFamily="2" charset="2"/>
              <a:buChar char="v"/>
            </a:pPr>
            <a:r>
              <a:rPr lang="en-US" sz="2000" dirty="0" smtClean="0"/>
              <a:t>Basic Chess game</a:t>
            </a:r>
          </a:p>
          <a:p>
            <a:pPr>
              <a:buFont typeface="Wingdings" pitchFamily="2" charset="2"/>
              <a:buChar char="v"/>
            </a:pPr>
            <a:endParaRPr lang="en-US" sz="2000" dirty="0" smtClean="0"/>
          </a:p>
          <a:p>
            <a:pPr>
              <a:buFont typeface="Wingdings" pitchFamily="2" charset="2"/>
              <a:buChar char="v"/>
            </a:pPr>
            <a:r>
              <a:rPr lang="en-US" sz="2000" dirty="0" smtClean="0"/>
              <a:t>Here they need to play the game manually. Where two people play the chess game on the normal chess board.</a:t>
            </a:r>
          </a:p>
          <a:p>
            <a:pPr>
              <a:buFont typeface="Wingdings" pitchFamily="2" charset="2"/>
              <a:buChar char="v"/>
            </a:pPr>
            <a:endParaRPr lang="en-US" sz="2000" dirty="0" smtClean="0"/>
          </a:p>
          <a:p>
            <a:pPr>
              <a:buFont typeface="Wingdings" pitchFamily="2" charset="2"/>
              <a:buChar char="v"/>
            </a:pPr>
            <a:r>
              <a:rPr lang="en-US" sz="2000" dirty="0" smtClean="0"/>
              <a:t>Here there is only the players who have to take care of the wrong movements. And to live telecast the games played they need to record the game.</a:t>
            </a:r>
          </a:p>
          <a:p>
            <a:pPr>
              <a:buFont typeface="Wingdings" pitchFamily="2" charset="2"/>
              <a:buChar char="v"/>
            </a:pPr>
            <a:endParaRPr lang="en-US" sz="2000" dirty="0" smtClean="0"/>
          </a:p>
          <a:p>
            <a:pPr>
              <a:buFont typeface="Wingdings" pitchFamily="2" charset="2"/>
              <a:buChar char="v"/>
            </a:pPr>
            <a:endParaRPr lang="en-US" sz="2000" dirty="0"/>
          </a:p>
          <a:p>
            <a:pPr>
              <a:buFont typeface="Wingdings" pitchFamily="2" charset="2"/>
              <a:buChar char="v"/>
            </a:pPr>
            <a:endParaRPr lang="en-US" sz="2000" dirty="0" smtClean="0"/>
          </a:p>
          <a:p>
            <a:pPr>
              <a:buFont typeface="Wingdings" pitchFamily="2" charset="2"/>
              <a:buChar char="v"/>
            </a:pPr>
            <a:endParaRPr lang="en-US" sz="2000" dirty="0"/>
          </a:p>
          <a:p>
            <a:pPr>
              <a:buFont typeface="Wingdings" pitchFamily="2" charset="2"/>
              <a:buChar char="v"/>
            </a:pPr>
            <a:endParaRPr lang="en-US" sz="2000" dirty="0" smtClean="0"/>
          </a:p>
          <a:p>
            <a:pPr>
              <a:buFont typeface="Wingdings" pitchFamily="2" charset="2"/>
              <a:buChar char="v"/>
            </a:pPr>
            <a:endParaRPr lang="en-US" sz="2000" dirty="0"/>
          </a:p>
          <a:p>
            <a:pPr>
              <a:buFont typeface="Wingdings" pitchFamily="2" charset="2"/>
              <a:buChar char="v"/>
            </a:pPr>
            <a:endParaRPr lang="en-US" sz="2000" dirty="0" smtClean="0"/>
          </a:p>
          <a:p>
            <a:pPr>
              <a:buFont typeface="Wingdings" pitchFamily="2" charset="2"/>
              <a:buChar char="v"/>
            </a:pP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686800" cy="838200"/>
          </a:xfrm>
        </p:spPr>
        <p:txBody>
          <a:bodyPr>
            <a:noAutofit/>
          </a:bodyPr>
          <a:lstStyle/>
          <a:p>
            <a:r>
              <a:rPr lang="en-US" sz="3200" b="1" dirty="0" smtClean="0">
                <a:latin typeface="Bradley Hand ITC" panose="03070402050302030203" pitchFamily="66" charset="0"/>
              </a:rPr>
              <a:t>Disadvantages of existing </a:t>
            </a:r>
            <a:r>
              <a:rPr lang="en-US" sz="3200" b="1" dirty="0" smtClean="0">
                <a:latin typeface="Bradley Hand ITC" panose="03070402050302030203" pitchFamily="66" charset="0"/>
              </a:rPr>
              <a:t>system</a:t>
            </a:r>
            <a:endParaRPr lang="en-US" sz="3200" b="1" dirty="0">
              <a:latin typeface="Bradley Hand ITC" panose="03070402050302030203" pitchFamily="66"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000" dirty="0" smtClean="0"/>
              <a:t>There is no specific time allocated for the each player for the game.</a:t>
            </a:r>
          </a:p>
          <a:p>
            <a:pPr>
              <a:buFont typeface="Wingdings" panose="05000000000000000000" pitchFamily="2" charset="2"/>
              <a:buChar char="v"/>
            </a:pPr>
            <a:r>
              <a:rPr lang="en-US" sz="2000" dirty="0" smtClean="0"/>
              <a:t>There is time limit for each move but not total game.</a:t>
            </a:r>
            <a:endParaRPr lang="en-US" sz="2000" dirty="0"/>
          </a:p>
        </p:txBody>
      </p:sp>
    </p:spTree>
    <p:extLst>
      <p:ext uri="{BB962C8B-B14F-4D97-AF65-F5344CB8AC3E}">
        <p14:creationId xmlns:p14="http://schemas.microsoft.com/office/powerpoint/2010/main" val="3266671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3">
                    <a:lumMod val="75000"/>
                  </a:schemeClr>
                </a:solidFill>
                <a:latin typeface="Bradley Hand ITC" pitchFamily="66" charset="0"/>
              </a:rPr>
              <a:t>PROPOSED SYSTEM</a:t>
            </a:r>
            <a:endParaRPr lang="en-US" b="1" dirty="0">
              <a:solidFill>
                <a:schemeClr val="accent3">
                  <a:lumMod val="75000"/>
                </a:schemeClr>
              </a:solidFill>
              <a:latin typeface="Bradley Hand ITC" pitchFamily="66" charset="0"/>
            </a:endParaRP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v"/>
            </a:pPr>
            <a:r>
              <a:rPr lang="en-US" sz="2200" dirty="0" smtClean="0"/>
              <a:t>Proposed </a:t>
            </a:r>
            <a:r>
              <a:rPr lang="en-US" sz="2200" dirty="0" smtClean="0"/>
              <a:t>system will give a new and bright future to the Chess game. The followings will be the procedure for the system…The PC programming will naturally plot the graphical portrayal of the genuine chess board, for all intents and purposes. This information will be sent to the PC to PC using protocols through cable.</a:t>
            </a:r>
          </a:p>
          <a:p>
            <a:pPr>
              <a:buNone/>
            </a:pPr>
            <a:endParaRPr lang="en-US" sz="2200" dirty="0" smtClean="0"/>
          </a:p>
          <a:p>
            <a:pPr>
              <a:buFont typeface="Wingdings" pitchFamily="2" charset="2"/>
              <a:buChar char="v"/>
            </a:pPr>
            <a:r>
              <a:rPr lang="en-US" sz="2200" dirty="0" smtClean="0"/>
              <a:t>Adding clock (timer) to the Chess game.</a:t>
            </a:r>
          </a:p>
          <a:p>
            <a:pPr>
              <a:buNone/>
            </a:pPr>
            <a:endParaRPr lang="en-US" sz="2000" dirty="0" smtClean="0"/>
          </a:p>
          <a:p>
            <a:pPr>
              <a:buNone/>
            </a:pPr>
            <a:r>
              <a:rPr lang="en-US" sz="4000" b="1" dirty="0" smtClean="0">
                <a:solidFill>
                  <a:schemeClr val="accent3">
                    <a:lumMod val="75000"/>
                  </a:schemeClr>
                </a:solidFill>
                <a:latin typeface="Bradley Hand ITC" pitchFamily="66" charset="0"/>
              </a:rPr>
              <a:t>Advantages:</a:t>
            </a:r>
          </a:p>
          <a:p>
            <a:pPr>
              <a:buFont typeface="Wingdings" pitchFamily="2" charset="2"/>
              <a:buChar char="v"/>
            </a:pPr>
            <a:r>
              <a:rPr lang="en-US" sz="2200" dirty="0" smtClean="0"/>
              <a:t>It helps in declaring the clear winner if time exceeds , as it happens in the original competitions .</a:t>
            </a:r>
          </a:p>
          <a:p>
            <a:pPr>
              <a:buFont typeface="Wingdings" pitchFamily="2" charset="2"/>
              <a:buChar char="v"/>
            </a:pPr>
            <a:r>
              <a:rPr lang="en-US" sz="2200" dirty="0" smtClean="0"/>
              <a:t>Computer chess applications that play at the level of a chess master or higher are available on hardware from supercomputers to smart phones.</a:t>
            </a:r>
          </a:p>
          <a:p>
            <a:pPr>
              <a:buFont typeface="Wingdings" pitchFamily="2" charset="2"/>
              <a:buChar char="v"/>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3">
                    <a:lumMod val="75000"/>
                  </a:schemeClr>
                </a:solidFill>
                <a:latin typeface="Bradley Hand ITC" pitchFamily="66" charset="0"/>
              </a:rPr>
              <a:t>Software requirements</a:t>
            </a:r>
            <a:endParaRPr lang="en-US" sz="3200" b="1" dirty="0">
              <a:solidFill>
                <a:schemeClr val="accent3">
                  <a:lumMod val="75000"/>
                </a:schemeClr>
              </a:solidFill>
              <a:latin typeface="Bradley Hand ITC" pitchFamily="66" charset="0"/>
            </a:endParaRPr>
          </a:p>
        </p:txBody>
      </p:sp>
      <p:sp>
        <p:nvSpPr>
          <p:cNvPr id="3" name="Content Placeholder 2"/>
          <p:cNvSpPr>
            <a:spLocks noGrp="1"/>
          </p:cNvSpPr>
          <p:nvPr>
            <p:ph idx="1"/>
          </p:nvPr>
        </p:nvSpPr>
        <p:spPr/>
        <p:txBody>
          <a:bodyPr>
            <a:normAutofit/>
          </a:bodyPr>
          <a:lstStyle/>
          <a:p>
            <a:pPr>
              <a:buFont typeface="Wingdings" pitchFamily="2" charset="2"/>
              <a:buChar char="v"/>
            </a:pPr>
            <a:r>
              <a:rPr lang="en-US" sz="2000" dirty="0" smtClean="0"/>
              <a:t>Coding language  :- Java</a:t>
            </a:r>
          </a:p>
          <a:p>
            <a:pPr>
              <a:buFont typeface="Wingdings" pitchFamily="2" charset="2"/>
              <a:buChar char="v"/>
            </a:pPr>
            <a:r>
              <a:rPr lang="en-US" sz="2000" dirty="0" smtClean="0"/>
              <a:t>Editor  :-  Eclipse or NetBeans.</a:t>
            </a:r>
          </a:p>
          <a:p>
            <a:pPr>
              <a:buFont typeface="Wingdings" pitchFamily="2" charset="2"/>
              <a:buChar char="v"/>
            </a:pPr>
            <a:endParaRPr lang="en-US" sz="2000" dirty="0" smtClean="0"/>
          </a:p>
          <a:p>
            <a:pPr>
              <a:buFont typeface="Wingdings" pitchFamily="2" charset="2"/>
              <a:buChar char="v"/>
            </a:pPr>
            <a:endParaRPr lang="en-US" dirty="0" smtClean="0"/>
          </a:p>
          <a:p>
            <a:pPr>
              <a:buNone/>
            </a:pPr>
            <a:r>
              <a:rPr lang="en-US" b="1" dirty="0" smtClean="0">
                <a:solidFill>
                  <a:schemeClr val="accent3">
                    <a:lumMod val="75000"/>
                  </a:schemeClr>
                </a:solidFill>
                <a:latin typeface="Bradley Hand ITC" pitchFamily="66" charset="0"/>
              </a:rPr>
              <a:t>HARDWARE REQUIREMENTS</a:t>
            </a:r>
          </a:p>
          <a:p>
            <a:pPr>
              <a:buFont typeface="Wingdings" pitchFamily="2" charset="2"/>
              <a:buChar char="v"/>
            </a:pPr>
            <a:r>
              <a:rPr lang="en-US" sz="2000" dirty="0" smtClean="0"/>
              <a:t>System           : Intel i3Core.5</a:t>
            </a:r>
            <a:r>
              <a:rPr lang="en-US" sz="2000" baseline="30000" dirty="0" smtClean="0"/>
              <a:t>th</a:t>
            </a:r>
            <a:r>
              <a:rPr lang="en-US" sz="2000" dirty="0" smtClean="0"/>
              <a:t> gen</a:t>
            </a:r>
          </a:p>
          <a:p>
            <a:pPr>
              <a:buFont typeface="Wingdings" pitchFamily="2" charset="2"/>
              <a:buChar char="v"/>
            </a:pPr>
            <a:r>
              <a:rPr lang="en-US" sz="2000" dirty="0" smtClean="0"/>
              <a:t>Hard Disk       : 80GB.</a:t>
            </a:r>
          </a:p>
          <a:p>
            <a:pPr>
              <a:buFont typeface="Wingdings" pitchFamily="2" charset="2"/>
              <a:buChar char="v"/>
            </a:pPr>
            <a:r>
              <a:rPr lang="en-US" sz="2000" dirty="0" smtClean="0"/>
              <a:t>Monitor           : 14”LED</a:t>
            </a:r>
          </a:p>
          <a:p>
            <a:pPr>
              <a:buFont typeface="Wingdings" pitchFamily="2" charset="2"/>
              <a:buChar char="v"/>
            </a:pPr>
            <a:r>
              <a:rPr lang="en-US" sz="2000" dirty="0" smtClean="0"/>
              <a:t>Input Devices : Mouse</a:t>
            </a:r>
          </a:p>
          <a:p>
            <a:pPr>
              <a:buFont typeface="Wingdings" pitchFamily="2" charset="2"/>
              <a:buChar char="v"/>
            </a:pPr>
            <a:r>
              <a:rPr lang="en-US" sz="2000" dirty="0" smtClean="0"/>
              <a:t>Ram                : 4GB</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4" y="457200"/>
            <a:ext cx="8686800" cy="838200"/>
          </a:xfrm>
        </p:spPr>
        <p:txBody>
          <a:bodyPr>
            <a:normAutofit/>
          </a:bodyPr>
          <a:lstStyle/>
          <a:p>
            <a:r>
              <a:rPr lang="en-US" sz="3200" b="1" dirty="0" smtClean="0">
                <a:latin typeface="Bradley Hand ITC" panose="03070402050302030203" pitchFamily="66" charset="0"/>
              </a:rPr>
              <a:t>System Design</a:t>
            </a:r>
            <a:endParaRPr lang="en-US" sz="3200" b="1" dirty="0">
              <a:latin typeface="Bradley Hand ITC" panose="03070402050302030203" pitchFamily="66" charset="0"/>
            </a:endParaRPr>
          </a:p>
        </p:txBody>
      </p:sp>
      <p:sp>
        <p:nvSpPr>
          <p:cNvPr id="5" name="AutoShape 4" descr="blob:https://web.whatsapp.com/e9b35266-b180-4ce2-bd0f-82f669b4a7da"/>
          <p:cNvSpPr>
            <a:spLocks noChangeAspect="1" noChangeArrowheads="1"/>
          </p:cNvSpPr>
          <p:nvPr/>
        </p:nvSpPr>
        <p:spPr bwMode="auto">
          <a:xfrm>
            <a:off x="155574" y="-144463"/>
            <a:ext cx="2354255" cy="23542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blob:https://web.whatsapp.com/e9b35266-b180-4ce2-bd0f-82f669b4a7da"/>
          <p:cNvSpPr>
            <a:spLocks noChangeAspect="1" noChangeArrowheads="1"/>
          </p:cNvSpPr>
          <p:nvPr/>
        </p:nvSpPr>
        <p:spPr bwMode="auto">
          <a:xfrm>
            <a:off x="155574" y="-144463"/>
            <a:ext cx="7235825" cy="723584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0" y="1295400"/>
            <a:ext cx="9143999" cy="5562600"/>
          </a:xfrm>
          <a:prstGeom prst="rect">
            <a:avLst/>
          </a:prstGeom>
        </p:spPr>
      </p:pic>
    </p:spTree>
    <p:extLst>
      <p:ext uri="{BB962C8B-B14F-4D97-AF65-F5344CB8AC3E}">
        <p14:creationId xmlns:p14="http://schemas.microsoft.com/office/powerpoint/2010/main" val="1053929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Bradley Hand ITC" panose="03070402050302030203" pitchFamily="66" charset="0"/>
              </a:rPr>
              <a:t>System Analysis</a:t>
            </a:r>
            <a:endParaRPr lang="en-US" sz="3200" b="1" dirty="0">
              <a:latin typeface="Bradley Hand ITC" panose="03070402050302030203" pitchFamily="66" charset="0"/>
            </a:endParaRP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z="2000" dirty="0" err="1"/>
              <a:t>Τhе</a:t>
            </a:r>
            <a:r>
              <a:rPr lang="en-US" sz="2000" dirty="0"/>
              <a:t> </a:t>
            </a:r>
            <a:r>
              <a:rPr lang="en-US" sz="2000" dirty="0" err="1"/>
              <a:t>fеаsibility</a:t>
            </a:r>
            <a:r>
              <a:rPr lang="en-US" sz="2000" dirty="0"/>
              <a:t> </a:t>
            </a:r>
            <a:r>
              <a:rPr lang="en-US" sz="2000" dirty="0" err="1"/>
              <a:t>оf</a:t>
            </a:r>
            <a:r>
              <a:rPr lang="en-US" sz="2000" dirty="0"/>
              <a:t> </a:t>
            </a:r>
            <a:r>
              <a:rPr lang="en-US" sz="2000" dirty="0" err="1"/>
              <a:t>thе</a:t>
            </a:r>
            <a:r>
              <a:rPr lang="en-US" sz="2000" dirty="0"/>
              <a:t> </a:t>
            </a:r>
            <a:r>
              <a:rPr lang="en-US" sz="2000" dirty="0" err="1"/>
              <a:t>рrоjесt</a:t>
            </a:r>
            <a:r>
              <a:rPr lang="en-US" sz="2000" dirty="0"/>
              <a:t> is </a:t>
            </a:r>
            <a:r>
              <a:rPr lang="en-US" sz="2000" dirty="0" err="1"/>
              <a:t>аnаlyzеd</a:t>
            </a:r>
            <a:r>
              <a:rPr lang="en-US" sz="2000" dirty="0"/>
              <a:t> in this </a:t>
            </a:r>
            <a:r>
              <a:rPr lang="en-US" sz="2000" dirty="0" err="1"/>
              <a:t>рhаsе</a:t>
            </a:r>
            <a:r>
              <a:rPr lang="en-US" sz="2000" dirty="0"/>
              <a:t> </a:t>
            </a:r>
            <a:r>
              <a:rPr lang="en-US" sz="2000" dirty="0" err="1"/>
              <a:t>аnd</a:t>
            </a:r>
            <a:r>
              <a:rPr lang="en-US" sz="2000" dirty="0"/>
              <a:t> </a:t>
            </a:r>
            <a:r>
              <a:rPr lang="en-US" sz="2000" dirty="0" err="1"/>
              <a:t>businеss</a:t>
            </a:r>
            <a:r>
              <a:rPr lang="en-US" sz="2000" dirty="0"/>
              <a:t> </a:t>
            </a:r>
            <a:r>
              <a:rPr lang="en-US" sz="2000" dirty="0" err="1"/>
              <a:t>рrороsаl</a:t>
            </a:r>
            <a:r>
              <a:rPr lang="en-US" sz="2000" dirty="0"/>
              <a:t> is </a:t>
            </a:r>
            <a:r>
              <a:rPr lang="en-US" sz="2000" dirty="0" err="1"/>
              <a:t>рut</a:t>
            </a:r>
            <a:r>
              <a:rPr lang="en-US" sz="2000" dirty="0"/>
              <a:t> </a:t>
            </a:r>
            <a:r>
              <a:rPr lang="en-US" sz="2000" dirty="0" err="1"/>
              <a:t>fоrth</a:t>
            </a:r>
            <a:r>
              <a:rPr lang="en-US" sz="2000" dirty="0"/>
              <a:t> with а </a:t>
            </a:r>
            <a:r>
              <a:rPr lang="en-US" sz="2000" dirty="0" err="1"/>
              <a:t>vеry</a:t>
            </a:r>
            <a:r>
              <a:rPr lang="en-US" sz="2000" dirty="0"/>
              <a:t> </a:t>
            </a:r>
            <a:r>
              <a:rPr lang="en-US" sz="2000" dirty="0" err="1"/>
              <a:t>gеnеrаl</a:t>
            </a:r>
            <a:r>
              <a:rPr lang="en-US" sz="2000" dirty="0"/>
              <a:t> </a:t>
            </a:r>
            <a:r>
              <a:rPr lang="en-US" sz="2000" dirty="0" err="1"/>
              <a:t>рlаn</a:t>
            </a:r>
            <a:r>
              <a:rPr lang="en-US" sz="2000" dirty="0"/>
              <a:t> </a:t>
            </a:r>
            <a:r>
              <a:rPr lang="en-US" sz="2000" dirty="0" err="1"/>
              <a:t>fоr</a:t>
            </a:r>
            <a:r>
              <a:rPr lang="en-US" sz="2000" dirty="0"/>
              <a:t> </a:t>
            </a:r>
            <a:r>
              <a:rPr lang="en-US" sz="2000" dirty="0" err="1"/>
              <a:t>thе</a:t>
            </a:r>
            <a:r>
              <a:rPr lang="en-US" sz="2000" dirty="0"/>
              <a:t> </a:t>
            </a:r>
            <a:r>
              <a:rPr lang="en-US" sz="2000" dirty="0" err="1"/>
              <a:t>рrоjесt</a:t>
            </a:r>
            <a:r>
              <a:rPr lang="en-US" sz="2000" dirty="0"/>
              <a:t> </a:t>
            </a:r>
            <a:r>
              <a:rPr lang="en-US" sz="2000" dirty="0" err="1"/>
              <a:t>аnd</a:t>
            </a:r>
            <a:r>
              <a:rPr lang="en-US" sz="2000" dirty="0"/>
              <a:t> </a:t>
            </a:r>
            <a:r>
              <a:rPr lang="en-US" sz="2000" dirty="0" err="1"/>
              <a:t>sоmе</a:t>
            </a:r>
            <a:r>
              <a:rPr lang="en-US" sz="2000" dirty="0"/>
              <a:t> </a:t>
            </a:r>
            <a:r>
              <a:rPr lang="en-US" sz="2000" dirty="0" err="1"/>
              <a:t>соst</a:t>
            </a:r>
            <a:r>
              <a:rPr lang="en-US" sz="2000" dirty="0"/>
              <a:t> </a:t>
            </a:r>
            <a:r>
              <a:rPr lang="en-US" sz="2000" dirty="0" err="1"/>
              <a:t>еstimаtеs</a:t>
            </a:r>
            <a:r>
              <a:rPr lang="en-US" sz="2000" dirty="0"/>
              <a:t>. During </a:t>
            </a:r>
            <a:r>
              <a:rPr lang="en-US" sz="2000" dirty="0" err="1"/>
              <a:t>systеm</a:t>
            </a:r>
            <a:r>
              <a:rPr lang="en-US" sz="2000" dirty="0"/>
              <a:t> </a:t>
            </a:r>
            <a:r>
              <a:rPr lang="en-US" sz="2000" dirty="0" err="1"/>
              <a:t>аnаlysis</a:t>
            </a:r>
            <a:r>
              <a:rPr lang="en-US" sz="2000" dirty="0"/>
              <a:t> </a:t>
            </a:r>
            <a:r>
              <a:rPr lang="en-US" sz="2000" dirty="0" err="1"/>
              <a:t>thе</a:t>
            </a:r>
            <a:r>
              <a:rPr lang="en-US" sz="2000" dirty="0"/>
              <a:t> </a:t>
            </a:r>
            <a:r>
              <a:rPr lang="en-US" sz="2000" dirty="0" err="1"/>
              <a:t>fеаsibility</a:t>
            </a:r>
            <a:r>
              <a:rPr lang="en-US" sz="2000" dirty="0"/>
              <a:t> study </a:t>
            </a:r>
            <a:r>
              <a:rPr lang="en-US" sz="2000" dirty="0" err="1"/>
              <a:t>оf</a:t>
            </a:r>
            <a:r>
              <a:rPr lang="en-US" sz="2000" dirty="0"/>
              <a:t> </a:t>
            </a:r>
            <a:r>
              <a:rPr lang="en-US" sz="2000" dirty="0" err="1"/>
              <a:t>thе</a:t>
            </a:r>
            <a:r>
              <a:rPr lang="en-US" sz="2000" dirty="0"/>
              <a:t> </a:t>
            </a:r>
            <a:r>
              <a:rPr lang="en-US" sz="2000" dirty="0" err="1"/>
              <a:t>рrороsеd</a:t>
            </a:r>
            <a:r>
              <a:rPr lang="en-US" sz="2000" dirty="0"/>
              <a:t> </a:t>
            </a:r>
            <a:r>
              <a:rPr lang="en-US" sz="2000" dirty="0" err="1"/>
              <a:t>systеm</a:t>
            </a:r>
            <a:r>
              <a:rPr lang="en-US" sz="2000" dirty="0"/>
              <a:t> is </a:t>
            </a:r>
            <a:r>
              <a:rPr lang="en-US" sz="2000" dirty="0" err="1"/>
              <a:t>tо</a:t>
            </a:r>
            <a:r>
              <a:rPr lang="en-US" sz="2000" dirty="0"/>
              <a:t> </a:t>
            </a:r>
            <a:r>
              <a:rPr lang="en-US" sz="2000" dirty="0" err="1"/>
              <a:t>bе</a:t>
            </a:r>
            <a:r>
              <a:rPr lang="en-US" sz="2000" dirty="0"/>
              <a:t> </a:t>
            </a:r>
            <a:r>
              <a:rPr lang="en-US" sz="2000" dirty="0" err="1"/>
              <a:t>саrriеd</a:t>
            </a:r>
            <a:r>
              <a:rPr lang="en-US" sz="2000" dirty="0"/>
              <a:t> </a:t>
            </a:r>
            <a:r>
              <a:rPr lang="en-US" sz="2000" dirty="0" err="1"/>
              <a:t>оut</a:t>
            </a:r>
            <a:r>
              <a:rPr lang="en-US" sz="2000" dirty="0"/>
              <a:t>. </a:t>
            </a:r>
            <a:r>
              <a:rPr lang="en-US" sz="2000" dirty="0" err="1"/>
              <a:t>Τhis</a:t>
            </a:r>
            <a:r>
              <a:rPr lang="en-US" sz="2000" dirty="0"/>
              <a:t> is </a:t>
            </a:r>
            <a:r>
              <a:rPr lang="en-US" sz="2000" dirty="0" err="1"/>
              <a:t>tо</a:t>
            </a:r>
            <a:r>
              <a:rPr lang="en-US" sz="2000" dirty="0"/>
              <a:t> </a:t>
            </a:r>
            <a:r>
              <a:rPr lang="en-US" sz="2000" dirty="0" err="1"/>
              <a:t>еnsurе</a:t>
            </a:r>
            <a:r>
              <a:rPr lang="en-US" sz="2000" dirty="0"/>
              <a:t> </a:t>
            </a:r>
            <a:r>
              <a:rPr lang="en-US" sz="2000" dirty="0" err="1"/>
              <a:t>thаt</a:t>
            </a:r>
            <a:r>
              <a:rPr lang="en-US" sz="2000" dirty="0"/>
              <a:t> </a:t>
            </a:r>
            <a:r>
              <a:rPr lang="en-US" sz="2000" dirty="0" err="1"/>
              <a:t>thе</a:t>
            </a:r>
            <a:r>
              <a:rPr lang="en-US" sz="2000" dirty="0"/>
              <a:t> </a:t>
            </a:r>
            <a:r>
              <a:rPr lang="en-US" sz="2000" dirty="0" err="1"/>
              <a:t>рrороsеd</a:t>
            </a:r>
            <a:r>
              <a:rPr lang="en-US" sz="2000" dirty="0"/>
              <a:t> </a:t>
            </a:r>
            <a:r>
              <a:rPr lang="en-US" sz="2000" dirty="0" err="1"/>
              <a:t>systеm</a:t>
            </a:r>
            <a:r>
              <a:rPr lang="en-US" sz="2000" dirty="0"/>
              <a:t> is </a:t>
            </a:r>
            <a:r>
              <a:rPr lang="en-US" sz="2000" dirty="0" err="1"/>
              <a:t>nоt</a:t>
            </a:r>
            <a:r>
              <a:rPr lang="en-US" sz="2000" dirty="0"/>
              <a:t> а </a:t>
            </a:r>
            <a:r>
              <a:rPr lang="en-US" sz="2000" dirty="0" err="1" smtClean="0"/>
              <a:t>burdеn</a:t>
            </a:r>
            <a:r>
              <a:rPr lang="en-US" sz="2000" dirty="0" smtClean="0"/>
              <a:t>. </a:t>
            </a:r>
            <a:r>
              <a:rPr lang="en-US" sz="2000" dirty="0" err="1"/>
              <a:t>Fоr</a:t>
            </a:r>
            <a:r>
              <a:rPr lang="en-US" sz="2000" dirty="0"/>
              <a:t> </a:t>
            </a:r>
            <a:r>
              <a:rPr lang="en-US" sz="2000" dirty="0" err="1"/>
              <a:t>fеаsibility</a:t>
            </a:r>
            <a:r>
              <a:rPr lang="en-US" sz="2000" dirty="0"/>
              <a:t> </a:t>
            </a:r>
            <a:r>
              <a:rPr lang="en-US" sz="2000" dirty="0" err="1"/>
              <a:t>аnаlysis</a:t>
            </a:r>
            <a:r>
              <a:rPr lang="en-US" sz="2000" dirty="0"/>
              <a:t>, </a:t>
            </a:r>
            <a:r>
              <a:rPr lang="en-US" sz="2000" dirty="0" err="1"/>
              <a:t>sоmе</a:t>
            </a:r>
            <a:r>
              <a:rPr lang="en-US" sz="2000" dirty="0"/>
              <a:t> </a:t>
            </a:r>
            <a:r>
              <a:rPr lang="en-US" sz="2000" dirty="0" err="1"/>
              <a:t>undеrstаnding</a:t>
            </a:r>
            <a:r>
              <a:rPr lang="en-US" sz="2000" dirty="0"/>
              <a:t> </a:t>
            </a:r>
            <a:r>
              <a:rPr lang="en-US" sz="2000" dirty="0" err="1"/>
              <a:t>оf</a:t>
            </a:r>
            <a:r>
              <a:rPr lang="en-US" sz="2000" dirty="0"/>
              <a:t> </a:t>
            </a:r>
            <a:r>
              <a:rPr lang="en-US" sz="2000" dirty="0" err="1"/>
              <a:t>thе</a:t>
            </a:r>
            <a:r>
              <a:rPr lang="en-US" sz="2000" dirty="0"/>
              <a:t> </a:t>
            </a:r>
            <a:r>
              <a:rPr lang="en-US" sz="2000" dirty="0" err="1"/>
              <a:t>mаjоr</a:t>
            </a:r>
            <a:r>
              <a:rPr lang="en-US" sz="2000" dirty="0"/>
              <a:t> </a:t>
            </a:r>
            <a:r>
              <a:rPr lang="en-US" sz="2000" dirty="0" err="1"/>
              <a:t>rеquirеmеnts</a:t>
            </a:r>
            <a:r>
              <a:rPr lang="en-US" sz="2000" dirty="0"/>
              <a:t> </a:t>
            </a:r>
            <a:r>
              <a:rPr lang="en-US" sz="2000" dirty="0" err="1"/>
              <a:t>fоr</a:t>
            </a:r>
            <a:r>
              <a:rPr lang="en-US" sz="2000" dirty="0"/>
              <a:t> </a:t>
            </a:r>
            <a:r>
              <a:rPr lang="en-US" sz="2000" dirty="0" err="1"/>
              <a:t>thе</a:t>
            </a:r>
            <a:r>
              <a:rPr lang="en-US" sz="2000" dirty="0"/>
              <a:t> </a:t>
            </a:r>
            <a:r>
              <a:rPr lang="en-US" sz="2000" dirty="0" err="1"/>
              <a:t>systеm</a:t>
            </a:r>
            <a:r>
              <a:rPr lang="en-US" sz="2000" dirty="0"/>
              <a:t> is </a:t>
            </a:r>
            <a:r>
              <a:rPr lang="en-US" sz="2000" dirty="0" err="1"/>
              <a:t>еssеntiаl</a:t>
            </a:r>
            <a:r>
              <a:rPr lang="en-US" sz="2000" dirty="0"/>
              <a:t>.</a:t>
            </a:r>
          </a:p>
          <a:p>
            <a:endParaRPr lang="en-US" dirty="0"/>
          </a:p>
        </p:txBody>
      </p:sp>
    </p:spTree>
    <p:extLst>
      <p:ext uri="{BB962C8B-B14F-4D97-AF65-F5344CB8AC3E}">
        <p14:creationId xmlns:p14="http://schemas.microsoft.com/office/powerpoint/2010/main" val="2354234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Bradley Hand ITC" panose="03070402050302030203" pitchFamily="66" charset="0"/>
              </a:rPr>
              <a:t>Implementation</a:t>
            </a:r>
            <a:endParaRPr lang="en-US" sz="3200" b="1" dirty="0">
              <a:latin typeface="Bradley Hand ITC" panose="03070402050302030203" pitchFamily="66" charset="0"/>
            </a:endParaRPr>
          </a:p>
        </p:txBody>
      </p:sp>
      <p:sp>
        <p:nvSpPr>
          <p:cNvPr id="3" name="Content Placeholder 2"/>
          <p:cNvSpPr>
            <a:spLocks noGrp="1"/>
          </p:cNvSpPr>
          <p:nvPr>
            <p:ph idx="1"/>
          </p:nvPr>
        </p:nvSpPr>
        <p:spPr>
          <a:xfrm>
            <a:off x="281940" y="1524000"/>
            <a:ext cx="8686800" cy="5334000"/>
          </a:xfrm>
        </p:spPr>
        <p:txBody>
          <a:bodyPr>
            <a:normAutofit fontScale="25000" lnSpcReduction="20000"/>
          </a:bodyPr>
          <a:lstStyle/>
          <a:p>
            <a:pPr marL="0" indent="0">
              <a:buNone/>
            </a:pPr>
            <a:r>
              <a:rPr lang="en-US" sz="9600" b="1" dirty="0"/>
              <a:t>Environmental Setup: </a:t>
            </a:r>
            <a:endParaRPr lang="en-US" sz="9600" b="1" dirty="0" smtClean="0"/>
          </a:p>
          <a:p>
            <a:pPr marL="0" indent="0">
              <a:buNone/>
            </a:pPr>
            <a:endParaRPr lang="en-US" dirty="0"/>
          </a:p>
          <a:p>
            <a:pPr lvl="0">
              <a:buFont typeface="Wingdings" panose="05000000000000000000" pitchFamily="2" charset="2"/>
              <a:buChar char="v"/>
            </a:pPr>
            <a:r>
              <a:rPr lang="en-US" sz="8000" dirty="0"/>
              <a:t>we need to install and setup the IDE </a:t>
            </a:r>
            <a:endParaRPr lang="en-US" sz="8000" dirty="0" smtClean="0"/>
          </a:p>
          <a:p>
            <a:pPr lvl="0">
              <a:buFont typeface="Wingdings" panose="05000000000000000000" pitchFamily="2" charset="2"/>
              <a:buChar char="v"/>
            </a:pPr>
            <a:endParaRPr lang="en-US" sz="8000" dirty="0"/>
          </a:p>
          <a:p>
            <a:pPr lvl="0">
              <a:buFont typeface="Wingdings" panose="05000000000000000000" pitchFamily="2" charset="2"/>
              <a:buChar char="v"/>
            </a:pPr>
            <a:r>
              <a:rPr lang="en-US" sz="8000" dirty="0"/>
              <a:t>after installing we need to set the path in environmental </a:t>
            </a:r>
            <a:r>
              <a:rPr lang="en-US" sz="8000" dirty="0" smtClean="0"/>
              <a:t>variables</a:t>
            </a:r>
          </a:p>
          <a:p>
            <a:pPr lvl="0">
              <a:buFont typeface="Wingdings" panose="05000000000000000000" pitchFamily="2" charset="2"/>
              <a:buChar char="v"/>
            </a:pPr>
            <a:endParaRPr lang="en-US" sz="8000" dirty="0"/>
          </a:p>
          <a:p>
            <a:pPr lvl="0">
              <a:buFont typeface="Wingdings" panose="05000000000000000000" pitchFamily="2" charset="2"/>
              <a:buChar char="v"/>
            </a:pPr>
            <a:r>
              <a:rPr lang="en-US" sz="8000" dirty="0"/>
              <a:t>the process for installing is as </a:t>
            </a:r>
            <a:r>
              <a:rPr lang="en-US" sz="8000" dirty="0" smtClean="0"/>
              <a:t>below</a:t>
            </a:r>
          </a:p>
          <a:p>
            <a:pPr lvl="0">
              <a:buFont typeface="Wingdings" panose="05000000000000000000" pitchFamily="2" charset="2"/>
              <a:buChar char="v"/>
            </a:pPr>
            <a:endParaRPr lang="en-US" sz="8000" dirty="0"/>
          </a:p>
          <a:p>
            <a:pPr lvl="0">
              <a:buFont typeface="Wingdings" panose="05000000000000000000" pitchFamily="2" charset="2"/>
              <a:buChar char="v"/>
            </a:pPr>
            <a:endParaRPr lang="en-US" sz="8000" dirty="0" smtClean="0"/>
          </a:p>
          <a:p>
            <a:pPr marL="0" indent="0">
              <a:buNone/>
            </a:pPr>
            <a:r>
              <a:rPr lang="en-US" sz="9600" b="1" dirty="0" smtClean="0"/>
              <a:t>Module </a:t>
            </a:r>
            <a:r>
              <a:rPr lang="en-US" sz="9600" b="1" dirty="0"/>
              <a:t>Description</a:t>
            </a:r>
            <a:r>
              <a:rPr lang="en-US" sz="9600" b="1" dirty="0" smtClean="0"/>
              <a:t>:</a:t>
            </a:r>
          </a:p>
          <a:p>
            <a:pPr marL="0" indent="0">
              <a:buNone/>
            </a:pPr>
            <a:endParaRPr lang="en-US" sz="8000" dirty="0"/>
          </a:p>
          <a:p>
            <a:pPr>
              <a:buFont typeface="Wingdings" panose="05000000000000000000" pitchFamily="2" charset="2"/>
              <a:buChar char="v"/>
            </a:pPr>
            <a:r>
              <a:rPr lang="en-US" sz="8000" dirty="0"/>
              <a:t>The idea is basically to build a chess game program that allows two players to play against one another as if they were playing a real board game without a computer</a:t>
            </a:r>
            <a:r>
              <a:rPr lang="en-US" sz="8000" dirty="0" smtClean="0"/>
              <a:t>.</a:t>
            </a:r>
          </a:p>
          <a:p>
            <a:pPr>
              <a:buFont typeface="Wingdings" panose="05000000000000000000" pitchFamily="2" charset="2"/>
              <a:buChar char="v"/>
            </a:pPr>
            <a:r>
              <a:rPr lang="en-US" sz="8000" dirty="0"/>
              <a:t> </a:t>
            </a:r>
            <a:r>
              <a:rPr lang="en-US" sz="8000" dirty="0" smtClean="0"/>
              <a:t>The </a:t>
            </a:r>
            <a:r>
              <a:rPr lang="en-US" sz="8000" dirty="0"/>
              <a:t>programming language used will be Java. Due to time constraints, which are set to 50 hours of work, the focus will be on programming the most essential components first that are needed for the program to work and anything else should be considered a bonus.</a:t>
            </a:r>
          </a:p>
          <a:p>
            <a:endParaRPr lang="en-US" dirty="0"/>
          </a:p>
          <a:p>
            <a:endParaRPr lang="en-US" dirty="0"/>
          </a:p>
        </p:txBody>
      </p:sp>
    </p:spTree>
    <p:extLst>
      <p:ext uri="{BB962C8B-B14F-4D97-AF65-F5344CB8AC3E}">
        <p14:creationId xmlns:p14="http://schemas.microsoft.com/office/powerpoint/2010/main" val="396984946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279</TotalTime>
  <Words>784</Words>
  <Application>Microsoft Office PowerPoint</Application>
  <PresentationFormat>On-screen Show (4:3)</PresentationFormat>
  <Paragraphs>91</Paragraphs>
  <Slides>16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Arial</vt:lpstr>
      <vt:lpstr>Bell MT</vt:lpstr>
      <vt:lpstr>Bradley Hand ITC</vt:lpstr>
      <vt:lpstr>Calibri</vt:lpstr>
      <vt:lpstr>Franklin Gothic Book</vt:lpstr>
      <vt:lpstr>Franklin Gothic Medium</vt:lpstr>
      <vt:lpstr>Georgia</vt:lpstr>
      <vt:lpstr>Lucida Handwriting</vt:lpstr>
      <vt:lpstr>Symbol</vt:lpstr>
      <vt:lpstr>Times New Roman</vt:lpstr>
      <vt:lpstr>Wingdings</vt:lpstr>
      <vt:lpstr>Wingdings 2</vt:lpstr>
      <vt:lpstr>Trek</vt:lpstr>
      <vt:lpstr>PowerPoint Presentation</vt:lpstr>
      <vt:lpstr>ABSTRACT</vt:lpstr>
      <vt:lpstr>Existing system:</vt:lpstr>
      <vt:lpstr>Disadvantages of existing system</vt:lpstr>
      <vt:lpstr>PROPOSED SYSTEM</vt:lpstr>
      <vt:lpstr>Software requirements</vt:lpstr>
      <vt:lpstr>System Design</vt:lpstr>
      <vt:lpstr>System Analysis</vt:lpstr>
      <vt:lpstr>Implementation</vt:lpstr>
      <vt:lpstr>PowerPoint Presentation</vt:lpstr>
      <vt:lpstr>System testing</vt:lpstr>
      <vt:lpstr>Results</vt:lpstr>
      <vt:lpstr>PowerPoint Presentation</vt:lpstr>
      <vt:lpstr>Future scope</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Ramya</cp:lastModifiedBy>
  <cp:revision>39</cp:revision>
  <dcterms:created xsi:type="dcterms:W3CDTF">2021-10-06T06:42:10Z</dcterms:created>
  <dcterms:modified xsi:type="dcterms:W3CDTF">2021-10-27T14:23:16Z</dcterms:modified>
</cp:coreProperties>
</file>