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16" r:id="rId2"/>
    <p:sldId id="318" r:id="rId3"/>
    <p:sldId id="297" r:id="rId4"/>
    <p:sldId id="333" r:id="rId5"/>
    <p:sldId id="329" r:id="rId6"/>
    <p:sldId id="298" r:id="rId7"/>
    <p:sldId id="323" r:id="rId8"/>
    <p:sldId id="324" r:id="rId9"/>
    <p:sldId id="296" r:id="rId10"/>
    <p:sldId id="331" r:id="rId11"/>
    <p:sldId id="332" r:id="rId12"/>
    <p:sldId id="325" r:id="rId13"/>
    <p:sldId id="336" r:id="rId14"/>
    <p:sldId id="335" r:id="rId15"/>
    <p:sldId id="334" r:id="rId16"/>
    <p:sldId id="326" r:id="rId17"/>
    <p:sldId id="337" r:id="rId18"/>
    <p:sldId id="340" r:id="rId19"/>
    <p:sldId id="338" r:id="rId20"/>
    <p:sldId id="339" r:id="rId21"/>
    <p:sldId id="31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9" autoAdjust="0"/>
    <p:restoredTop sz="94660"/>
  </p:normalViewPr>
  <p:slideViewPr>
    <p:cSldViewPr>
      <p:cViewPr varScale="1">
        <p:scale>
          <a:sx n="82" d="100"/>
          <a:sy n="82" d="100"/>
        </p:scale>
        <p:origin x="127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D3D586-5892-43DE-8402-FBFBE6708C50}" type="datetimeFigureOut">
              <a:rPr lang="en-IN" smtClean="0"/>
              <a:pPr/>
              <a:t>09-01-2024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661578-2A6B-413B-9046-F3047BDFD029}" type="slidenum">
              <a:rPr lang="en-IN" smtClean="0"/>
              <a:pPr/>
              <a:t>‹#›</a:t>
            </a:fld>
            <a:endParaRPr lang="en-IN"/>
          </a:p>
        </p:txBody>
      </p:sp>
    </p:spTree>
    <p:extLst>
      <p:ext uri="{BB962C8B-B14F-4D97-AF65-F5344CB8AC3E}">
        <p14:creationId xmlns:p14="http://schemas.microsoft.com/office/powerpoint/2010/main" val="3296585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25C0062-747E-4718-84B3-63B7261D0112}" type="datetime1">
              <a:rPr lang="en-IN" smtClean="0"/>
              <a:pPr/>
              <a:t>09-01-2024</a:t>
            </a:fld>
            <a:endParaRPr lang="en-IN"/>
          </a:p>
        </p:txBody>
      </p:sp>
      <p:sp>
        <p:nvSpPr>
          <p:cNvPr id="5" name="Footer Placeholder 4"/>
          <p:cNvSpPr>
            <a:spLocks noGrp="1"/>
          </p:cNvSpPr>
          <p:nvPr>
            <p:ph type="ftr" sz="quarter" idx="11"/>
          </p:nvPr>
        </p:nvSpPr>
        <p:spPr/>
        <p:txBody>
          <a:bodyPr/>
          <a:lstStyle/>
          <a:p>
            <a:r>
              <a:rPr lang="en-IN"/>
              <a:t>16CS5201 / Computer Networks</a:t>
            </a:r>
          </a:p>
        </p:txBody>
      </p:sp>
      <p:sp>
        <p:nvSpPr>
          <p:cNvPr id="6" name="Slide Number Placeholder 5"/>
          <p:cNvSpPr>
            <a:spLocks noGrp="1"/>
          </p:cNvSpPr>
          <p:nvPr>
            <p:ph type="sldNum" sz="quarter" idx="12"/>
          </p:nvPr>
        </p:nvSpPr>
        <p:spPr/>
        <p:txBody>
          <a:bodyPr/>
          <a:lstStyle/>
          <a:p>
            <a:fld id="{1B518BB3-09F1-4C74-8868-52D5913F1FF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DEB68E-5E0D-47CF-9DD9-A1B65D841FD5}" type="datetime1">
              <a:rPr lang="en-IN" smtClean="0"/>
              <a:pPr/>
              <a:t>09-01-2024</a:t>
            </a:fld>
            <a:endParaRPr lang="en-IN"/>
          </a:p>
        </p:txBody>
      </p:sp>
      <p:sp>
        <p:nvSpPr>
          <p:cNvPr id="5" name="Footer Placeholder 4"/>
          <p:cNvSpPr>
            <a:spLocks noGrp="1"/>
          </p:cNvSpPr>
          <p:nvPr>
            <p:ph type="ftr" sz="quarter" idx="11"/>
          </p:nvPr>
        </p:nvSpPr>
        <p:spPr/>
        <p:txBody>
          <a:bodyPr/>
          <a:lstStyle/>
          <a:p>
            <a:r>
              <a:rPr lang="en-IN"/>
              <a:t>16CS5201 / Computer Networks</a:t>
            </a:r>
          </a:p>
        </p:txBody>
      </p:sp>
      <p:sp>
        <p:nvSpPr>
          <p:cNvPr id="6" name="Slide Number Placeholder 5"/>
          <p:cNvSpPr>
            <a:spLocks noGrp="1"/>
          </p:cNvSpPr>
          <p:nvPr>
            <p:ph type="sldNum" sz="quarter" idx="12"/>
          </p:nvPr>
        </p:nvSpPr>
        <p:spPr/>
        <p:txBody>
          <a:bodyPr/>
          <a:lstStyle/>
          <a:p>
            <a:fld id="{1B518BB3-09F1-4C74-8868-52D5913F1FF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DE79BF6-ED03-4948-801A-5DB83DBC87CA}" type="datetime1">
              <a:rPr lang="en-IN" smtClean="0"/>
              <a:pPr/>
              <a:t>09-01-2024</a:t>
            </a:fld>
            <a:endParaRPr lang="en-IN"/>
          </a:p>
        </p:txBody>
      </p:sp>
      <p:sp>
        <p:nvSpPr>
          <p:cNvPr id="5" name="Footer Placeholder 4"/>
          <p:cNvSpPr>
            <a:spLocks noGrp="1"/>
          </p:cNvSpPr>
          <p:nvPr>
            <p:ph type="ftr" sz="quarter" idx="11"/>
          </p:nvPr>
        </p:nvSpPr>
        <p:spPr/>
        <p:txBody>
          <a:bodyPr/>
          <a:lstStyle/>
          <a:p>
            <a:r>
              <a:rPr lang="en-IN"/>
              <a:t>16CS5201 / Computer Networks</a:t>
            </a:r>
          </a:p>
        </p:txBody>
      </p:sp>
      <p:sp>
        <p:nvSpPr>
          <p:cNvPr id="6" name="Slide Number Placeholder 5"/>
          <p:cNvSpPr>
            <a:spLocks noGrp="1"/>
          </p:cNvSpPr>
          <p:nvPr>
            <p:ph type="sldNum" sz="quarter" idx="12"/>
          </p:nvPr>
        </p:nvSpPr>
        <p:spPr/>
        <p:txBody>
          <a:bodyPr/>
          <a:lstStyle/>
          <a:p>
            <a:fld id="{1B518BB3-09F1-4C74-8868-52D5913F1FF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3B7C05C-ADB2-498D-AE5A-1DBC3B97629C}" type="datetime1">
              <a:rPr lang="en-IN" smtClean="0"/>
              <a:pPr/>
              <a:t>09-01-2024</a:t>
            </a:fld>
            <a:endParaRPr lang="en-IN"/>
          </a:p>
        </p:txBody>
      </p:sp>
      <p:sp>
        <p:nvSpPr>
          <p:cNvPr id="5" name="Footer Placeholder 4"/>
          <p:cNvSpPr>
            <a:spLocks noGrp="1"/>
          </p:cNvSpPr>
          <p:nvPr>
            <p:ph type="ftr" sz="quarter" idx="11"/>
          </p:nvPr>
        </p:nvSpPr>
        <p:spPr/>
        <p:txBody>
          <a:bodyPr/>
          <a:lstStyle/>
          <a:p>
            <a:r>
              <a:rPr lang="en-IN"/>
              <a:t>16CS5201 / Computer Networks</a:t>
            </a:r>
          </a:p>
        </p:txBody>
      </p:sp>
      <p:sp>
        <p:nvSpPr>
          <p:cNvPr id="6" name="Slide Number Placeholder 5"/>
          <p:cNvSpPr>
            <a:spLocks noGrp="1"/>
          </p:cNvSpPr>
          <p:nvPr>
            <p:ph type="sldNum" sz="quarter" idx="12"/>
          </p:nvPr>
        </p:nvSpPr>
        <p:spPr/>
        <p:txBody>
          <a:bodyPr/>
          <a:lstStyle/>
          <a:p>
            <a:fld id="{1B518BB3-09F1-4C74-8868-52D5913F1FF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8108E7-9195-458B-A01B-099C230C3488}" type="datetime1">
              <a:rPr lang="en-IN" smtClean="0"/>
              <a:pPr/>
              <a:t>09-01-2024</a:t>
            </a:fld>
            <a:endParaRPr lang="en-IN"/>
          </a:p>
        </p:txBody>
      </p:sp>
      <p:sp>
        <p:nvSpPr>
          <p:cNvPr id="5" name="Footer Placeholder 4"/>
          <p:cNvSpPr>
            <a:spLocks noGrp="1"/>
          </p:cNvSpPr>
          <p:nvPr>
            <p:ph type="ftr" sz="quarter" idx="11"/>
          </p:nvPr>
        </p:nvSpPr>
        <p:spPr/>
        <p:txBody>
          <a:bodyPr/>
          <a:lstStyle/>
          <a:p>
            <a:r>
              <a:rPr lang="en-IN"/>
              <a:t>16CS5201 / Computer Networks</a:t>
            </a:r>
          </a:p>
        </p:txBody>
      </p:sp>
      <p:sp>
        <p:nvSpPr>
          <p:cNvPr id="6" name="Slide Number Placeholder 5"/>
          <p:cNvSpPr>
            <a:spLocks noGrp="1"/>
          </p:cNvSpPr>
          <p:nvPr>
            <p:ph type="sldNum" sz="quarter" idx="12"/>
          </p:nvPr>
        </p:nvSpPr>
        <p:spPr/>
        <p:txBody>
          <a:bodyPr/>
          <a:lstStyle/>
          <a:p>
            <a:fld id="{1B518BB3-09F1-4C74-8868-52D5913F1FF3}"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7A9B36F-0E46-4624-8E96-FDF6BF6631A4}" type="datetime1">
              <a:rPr lang="en-IN" smtClean="0"/>
              <a:pPr/>
              <a:t>09-01-2024</a:t>
            </a:fld>
            <a:endParaRPr lang="en-IN"/>
          </a:p>
        </p:txBody>
      </p:sp>
      <p:sp>
        <p:nvSpPr>
          <p:cNvPr id="6" name="Footer Placeholder 5"/>
          <p:cNvSpPr>
            <a:spLocks noGrp="1"/>
          </p:cNvSpPr>
          <p:nvPr>
            <p:ph type="ftr" sz="quarter" idx="11"/>
          </p:nvPr>
        </p:nvSpPr>
        <p:spPr/>
        <p:txBody>
          <a:bodyPr/>
          <a:lstStyle/>
          <a:p>
            <a:r>
              <a:rPr lang="en-IN"/>
              <a:t>16CS5201 / Computer Networks</a:t>
            </a:r>
          </a:p>
        </p:txBody>
      </p:sp>
      <p:sp>
        <p:nvSpPr>
          <p:cNvPr id="7" name="Slide Number Placeholder 6"/>
          <p:cNvSpPr>
            <a:spLocks noGrp="1"/>
          </p:cNvSpPr>
          <p:nvPr>
            <p:ph type="sldNum" sz="quarter" idx="12"/>
          </p:nvPr>
        </p:nvSpPr>
        <p:spPr/>
        <p:txBody>
          <a:bodyPr/>
          <a:lstStyle/>
          <a:p>
            <a:fld id="{1B518BB3-09F1-4C74-8868-52D5913F1FF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434BC8A-A5E2-4E23-8ED1-B1ADD9C50241}" type="datetime1">
              <a:rPr lang="en-IN" smtClean="0"/>
              <a:pPr/>
              <a:t>09-01-2024</a:t>
            </a:fld>
            <a:endParaRPr lang="en-IN"/>
          </a:p>
        </p:txBody>
      </p:sp>
      <p:sp>
        <p:nvSpPr>
          <p:cNvPr id="8" name="Footer Placeholder 7"/>
          <p:cNvSpPr>
            <a:spLocks noGrp="1"/>
          </p:cNvSpPr>
          <p:nvPr>
            <p:ph type="ftr" sz="quarter" idx="11"/>
          </p:nvPr>
        </p:nvSpPr>
        <p:spPr/>
        <p:txBody>
          <a:bodyPr/>
          <a:lstStyle/>
          <a:p>
            <a:r>
              <a:rPr lang="en-IN"/>
              <a:t>16CS5201 / Computer Networks</a:t>
            </a:r>
          </a:p>
        </p:txBody>
      </p:sp>
      <p:sp>
        <p:nvSpPr>
          <p:cNvPr id="9" name="Slide Number Placeholder 8"/>
          <p:cNvSpPr>
            <a:spLocks noGrp="1"/>
          </p:cNvSpPr>
          <p:nvPr>
            <p:ph type="sldNum" sz="quarter" idx="12"/>
          </p:nvPr>
        </p:nvSpPr>
        <p:spPr/>
        <p:txBody>
          <a:bodyPr/>
          <a:lstStyle/>
          <a:p>
            <a:fld id="{1B518BB3-09F1-4C74-8868-52D5913F1FF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DC8E2F9-8396-44B1-826E-44718FF3083E}" type="datetime1">
              <a:rPr lang="en-IN" smtClean="0"/>
              <a:pPr/>
              <a:t>09-01-2024</a:t>
            </a:fld>
            <a:endParaRPr lang="en-IN"/>
          </a:p>
        </p:txBody>
      </p:sp>
      <p:sp>
        <p:nvSpPr>
          <p:cNvPr id="4" name="Footer Placeholder 3"/>
          <p:cNvSpPr>
            <a:spLocks noGrp="1"/>
          </p:cNvSpPr>
          <p:nvPr>
            <p:ph type="ftr" sz="quarter" idx="11"/>
          </p:nvPr>
        </p:nvSpPr>
        <p:spPr/>
        <p:txBody>
          <a:bodyPr/>
          <a:lstStyle/>
          <a:p>
            <a:r>
              <a:rPr lang="en-IN"/>
              <a:t>16CS5201 / Computer Networks</a:t>
            </a:r>
          </a:p>
        </p:txBody>
      </p:sp>
      <p:sp>
        <p:nvSpPr>
          <p:cNvPr id="5" name="Slide Number Placeholder 4"/>
          <p:cNvSpPr>
            <a:spLocks noGrp="1"/>
          </p:cNvSpPr>
          <p:nvPr>
            <p:ph type="sldNum" sz="quarter" idx="12"/>
          </p:nvPr>
        </p:nvSpPr>
        <p:spPr/>
        <p:txBody>
          <a:bodyPr/>
          <a:lstStyle/>
          <a:p>
            <a:fld id="{1B518BB3-09F1-4C74-8868-52D5913F1FF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066558-123B-4CB5-80BB-C6267B22053A}" type="datetime1">
              <a:rPr lang="en-IN" smtClean="0"/>
              <a:pPr/>
              <a:t>09-01-2024</a:t>
            </a:fld>
            <a:endParaRPr lang="en-IN"/>
          </a:p>
        </p:txBody>
      </p:sp>
      <p:sp>
        <p:nvSpPr>
          <p:cNvPr id="3" name="Footer Placeholder 2"/>
          <p:cNvSpPr>
            <a:spLocks noGrp="1"/>
          </p:cNvSpPr>
          <p:nvPr>
            <p:ph type="ftr" sz="quarter" idx="11"/>
          </p:nvPr>
        </p:nvSpPr>
        <p:spPr/>
        <p:txBody>
          <a:bodyPr/>
          <a:lstStyle/>
          <a:p>
            <a:r>
              <a:rPr lang="en-IN"/>
              <a:t>16CS5201 / Computer Networks</a:t>
            </a:r>
          </a:p>
        </p:txBody>
      </p:sp>
      <p:sp>
        <p:nvSpPr>
          <p:cNvPr id="4" name="Slide Number Placeholder 3"/>
          <p:cNvSpPr>
            <a:spLocks noGrp="1"/>
          </p:cNvSpPr>
          <p:nvPr>
            <p:ph type="sldNum" sz="quarter" idx="12"/>
          </p:nvPr>
        </p:nvSpPr>
        <p:spPr/>
        <p:txBody>
          <a:bodyPr/>
          <a:lstStyle/>
          <a:p>
            <a:fld id="{1B518BB3-09F1-4C74-8868-52D5913F1FF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25DB6B-B3EF-49B3-BEFD-01F5E8CE3397}" type="datetime1">
              <a:rPr lang="en-IN" smtClean="0"/>
              <a:pPr/>
              <a:t>09-01-2024</a:t>
            </a:fld>
            <a:endParaRPr lang="en-IN"/>
          </a:p>
        </p:txBody>
      </p:sp>
      <p:sp>
        <p:nvSpPr>
          <p:cNvPr id="6" name="Footer Placeholder 5"/>
          <p:cNvSpPr>
            <a:spLocks noGrp="1"/>
          </p:cNvSpPr>
          <p:nvPr>
            <p:ph type="ftr" sz="quarter" idx="11"/>
          </p:nvPr>
        </p:nvSpPr>
        <p:spPr/>
        <p:txBody>
          <a:bodyPr/>
          <a:lstStyle/>
          <a:p>
            <a:r>
              <a:rPr lang="en-IN"/>
              <a:t>16CS5201 / Computer Networks</a:t>
            </a:r>
          </a:p>
        </p:txBody>
      </p:sp>
      <p:sp>
        <p:nvSpPr>
          <p:cNvPr id="7" name="Slide Number Placeholder 6"/>
          <p:cNvSpPr>
            <a:spLocks noGrp="1"/>
          </p:cNvSpPr>
          <p:nvPr>
            <p:ph type="sldNum" sz="quarter" idx="12"/>
          </p:nvPr>
        </p:nvSpPr>
        <p:spPr/>
        <p:txBody>
          <a:bodyPr/>
          <a:lstStyle/>
          <a:p>
            <a:fld id="{1B518BB3-09F1-4C74-8868-52D5913F1FF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44EA3E-C5B3-4462-B8F0-86F8054AC13F}" type="datetime1">
              <a:rPr lang="en-IN" smtClean="0"/>
              <a:pPr/>
              <a:t>09-01-2024</a:t>
            </a:fld>
            <a:endParaRPr lang="en-IN"/>
          </a:p>
        </p:txBody>
      </p:sp>
      <p:sp>
        <p:nvSpPr>
          <p:cNvPr id="6" name="Footer Placeholder 5"/>
          <p:cNvSpPr>
            <a:spLocks noGrp="1"/>
          </p:cNvSpPr>
          <p:nvPr>
            <p:ph type="ftr" sz="quarter" idx="11"/>
          </p:nvPr>
        </p:nvSpPr>
        <p:spPr/>
        <p:txBody>
          <a:bodyPr/>
          <a:lstStyle/>
          <a:p>
            <a:r>
              <a:rPr lang="en-IN"/>
              <a:t>16CS5201 / Computer Networks</a:t>
            </a:r>
          </a:p>
        </p:txBody>
      </p:sp>
      <p:sp>
        <p:nvSpPr>
          <p:cNvPr id="7" name="Slide Number Placeholder 6"/>
          <p:cNvSpPr>
            <a:spLocks noGrp="1"/>
          </p:cNvSpPr>
          <p:nvPr>
            <p:ph type="sldNum" sz="quarter" idx="12"/>
          </p:nvPr>
        </p:nvSpPr>
        <p:spPr/>
        <p:txBody>
          <a:bodyPr/>
          <a:lstStyle/>
          <a:p>
            <a:fld id="{1B518BB3-09F1-4C74-8868-52D5913F1FF3}"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267CB3-E4A3-4ECA-B9CD-B8078330CD9F}" type="datetime1">
              <a:rPr lang="en-IN" smtClean="0"/>
              <a:pPr/>
              <a:t>09-01-2024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16CS5201 / Computer Networks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518BB3-09F1-4C74-8868-52D5913F1FF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B1E53-653F-4B4F-BC4E-FF9E2B5505F4}"/>
              </a:ext>
            </a:extLst>
          </p:cNvPr>
          <p:cNvSpPr>
            <a:spLocks noGrp="1"/>
          </p:cNvSpPr>
          <p:nvPr>
            <p:ph type="ctrTitle"/>
          </p:nvPr>
        </p:nvSpPr>
        <p:spPr>
          <a:xfrm>
            <a:off x="179512" y="332656"/>
            <a:ext cx="8712968" cy="1470025"/>
          </a:xfrm>
        </p:spPr>
        <p:txBody>
          <a:bodyPr>
            <a:noAutofit/>
          </a:bodyPr>
          <a:lstStyle/>
          <a:p>
            <a:pPr algn="l"/>
            <a:r>
              <a:rPr lang="en-US" sz="4800" b="1" i="1" dirty="0">
                <a:latin typeface="Times New Roman" panose="02020603050405020304" pitchFamily="18" charset="0"/>
                <a:cs typeface="Times New Roman" panose="02020603050405020304" pitchFamily="18" charset="0"/>
              </a:rPr>
              <a:t>HINDUSTHAN </a:t>
            </a:r>
            <a:br>
              <a:rPr lang="en-US" sz="4800" b="1" i="1" dirty="0">
                <a:latin typeface="Times New Roman" panose="02020603050405020304" pitchFamily="18" charset="0"/>
                <a:cs typeface="Times New Roman" panose="02020603050405020304" pitchFamily="18" charset="0"/>
              </a:rPr>
            </a:br>
            <a:r>
              <a:rPr lang="en-US" sz="3600" b="1" i="1" dirty="0">
                <a:latin typeface="Times New Roman" panose="02020603050405020304" pitchFamily="18" charset="0"/>
                <a:cs typeface="Times New Roman" panose="02020603050405020304" pitchFamily="18" charset="0"/>
              </a:rPr>
              <a:t>College of Engineering and Technology</a:t>
            </a:r>
            <a:endParaRPr lang="en-IN" sz="3600" b="1" i="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4180D1B-382A-45F2-BE1D-8CAD1A0D58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23928" y="1844824"/>
            <a:ext cx="1656184" cy="2412479"/>
          </a:xfrm>
          <a:prstGeom prst="rect">
            <a:avLst/>
          </a:prstGeom>
        </p:spPr>
      </p:pic>
      <p:sp>
        <p:nvSpPr>
          <p:cNvPr id="9" name="Rectangle 8">
            <a:extLst>
              <a:ext uri="{FF2B5EF4-FFF2-40B4-BE49-F238E27FC236}">
                <a16:creationId xmlns:a16="http://schemas.microsoft.com/office/drawing/2014/main" id="{3608C706-28C8-4093-A389-7B45F3A3CBF0}"/>
              </a:ext>
            </a:extLst>
          </p:cNvPr>
          <p:cNvSpPr/>
          <p:nvPr/>
        </p:nvSpPr>
        <p:spPr>
          <a:xfrm>
            <a:off x="184684" y="307235"/>
            <a:ext cx="8712968" cy="6120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ubtitle 2">
            <a:extLst>
              <a:ext uri="{FF2B5EF4-FFF2-40B4-BE49-F238E27FC236}">
                <a16:creationId xmlns:a16="http://schemas.microsoft.com/office/drawing/2014/main" id="{A2B66849-8318-4803-BFDA-568598A3F943}"/>
              </a:ext>
            </a:extLst>
          </p:cNvPr>
          <p:cNvSpPr txBox="1">
            <a:spLocks/>
          </p:cNvSpPr>
          <p:nvPr/>
        </p:nvSpPr>
        <p:spPr>
          <a:xfrm>
            <a:off x="1403648" y="4437111"/>
            <a:ext cx="6400800" cy="2062811"/>
          </a:xfrm>
          <a:prstGeom prst="rect">
            <a:avLst/>
          </a:prstGeom>
        </p:spPr>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n-US" sz="2800" b="1" dirty="0">
              <a:latin typeface="Algerian" panose="04020705040A02060702" pitchFamily="82" charset="0"/>
              <a:cs typeface="Times New Roman" panose="02020603050405020304" pitchFamily="18" charset="0"/>
            </a:endParaRPr>
          </a:p>
        </p:txBody>
      </p:sp>
      <p:grpSp>
        <p:nvGrpSpPr>
          <p:cNvPr id="14" name="Group 13"/>
          <p:cNvGrpSpPr/>
          <p:nvPr/>
        </p:nvGrpSpPr>
        <p:grpSpPr>
          <a:xfrm>
            <a:off x="179512" y="1124744"/>
            <a:ext cx="6948264" cy="0"/>
            <a:chOff x="179512" y="1124744"/>
            <a:chExt cx="6948264" cy="0"/>
          </a:xfrm>
        </p:grpSpPr>
        <p:cxnSp>
          <p:nvCxnSpPr>
            <p:cNvPr id="11" name="Straight Connector 10"/>
            <p:cNvCxnSpPr/>
            <p:nvPr/>
          </p:nvCxnSpPr>
          <p:spPr>
            <a:xfrm>
              <a:off x="179512" y="1124744"/>
              <a:ext cx="2339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483768" y="1124744"/>
              <a:ext cx="2339752"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88024" y="1124744"/>
              <a:ext cx="2339752"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6156176" y="332656"/>
            <a:ext cx="2721314" cy="720080"/>
            <a:chOff x="6156176" y="332656"/>
            <a:chExt cx="2721314" cy="720080"/>
          </a:xfrm>
        </p:grpSpPr>
        <p:sp>
          <p:nvSpPr>
            <p:cNvPr id="15" name="Rectangle 14"/>
            <p:cNvSpPr/>
            <p:nvPr/>
          </p:nvSpPr>
          <p:spPr>
            <a:xfrm>
              <a:off x="6156176" y="332656"/>
              <a:ext cx="936104" cy="72008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Educate</a:t>
              </a:r>
            </a:p>
          </p:txBody>
        </p:sp>
        <p:sp>
          <p:nvSpPr>
            <p:cNvPr id="16" name="Rectangle 15"/>
            <p:cNvSpPr/>
            <p:nvPr/>
          </p:nvSpPr>
          <p:spPr>
            <a:xfrm>
              <a:off x="7092280" y="332656"/>
              <a:ext cx="906124" cy="72008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Empower</a:t>
              </a:r>
            </a:p>
          </p:txBody>
        </p:sp>
        <p:sp>
          <p:nvSpPr>
            <p:cNvPr id="17" name="Rectangle 16"/>
            <p:cNvSpPr/>
            <p:nvPr/>
          </p:nvSpPr>
          <p:spPr>
            <a:xfrm>
              <a:off x="8028384" y="332656"/>
              <a:ext cx="849106" cy="72008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Excel</a:t>
              </a:r>
            </a:p>
          </p:txBody>
        </p:sp>
      </p:grpSp>
      <p:grpSp>
        <p:nvGrpSpPr>
          <p:cNvPr id="18" name="Group 17"/>
          <p:cNvGrpSpPr/>
          <p:nvPr/>
        </p:nvGrpSpPr>
        <p:grpSpPr>
          <a:xfrm rot="10800000">
            <a:off x="2195736" y="6525344"/>
            <a:ext cx="6948264" cy="0"/>
            <a:chOff x="179512" y="1124744"/>
            <a:chExt cx="6948264" cy="0"/>
          </a:xfrm>
        </p:grpSpPr>
        <p:cxnSp>
          <p:nvCxnSpPr>
            <p:cNvPr id="19" name="Straight Connector 18"/>
            <p:cNvCxnSpPr/>
            <p:nvPr/>
          </p:nvCxnSpPr>
          <p:spPr>
            <a:xfrm>
              <a:off x="179512" y="1124744"/>
              <a:ext cx="2339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483768" y="1124744"/>
              <a:ext cx="2339752"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88024" y="1124744"/>
              <a:ext cx="2339752"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19329229"/>
      </p:ext>
    </p:extLst>
  </p:cSld>
  <p:clrMapOvr>
    <a:masterClrMapping/>
  </p:clrMapOvr>
  <mc:AlternateContent xmlns:mc="http://schemas.openxmlformats.org/markup-compatibility/2006" xmlns:p14="http://schemas.microsoft.com/office/powerpoint/2010/main">
    <mc:Choice Requires="p14">
      <p:transition spd="slow" p14:dur="2000" advTm="8462"/>
    </mc:Choice>
    <mc:Fallback xmlns="">
      <p:transition spd="slow" advTm="846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000"/>
                                        <p:tgtEl>
                                          <p:spTgt spid="7"/>
                                        </p:tgtEl>
                                      </p:cBhvr>
                                    </p:animEffect>
                                  </p:childTnLst>
                                </p:cTn>
                              </p:par>
                            </p:childTnLst>
                          </p:cTn>
                        </p:par>
                        <p:par>
                          <p:cTn id="12" fill="hold">
                            <p:stCondLst>
                              <p:cond delay="4000"/>
                            </p:stCondLst>
                            <p:childTnLst>
                              <p:par>
                                <p:cTn id="13" presetID="22" presetClass="entr" presetSubtype="4" fill="hold" nodeType="afterEffect" nodePh="1">
                                  <p:stCondLst>
                                    <p:cond delay="0"/>
                                  </p:stCondLst>
                                  <p:endCondLst>
                                    <p:cond evt="begin" delay="0">
                                      <p:tn val="13"/>
                                    </p:cond>
                                  </p:end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wipe(down)">
                                      <p:cBhvr>
                                        <p:cTn id="15"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latin typeface="Times New Roman" pitchFamily="18" charset="0"/>
                <a:cs typeface="Times New Roman" pitchFamily="18" charset="0"/>
              </a:rPr>
              <a:t>SYSTEM ARCHITECTURE</a:t>
            </a:r>
          </a:p>
        </p:txBody>
      </p:sp>
      <p:sp>
        <p:nvSpPr>
          <p:cNvPr id="5" name="Slide Number Placeholder 4"/>
          <p:cNvSpPr>
            <a:spLocks noGrp="1"/>
          </p:cNvSpPr>
          <p:nvPr>
            <p:ph type="sldNum" sz="quarter" idx="12"/>
          </p:nvPr>
        </p:nvSpPr>
        <p:spPr>
          <a:xfrm>
            <a:off x="6778050" y="6416310"/>
            <a:ext cx="2133600" cy="365125"/>
          </a:xfrm>
        </p:spPr>
        <p:txBody>
          <a:bodyPr/>
          <a:lstStyle/>
          <a:p>
            <a:fld id="{1B518BB3-09F1-4C74-8868-52D5913F1FF3}" type="slidenum">
              <a:rPr lang="en-IN" smtClean="0">
                <a:solidFill>
                  <a:schemeClr val="tx1"/>
                </a:solidFill>
                <a:latin typeface="Times New Roman" pitchFamily="18" charset="0"/>
                <a:cs typeface="Times New Roman" pitchFamily="18" charset="0"/>
              </a:rPr>
              <a:pPr/>
              <a:t>10</a:t>
            </a:fld>
            <a:endParaRPr lang="en-IN" dirty="0">
              <a:solidFill>
                <a:schemeClr val="tx1"/>
              </a:solidFill>
              <a:latin typeface="Times New Roman" pitchFamily="18" charset="0"/>
              <a:cs typeface="Times New Roman" pitchFamily="18" charset="0"/>
            </a:endParaRPr>
          </a:p>
        </p:txBody>
      </p:sp>
      <p:sp>
        <p:nvSpPr>
          <p:cNvPr id="8" name="Rectangle 7"/>
          <p:cNvSpPr/>
          <p:nvPr/>
        </p:nvSpPr>
        <p:spPr>
          <a:xfrm>
            <a:off x="251520" y="6423356"/>
            <a:ext cx="1656184" cy="404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chemeClr val="tx1"/>
                </a:solidFill>
                <a:latin typeface="Times New Roman" pitchFamily="18" charset="0"/>
                <a:cs typeface="Times New Roman" pitchFamily="18" charset="0"/>
              </a:rPr>
              <a:t>HICET</a:t>
            </a:r>
          </a:p>
        </p:txBody>
      </p:sp>
      <p:pic>
        <p:nvPicPr>
          <p:cNvPr id="10" name="Picture 9">
            <a:extLst>
              <a:ext uri="{FF2B5EF4-FFF2-40B4-BE49-F238E27FC236}">
                <a16:creationId xmlns:a16="http://schemas.microsoft.com/office/drawing/2014/main" id="{A4180D1B-382A-45F2-BE1D-8CAD1A0D58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4408" y="188640"/>
            <a:ext cx="693042" cy="1008112"/>
          </a:xfrm>
          <a:prstGeom prst="rect">
            <a:avLst/>
          </a:prstGeom>
        </p:spPr>
      </p:pic>
      <p:grpSp>
        <p:nvGrpSpPr>
          <p:cNvPr id="4" name="Group 10"/>
          <p:cNvGrpSpPr/>
          <p:nvPr/>
        </p:nvGrpSpPr>
        <p:grpSpPr>
          <a:xfrm>
            <a:off x="0" y="6137920"/>
            <a:ext cx="2721314" cy="720080"/>
            <a:chOff x="6156176" y="332656"/>
            <a:chExt cx="2721314" cy="720080"/>
          </a:xfrm>
        </p:grpSpPr>
        <p:sp>
          <p:nvSpPr>
            <p:cNvPr id="12" name="Rectangle 11"/>
            <p:cNvSpPr/>
            <p:nvPr/>
          </p:nvSpPr>
          <p:spPr>
            <a:xfrm>
              <a:off x="6156176" y="332656"/>
              <a:ext cx="936104" cy="72008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Educate</a:t>
              </a:r>
            </a:p>
          </p:txBody>
        </p:sp>
        <p:sp>
          <p:nvSpPr>
            <p:cNvPr id="13" name="Rectangle 12"/>
            <p:cNvSpPr/>
            <p:nvPr/>
          </p:nvSpPr>
          <p:spPr>
            <a:xfrm>
              <a:off x="7092280" y="332656"/>
              <a:ext cx="906124" cy="72008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Empower</a:t>
              </a:r>
            </a:p>
          </p:txBody>
        </p:sp>
        <p:sp>
          <p:nvSpPr>
            <p:cNvPr id="14" name="Rectangle 13"/>
            <p:cNvSpPr/>
            <p:nvPr/>
          </p:nvSpPr>
          <p:spPr>
            <a:xfrm>
              <a:off x="8028384" y="332656"/>
              <a:ext cx="849106" cy="72008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Excel</a:t>
              </a:r>
            </a:p>
          </p:txBody>
        </p:sp>
      </p:grpSp>
      <p:grpSp>
        <p:nvGrpSpPr>
          <p:cNvPr id="6" name="Group 14"/>
          <p:cNvGrpSpPr/>
          <p:nvPr/>
        </p:nvGrpSpPr>
        <p:grpSpPr>
          <a:xfrm>
            <a:off x="0" y="1412776"/>
            <a:ext cx="5868144" cy="144016"/>
            <a:chOff x="179512" y="1124744"/>
            <a:chExt cx="6948264" cy="0"/>
          </a:xfrm>
        </p:grpSpPr>
        <p:cxnSp>
          <p:nvCxnSpPr>
            <p:cNvPr id="16" name="Straight Connector 15"/>
            <p:cNvCxnSpPr/>
            <p:nvPr/>
          </p:nvCxnSpPr>
          <p:spPr>
            <a:xfrm>
              <a:off x="179512" y="1124744"/>
              <a:ext cx="2339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483768" y="1124744"/>
              <a:ext cx="2339752"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88024" y="1124744"/>
              <a:ext cx="2339752"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7" name="Group 18"/>
          <p:cNvGrpSpPr/>
          <p:nvPr/>
        </p:nvGrpSpPr>
        <p:grpSpPr>
          <a:xfrm rot="10800000">
            <a:off x="3635896" y="6237312"/>
            <a:ext cx="5508104" cy="144016"/>
            <a:chOff x="179512" y="1124744"/>
            <a:chExt cx="6948264" cy="0"/>
          </a:xfrm>
        </p:grpSpPr>
        <p:cxnSp>
          <p:nvCxnSpPr>
            <p:cNvPr id="20" name="Straight Connector 19"/>
            <p:cNvCxnSpPr/>
            <p:nvPr/>
          </p:nvCxnSpPr>
          <p:spPr>
            <a:xfrm>
              <a:off x="179512" y="1124744"/>
              <a:ext cx="2339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483768" y="1124744"/>
              <a:ext cx="2339752"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88024" y="1124744"/>
              <a:ext cx="2339752"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pic>
        <p:nvPicPr>
          <p:cNvPr id="23" name="Picture 22">
            <a:extLst>
              <a:ext uri="{FF2B5EF4-FFF2-40B4-BE49-F238E27FC236}">
                <a16:creationId xmlns:a16="http://schemas.microsoft.com/office/drawing/2014/main" id="{A4180D1B-382A-45F2-BE1D-8CAD1A0D58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2400" y="188640"/>
            <a:ext cx="765050" cy="1008112"/>
          </a:xfrm>
          <a:prstGeom prst="rect">
            <a:avLst/>
          </a:prstGeom>
        </p:spPr>
      </p:pic>
      <p:sp>
        <p:nvSpPr>
          <p:cNvPr id="24" name="Footer Placeholder 5"/>
          <p:cNvSpPr>
            <a:spLocks noGrp="1"/>
          </p:cNvSpPr>
          <p:nvPr>
            <p:ph type="ftr" sz="quarter" idx="11"/>
          </p:nvPr>
        </p:nvSpPr>
        <p:spPr>
          <a:xfrm>
            <a:off x="3096256" y="6417925"/>
            <a:ext cx="2895600" cy="365125"/>
          </a:xfrm>
        </p:spPr>
        <p:txBody>
          <a:bodyPr/>
          <a:lstStyle/>
          <a:p>
            <a:r>
              <a:rPr lang="en-IN" dirty="0">
                <a:solidFill>
                  <a:schemeClr val="tx1"/>
                </a:solidFill>
                <a:latin typeface="Times New Roman" pitchFamily="18" charset="0"/>
                <a:cs typeface="Times New Roman" pitchFamily="18" charset="0"/>
              </a:rPr>
              <a:t>MINI PROJECT REVIEW</a:t>
            </a:r>
          </a:p>
        </p:txBody>
      </p:sp>
      <p:pic>
        <p:nvPicPr>
          <p:cNvPr id="15" name="Content Placeholder 14" descr="A diagram of a cloud computing system&#10;&#10;Description automatically generated">
            <a:extLst>
              <a:ext uri="{FF2B5EF4-FFF2-40B4-BE49-F238E27FC236}">
                <a16:creationId xmlns:a16="http://schemas.microsoft.com/office/drawing/2014/main" id="{1E7B43C1-4862-D611-DB3C-60781979C908}"/>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406457" y="1698213"/>
            <a:ext cx="8275197" cy="3609109"/>
          </a:xfrm>
        </p:spPr>
      </p:pic>
    </p:spTree>
    <p:extLst>
      <p:ext uri="{BB962C8B-B14F-4D97-AF65-F5344CB8AC3E}">
        <p14:creationId xmlns:p14="http://schemas.microsoft.com/office/powerpoint/2010/main" val="1313052369"/>
      </p:ext>
    </p:extLst>
  </p:cSld>
  <p:clrMapOvr>
    <a:masterClrMapping/>
  </p:clrMapOvr>
  <mc:AlternateContent xmlns:mc="http://schemas.openxmlformats.org/markup-compatibility/2006" xmlns:p14="http://schemas.microsoft.com/office/powerpoint/2010/main">
    <mc:Choice Requires="p14">
      <p:transition spd="slow" p14:dur="2000" advTm="37296"/>
    </mc:Choice>
    <mc:Fallback xmlns="">
      <p:transition spd="slow" advTm="3729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en-US" b="1" dirty="0">
                <a:latin typeface="Book Antiqua" panose="02040602050305030304" pitchFamily="18" charset="0"/>
              </a:rPr>
              <a:t>LIST OF MODULES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84784"/>
            <a:ext cx="8229600" cy="4525963"/>
          </a:xfrm>
        </p:spPr>
        <p:txBody>
          <a:bodyPr>
            <a:noAutofit/>
          </a:bodyPr>
          <a:lstStyle/>
          <a:p>
            <a:pPr marL="514350" indent="-514350">
              <a:spcBef>
                <a:spcPct val="50000"/>
              </a:spcBef>
              <a:buFont typeface="+mj-lt"/>
              <a:buAutoNum type="arabicPeriod"/>
            </a:pPr>
            <a:r>
              <a:rPr lang="en-US" altLang="en-US" sz="2800" dirty="0">
                <a:latin typeface="Times New Roman" panose="02020603050405020304" pitchFamily="18" charset="0"/>
                <a:cs typeface="Times New Roman" panose="02020603050405020304" pitchFamily="18" charset="0"/>
              </a:rPr>
              <a:t>Admin Control</a:t>
            </a:r>
          </a:p>
          <a:p>
            <a:pPr marL="514350" indent="-514350">
              <a:spcBef>
                <a:spcPct val="50000"/>
              </a:spcBef>
              <a:buFont typeface="+mj-lt"/>
              <a:buAutoNum type="arabicPeriod"/>
            </a:pPr>
            <a:r>
              <a:rPr lang="en-US" altLang="en-US" sz="2800" dirty="0">
                <a:latin typeface="Times New Roman" panose="02020603050405020304" pitchFamily="18" charset="0"/>
                <a:cs typeface="Times New Roman" panose="02020603050405020304" pitchFamily="18" charset="0"/>
              </a:rPr>
              <a:t>Donor Registration</a:t>
            </a:r>
          </a:p>
          <a:p>
            <a:pPr marL="514350" indent="-514350">
              <a:spcBef>
                <a:spcPct val="50000"/>
              </a:spcBef>
              <a:buFont typeface="+mj-lt"/>
              <a:buAutoNum type="arabicPeriod"/>
            </a:pPr>
            <a:r>
              <a:rPr lang="en-US" altLang="en-US" sz="2800" dirty="0">
                <a:latin typeface="Times New Roman" panose="02020603050405020304" pitchFamily="18" charset="0"/>
                <a:cs typeface="Times New Roman" panose="02020603050405020304" pitchFamily="18" charset="0"/>
              </a:rPr>
              <a:t>Donor information</a:t>
            </a:r>
          </a:p>
          <a:p>
            <a:pPr marL="514350" indent="-514350">
              <a:spcBef>
                <a:spcPct val="50000"/>
              </a:spcBef>
              <a:buFont typeface="+mj-lt"/>
              <a:buAutoNum type="arabicPeriod"/>
            </a:pPr>
            <a:r>
              <a:rPr lang="en-US" altLang="en-US" sz="2800" dirty="0">
                <a:latin typeface="Times New Roman" panose="02020603050405020304" pitchFamily="18" charset="0"/>
                <a:cs typeface="Times New Roman" panose="02020603050405020304" pitchFamily="18" charset="0"/>
              </a:rPr>
              <a:t>Request for the Donor</a:t>
            </a:r>
          </a:p>
        </p:txBody>
      </p:sp>
      <p:sp>
        <p:nvSpPr>
          <p:cNvPr id="5" name="Slide Number Placeholder 4"/>
          <p:cNvSpPr>
            <a:spLocks noGrp="1"/>
          </p:cNvSpPr>
          <p:nvPr>
            <p:ph type="sldNum" sz="quarter" idx="12"/>
          </p:nvPr>
        </p:nvSpPr>
        <p:spPr>
          <a:xfrm>
            <a:off x="6778050" y="6416310"/>
            <a:ext cx="2133600" cy="365125"/>
          </a:xfrm>
        </p:spPr>
        <p:txBody>
          <a:bodyPr/>
          <a:lstStyle/>
          <a:p>
            <a:fld id="{1B518BB3-09F1-4C74-8868-52D5913F1FF3}" type="slidenum">
              <a:rPr lang="en-IN" smtClean="0">
                <a:solidFill>
                  <a:schemeClr val="tx1"/>
                </a:solidFill>
                <a:latin typeface="Times New Roman" pitchFamily="18" charset="0"/>
                <a:cs typeface="Times New Roman" pitchFamily="18" charset="0"/>
              </a:rPr>
              <a:pPr/>
              <a:t>11</a:t>
            </a:fld>
            <a:endParaRPr lang="en-IN" dirty="0">
              <a:solidFill>
                <a:schemeClr val="tx1"/>
              </a:solidFill>
              <a:latin typeface="Times New Roman" pitchFamily="18" charset="0"/>
              <a:cs typeface="Times New Roman" pitchFamily="18" charset="0"/>
            </a:endParaRPr>
          </a:p>
        </p:txBody>
      </p:sp>
      <p:sp>
        <p:nvSpPr>
          <p:cNvPr id="8" name="Rectangle 7"/>
          <p:cNvSpPr/>
          <p:nvPr/>
        </p:nvSpPr>
        <p:spPr>
          <a:xfrm>
            <a:off x="251520" y="6423356"/>
            <a:ext cx="1656184" cy="404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chemeClr val="tx1"/>
                </a:solidFill>
                <a:latin typeface="Times New Roman" pitchFamily="18" charset="0"/>
                <a:cs typeface="Times New Roman" pitchFamily="18" charset="0"/>
              </a:rPr>
              <a:t>HICET</a:t>
            </a:r>
          </a:p>
        </p:txBody>
      </p:sp>
      <p:pic>
        <p:nvPicPr>
          <p:cNvPr id="10" name="Picture 9">
            <a:extLst>
              <a:ext uri="{FF2B5EF4-FFF2-40B4-BE49-F238E27FC236}">
                <a16:creationId xmlns:a16="http://schemas.microsoft.com/office/drawing/2014/main" id="{A4180D1B-382A-45F2-BE1D-8CAD1A0D58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4408" y="188640"/>
            <a:ext cx="693042" cy="1008112"/>
          </a:xfrm>
          <a:prstGeom prst="rect">
            <a:avLst/>
          </a:prstGeom>
        </p:spPr>
      </p:pic>
      <p:grpSp>
        <p:nvGrpSpPr>
          <p:cNvPr id="4" name="Group 10"/>
          <p:cNvGrpSpPr/>
          <p:nvPr/>
        </p:nvGrpSpPr>
        <p:grpSpPr>
          <a:xfrm>
            <a:off x="0" y="6137920"/>
            <a:ext cx="2721314" cy="720080"/>
            <a:chOff x="6156176" y="332656"/>
            <a:chExt cx="2721314" cy="720080"/>
          </a:xfrm>
        </p:grpSpPr>
        <p:sp>
          <p:nvSpPr>
            <p:cNvPr id="12" name="Rectangle 11"/>
            <p:cNvSpPr/>
            <p:nvPr/>
          </p:nvSpPr>
          <p:spPr>
            <a:xfrm>
              <a:off x="6156176" y="332656"/>
              <a:ext cx="936104" cy="72008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Educate</a:t>
              </a:r>
            </a:p>
          </p:txBody>
        </p:sp>
        <p:sp>
          <p:nvSpPr>
            <p:cNvPr id="13" name="Rectangle 12"/>
            <p:cNvSpPr/>
            <p:nvPr/>
          </p:nvSpPr>
          <p:spPr>
            <a:xfrm>
              <a:off x="7092280" y="332656"/>
              <a:ext cx="906124" cy="72008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Empower</a:t>
              </a:r>
            </a:p>
          </p:txBody>
        </p:sp>
        <p:sp>
          <p:nvSpPr>
            <p:cNvPr id="14" name="Rectangle 13"/>
            <p:cNvSpPr/>
            <p:nvPr/>
          </p:nvSpPr>
          <p:spPr>
            <a:xfrm>
              <a:off x="8028384" y="332656"/>
              <a:ext cx="849106" cy="72008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Excel</a:t>
              </a:r>
            </a:p>
          </p:txBody>
        </p:sp>
      </p:grpSp>
      <p:grpSp>
        <p:nvGrpSpPr>
          <p:cNvPr id="6" name="Group 14"/>
          <p:cNvGrpSpPr/>
          <p:nvPr/>
        </p:nvGrpSpPr>
        <p:grpSpPr>
          <a:xfrm>
            <a:off x="0" y="1412776"/>
            <a:ext cx="5868144" cy="144016"/>
            <a:chOff x="179512" y="1124744"/>
            <a:chExt cx="6948264" cy="0"/>
          </a:xfrm>
        </p:grpSpPr>
        <p:cxnSp>
          <p:nvCxnSpPr>
            <p:cNvPr id="16" name="Straight Connector 15"/>
            <p:cNvCxnSpPr/>
            <p:nvPr/>
          </p:nvCxnSpPr>
          <p:spPr>
            <a:xfrm>
              <a:off x="179512" y="1124744"/>
              <a:ext cx="2339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483768" y="1124744"/>
              <a:ext cx="2339752"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88024" y="1124744"/>
              <a:ext cx="2339752"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7" name="Group 18"/>
          <p:cNvGrpSpPr/>
          <p:nvPr/>
        </p:nvGrpSpPr>
        <p:grpSpPr>
          <a:xfrm rot="10800000">
            <a:off x="3635896" y="6237312"/>
            <a:ext cx="5508104" cy="144016"/>
            <a:chOff x="179512" y="1124744"/>
            <a:chExt cx="6948264" cy="0"/>
          </a:xfrm>
        </p:grpSpPr>
        <p:cxnSp>
          <p:nvCxnSpPr>
            <p:cNvPr id="20" name="Straight Connector 19"/>
            <p:cNvCxnSpPr/>
            <p:nvPr/>
          </p:nvCxnSpPr>
          <p:spPr>
            <a:xfrm>
              <a:off x="179512" y="1124744"/>
              <a:ext cx="2339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483768" y="1124744"/>
              <a:ext cx="2339752"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88024" y="1124744"/>
              <a:ext cx="2339752"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pic>
        <p:nvPicPr>
          <p:cNvPr id="23" name="Picture 22">
            <a:extLst>
              <a:ext uri="{FF2B5EF4-FFF2-40B4-BE49-F238E27FC236}">
                <a16:creationId xmlns:a16="http://schemas.microsoft.com/office/drawing/2014/main" id="{A4180D1B-382A-45F2-BE1D-8CAD1A0D58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2400" y="188640"/>
            <a:ext cx="765050" cy="1008112"/>
          </a:xfrm>
          <a:prstGeom prst="rect">
            <a:avLst/>
          </a:prstGeom>
        </p:spPr>
      </p:pic>
      <p:sp>
        <p:nvSpPr>
          <p:cNvPr id="24" name="Footer Placeholder 5"/>
          <p:cNvSpPr>
            <a:spLocks noGrp="1"/>
          </p:cNvSpPr>
          <p:nvPr>
            <p:ph type="ftr" sz="quarter" idx="11"/>
          </p:nvPr>
        </p:nvSpPr>
        <p:spPr>
          <a:xfrm>
            <a:off x="3096256" y="6417925"/>
            <a:ext cx="2895600" cy="365125"/>
          </a:xfrm>
        </p:spPr>
        <p:txBody>
          <a:bodyPr/>
          <a:lstStyle/>
          <a:p>
            <a:r>
              <a:rPr lang="en-IN" dirty="0">
                <a:solidFill>
                  <a:schemeClr val="tx1"/>
                </a:solidFill>
                <a:latin typeface="Times New Roman" pitchFamily="18" charset="0"/>
                <a:cs typeface="Times New Roman" pitchFamily="18" charset="0"/>
              </a:rPr>
              <a:t>MINI PROJECT REVIEW</a:t>
            </a:r>
          </a:p>
        </p:txBody>
      </p:sp>
    </p:spTree>
    <p:extLst>
      <p:ext uri="{BB962C8B-B14F-4D97-AF65-F5344CB8AC3E}">
        <p14:creationId xmlns:p14="http://schemas.microsoft.com/office/powerpoint/2010/main" val="1313052369"/>
      </p:ext>
    </p:extLst>
  </p:cSld>
  <p:clrMapOvr>
    <a:masterClrMapping/>
  </p:clrMapOvr>
  <mc:AlternateContent xmlns:mc="http://schemas.openxmlformats.org/markup-compatibility/2006" xmlns:p14="http://schemas.microsoft.com/office/powerpoint/2010/main">
    <mc:Choice Requires="p14">
      <p:transition spd="slow" p14:dur="2000" advTm="37296"/>
    </mc:Choice>
    <mc:Fallback xmlns="">
      <p:transition spd="slow" advTm="3729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en-US" b="1" dirty="0">
                <a:latin typeface="Book Antiqua" panose="02040602050305030304" pitchFamily="18" charset="0"/>
              </a:rPr>
              <a:t>MODULE DESCRIPTION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84784"/>
            <a:ext cx="8229600" cy="4525963"/>
          </a:xfrm>
        </p:spPr>
        <p:txBody>
          <a:bodyPr>
            <a:noAutofit/>
          </a:bodyPr>
          <a:lstStyle/>
          <a:p>
            <a:pPr>
              <a:spcBef>
                <a:spcPct val="50000"/>
              </a:spcBef>
              <a:buFontTx/>
              <a:buNone/>
            </a:pPr>
            <a:r>
              <a:rPr lang="en-US" altLang="en-US" sz="2800" b="1" dirty="0">
                <a:latin typeface="Times New Roman" panose="02020603050405020304" pitchFamily="18" charset="0"/>
                <a:cs typeface="Times New Roman" panose="02020603050405020304" pitchFamily="18" charset="0"/>
              </a:rPr>
              <a:t>Admin Control</a:t>
            </a:r>
          </a:p>
          <a:p>
            <a:pPr>
              <a:spcBef>
                <a:spcPct val="50000"/>
              </a:spcBef>
            </a:pPr>
            <a:r>
              <a:rPr lang="en-US" altLang="en-US" sz="2800" dirty="0">
                <a:latin typeface="Times New Roman" panose="02020603050405020304" pitchFamily="18" charset="0"/>
                <a:cs typeface="Times New Roman" panose="02020603050405020304" pitchFamily="18" charset="0"/>
              </a:rPr>
              <a:t>In the Admin Panel, Admin able to add the user, delete the already existing users.</a:t>
            </a:r>
          </a:p>
          <a:p>
            <a:pPr>
              <a:spcBef>
                <a:spcPct val="50000"/>
              </a:spcBef>
            </a:pPr>
            <a:r>
              <a:rPr lang="en-US" altLang="en-US" sz="2800" dirty="0">
                <a:latin typeface="Times New Roman" panose="02020603050405020304" pitchFamily="18" charset="0"/>
                <a:cs typeface="Times New Roman" panose="02020603050405020304" pitchFamily="18" charset="0"/>
              </a:rPr>
              <a:t>Also, admin able to post the Details of Blood Camp.</a:t>
            </a:r>
          </a:p>
        </p:txBody>
      </p:sp>
      <p:sp>
        <p:nvSpPr>
          <p:cNvPr id="5" name="Slide Number Placeholder 4"/>
          <p:cNvSpPr>
            <a:spLocks noGrp="1"/>
          </p:cNvSpPr>
          <p:nvPr>
            <p:ph type="sldNum" sz="quarter" idx="12"/>
          </p:nvPr>
        </p:nvSpPr>
        <p:spPr>
          <a:xfrm>
            <a:off x="6778050" y="6416310"/>
            <a:ext cx="2133600" cy="365125"/>
          </a:xfrm>
        </p:spPr>
        <p:txBody>
          <a:bodyPr/>
          <a:lstStyle/>
          <a:p>
            <a:fld id="{1B518BB3-09F1-4C74-8868-52D5913F1FF3}" type="slidenum">
              <a:rPr lang="en-IN" smtClean="0">
                <a:solidFill>
                  <a:schemeClr val="tx1"/>
                </a:solidFill>
                <a:latin typeface="Times New Roman" pitchFamily="18" charset="0"/>
                <a:cs typeface="Times New Roman" pitchFamily="18" charset="0"/>
              </a:rPr>
              <a:pPr/>
              <a:t>12</a:t>
            </a:fld>
            <a:endParaRPr lang="en-IN" dirty="0">
              <a:solidFill>
                <a:schemeClr val="tx1"/>
              </a:solidFill>
              <a:latin typeface="Times New Roman" pitchFamily="18" charset="0"/>
              <a:cs typeface="Times New Roman" pitchFamily="18" charset="0"/>
            </a:endParaRPr>
          </a:p>
        </p:txBody>
      </p:sp>
      <p:sp>
        <p:nvSpPr>
          <p:cNvPr id="8" name="Rectangle 7"/>
          <p:cNvSpPr/>
          <p:nvPr/>
        </p:nvSpPr>
        <p:spPr>
          <a:xfrm>
            <a:off x="251520" y="6423356"/>
            <a:ext cx="1656184" cy="404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chemeClr val="tx1"/>
                </a:solidFill>
                <a:latin typeface="Times New Roman" pitchFamily="18" charset="0"/>
                <a:cs typeface="Times New Roman" pitchFamily="18" charset="0"/>
              </a:rPr>
              <a:t>HICET</a:t>
            </a:r>
          </a:p>
        </p:txBody>
      </p:sp>
      <p:pic>
        <p:nvPicPr>
          <p:cNvPr id="10" name="Picture 9">
            <a:extLst>
              <a:ext uri="{FF2B5EF4-FFF2-40B4-BE49-F238E27FC236}">
                <a16:creationId xmlns:a16="http://schemas.microsoft.com/office/drawing/2014/main" id="{A4180D1B-382A-45F2-BE1D-8CAD1A0D58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4408" y="188640"/>
            <a:ext cx="693042" cy="1008112"/>
          </a:xfrm>
          <a:prstGeom prst="rect">
            <a:avLst/>
          </a:prstGeom>
        </p:spPr>
      </p:pic>
      <p:grpSp>
        <p:nvGrpSpPr>
          <p:cNvPr id="4" name="Group 10"/>
          <p:cNvGrpSpPr/>
          <p:nvPr/>
        </p:nvGrpSpPr>
        <p:grpSpPr>
          <a:xfrm>
            <a:off x="0" y="6137920"/>
            <a:ext cx="2721314" cy="720080"/>
            <a:chOff x="6156176" y="332656"/>
            <a:chExt cx="2721314" cy="720080"/>
          </a:xfrm>
        </p:grpSpPr>
        <p:sp>
          <p:nvSpPr>
            <p:cNvPr id="12" name="Rectangle 11"/>
            <p:cNvSpPr/>
            <p:nvPr/>
          </p:nvSpPr>
          <p:spPr>
            <a:xfrm>
              <a:off x="6156176" y="332656"/>
              <a:ext cx="936104" cy="72008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Educate</a:t>
              </a:r>
            </a:p>
          </p:txBody>
        </p:sp>
        <p:sp>
          <p:nvSpPr>
            <p:cNvPr id="13" name="Rectangle 12"/>
            <p:cNvSpPr/>
            <p:nvPr/>
          </p:nvSpPr>
          <p:spPr>
            <a:xfrm>
              <a:off x="7092280" y="332656"/>
              <a:ext cx="906124" cy="72008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Empower</a:t>
              </a:r>
            </a:p>
          </p:txBody>
        </p:sp>
        <p:sp>
          <p:nvSpPr>
            <p:cNvPr id="14" name="Rectangle 13"/>
            <p:cNvSpPr/>
            <p:nvPr/>
          </p:nvSpPr>
          <p:spPr>
            <a:xfrm>
              <a:off x="8028384" y="332656"/>
              <a:ext cx="849106" cy="72008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Excel</a:t>
              </a:r>
            </a:p>
          </p:txBody>
        </p:sp>
      </p:grpSp>
      <p:grpSp>
        <p:nvGrpSpPr>
          <p:cNvPr id="6" name="Group 14"/>
          <p:cNvGrpSpPr/>
          <p:nvPr/>
        </p:nvGrpSpPr>
        <p:grpSpPr>
          <a:xfrm>
            <a:off x="0" y="1412776"/>
            <a:ext cx="5868144" cy="144016"/>
            <a:chOff x="179512" y="1124744"/>
            <a:chExt cx="6948264" cy="0"/>
          </a:xfrm>
        </p:grpSpPr>
        <p:cxnSp>
          <p:nvCxnSpPr>
            <p:cNvPr id="16" name="Straight Connector 15"/>
            <p:cNvCxnSpPr/>
            <p:nvPr/>
          </p:nvCxnSpPr>
          <p:spPr>
            <a:xfrm>
              <a:off x="179512" y="1124744"/>
              <a:ext cx="2339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483768" y="1124744"/>
              <a:ext cx="2339752"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88024" y="1124744"/>
              <a:ext cx="2339752"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7" name="Group 18"/>
          <p:cNvGrpSpPr/>
          <p:nvPr/>
        </p:nvGrpSpPr>
        <p:grpSpPr>
          <a:xfrm rot="10800000">
            <a:off x="3635896" y="6237312"/>
            <a:ext cx="5508104" cy="144016"/>
            <a:chOff x="179512" y="1124744"/>
            <a:chExt cx="6948264" cy="0"/>
          </a:xfrm>
        </p:grpSpPr>
        <p:cxnSp>
          <p:nvCxnSpPr>
            <p:cNvPr id="20" name="Straight Connector 19"/>
            <p:cNvCxnSpPr/>
            <p:nvPr/>
          </p:nvCxnSpPr>
          <p:spPr>
            <a:xfrm>
              <a:off x="179512" y="1124744"/>
              <a:ext cx="2339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483768" y="1124744"/>
              <a:ext cx="2339752"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88024" y="1124744"/>
              <a:ext cx="2339752"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pic>
        <p:nvPicPr>
          <p:cNvPr id="23" name="Picture 22">
            <a:extLst>
              <a:ext uri="{FF2B5EF4-FFF2-40B4-BE49-F238E27FC236}">
                <a16:creationId xmlns:a16="http://schemas.microsoft.com/office/drawing/2014/main" id="{A4180D1B-382A-45F2-BE1D-8CAD1A0D58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2400" y="188640"/>
            <a:ext cx="765050" cy="1008112"/>
          </a:xfrm>
          <a:prstGeom prst="rect">
            <a:avLst/>
          </a:prstGeom>
        </p:spPr>
      </p:pic>
      <p:sp>
        <p:nvSpPr>
          <p:cNvPr id="25" name="Footer Placeholder 5"/>
          <p:cNvSpPr>
            <a:spLocks noGrp="1"/>
          </p:cNvSpPr>
          <p:nvPr>
            <p:ph type="ftr" sz="quarter" idx="11"/>
          </p:nvPr>
        </p:nvSpPr>
        <p:spPr>
          <a:xfrm>
            <a:off x="3096256" y="6417925"/>
            <a:ext cx="2895600" cy="365125"/>
          </a:xfrm>
        </p:spPr>
        <p:txBody>
          <a:bodyPr/>
          <a:lstStyle/>
          <a:p>
            <a:r>
              <a:rPr lang="en-IN" dirty="0">
                <a:solidFill>
                  <a:schemeClr val="tx1"/>
                </a:solidFill>
                <a:latin typeface="Times New Roman" pitchFamily="18" charset="0"/>
                <a:cs typeface="Times New Roman" pitchFamily="18" charset="0"/>
              </a:rPr>
              <a:t>MINI PROJECT REVIEW</a:t>
            </a:r>
          </a:p>
        </p:txBody>
      </p:sp>
    </p:spTree>
    <p:extLst>
      <p:ext uri="{BB962C8B-B14F-4D97-AF65-F5344CB8AC3E}">
        <p14:creationId xmlns:p14="http://schemas.microsoft.com/office/powerpoint/2010/main" val="1313052369"/>
      </p:ext>
    </p:extLst>
  </p:cSld>
  <p:clrMapOvr>
    <a:masterClrMapping/>
  </p:clrMapOvr>
  <mc:AlternateContent xmlns:mc="http://schemas.openxmlformats.org/markup-compatibility/2006" xmlns:p14="http://schemas.microsoft.com/office/powerpoint/2010/main">
    <mc:Choice Requires="p14">
      <p:transition spd="slow" p14:dur="2000" advTm="37296"/>
    </mc:Choice>
    <mc:Fallback xmlns="">
      <p:transition spd="slow" advTm="3729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en-US" b="1" dirty="0">
                <a:latin typeface="Book Antiqua" panose="02040602050305030304" pitchFamily="18" charset="0"/>
              </a:rPr>
              <a:t>MODULE DESCRIPTION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84784"/>
            <a:ext cx="8229600" cy="4525963"/>
          </a:xfrm>
        </p:spPr>
        <p:txBody>
          <a:bodyPr>
            <a:noAutofit/>
          </a:bodyPr>
          <a:lstStyle/>
          <a:p>
            <a:pPr>
              <a:spcBef>
                <a:spcPct val="50000"/>
              </a:spcBef>
              <a:buFontTx/>
              <a:buNone/>
            </a:pPr>
            <a:r>
              <a:rPr lang="en-US" altLang="en-US" sz="2800" b="1" dirty="0">
                <a:latin typeface="Times New Roman" panose="02020603050405020304" pitchFamily="18" charset="0"/>
                <a:cs typeface="Times New Roman" panose="02020603050405020304" pitchFamily="18" charset="0"/>
              </a:rPr>
              <a:t>Donor Registration</a:t>
            </a:r>
          </a:p>
          <a:p>
            <a:pPr>
              <a:spcBef>
                <a:spcPct val="50000"/>
              </a:spcBef>
            </a:pPr>
            <a:r>
              <a:rPr lang="en-US" altLang="en-US" sz="2800" dirty="0">
                <a:latin typeface="Times New Roman" panose="02020603050405020304" pitchFamily="18" charset="0"/>
                <a:cs typeface="Times New Roman" panose="02020603050405020304" pitchFamily="18" charset="0"/>
              </a:rPr>
              <a:t>In this section, user able to register as a donor for themselves.</a:t>
            </a:r>
          </a:p>
          <a:p>
            <a:pPr>
              <a:spcBef>
                <a:spcPct val="50000"/>
              </a:spcBef>
            </a:pPr>
            <a:r>
              <a:rPr lang="en-US" altLang="en-US" sz="2800" dirty="0">
                <a:latin typeface="Times New Roman" panose="02020603050405020304" pitchFamily="18" charset="0"/>
                <a:cs typeface="Times New Roman" panose="02020603050405020304" pitchFamily="18" charset="0"/>
              </a:rPr>
              <a:t>By Register as a donor, details will store in the Donor details table in the database and the Donor will get the notification through the Email. In email Id what they provide while the registration.</a:t>
            </a:r>
          </a:p>
        </p:txBody>
      </p:sp>
      <p:sp>
        <p:nvSpPr>
          <p:cNvPr id="5" name="Slide Number Placeholder 4"/>
          <p:cNvSpPr>
            <a:spLocks noGrp="1"/>
          </p:cNvSpPr>
          <p:nvPr>
            <p:ph type="sldNum" sz="quarter" idx="12"/>
          </p:nvPr>
        </p:nvSpPr>
        <p:spPr>
          <a:xfrm>
            <a:off x="6778050" y="6416310"/>
            <a:ext cx="2133600" cy="365125"/>
          </a:xfrm>
        </p:spPr>
        <p:txBody>
          <a:bodyPr/>
          <a:lstStyle/>
          <a:p>
            <a:fld id="{1B518BB3-09F1-4C74-8868-52D5913F1FF3}" type="slidenum">
              <a:rPr lang="en-IN" smtClean="0">
                <a:solidFill>
                  <a:schemeClr val="tx1"/>
                </a:solidFill>
                <a:latin typeface="Times New Roman" pitchFamily="18" charset="0"/>
                <a:cs typeface="Times New Roman" pitchFamily="18" charset="0"/>
              </a:rPr>
              <a:pPr/>
              <a:t>13</a:t>
            </a:fld>
            <a:endParaRPr lang="en-IN" dirty="0">
              <a:solidFill>
                <a:schemeClr val="tx1"/>
              </a:solidFill>
              <a:latin typeface="Times New Roman" pitchFamily="18" charset="0"/>
              <a:cs typeface="Times New Roman" pitchFamily="18" charset="0"/>
            </a:endParaRPr>
          </a:p>
        </p:txBody>
      </p:sp>
      <p:sp>
        <p:nvSpPr>
          <p:cNvPr id="8" name="Rectangle 7"/>
          <p:cNvSpPr/>
          <p:nvPr/>
        </p:nvSpPr>
        <p:spPr>
          <a:xfrm>
            <a:off x="251520" y="6423356"/>
            <a:ext cx="1656184" cy="404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chemeClr val="tx1"/>
                </a:solidFill>
                <a:latin typeface="Times New Roman" pitchFamily="18" charset="0"/>
                <a:cs typeface="Times New Roman" pitchFamily="18" charset="0"/>
              </a:rPr>
              <a:t>HICET</a:t>
            </a:r>
          </a:p>
        </p:txBody>
      </p:sp>
      <p:pic>
        <p:nvPicPr>
          <p:cNvPr id="10" name="Picture 9">
            <a:extLst>
              <a:ext uri="{FF2B5EF4-FFF2-40B4-BE49-F238E27FC236}">
                <a16:creationId xmlns:a16="http://schemas.microsoft.com/office/drawing/2014/main" id="{A4180D1B-382A-45F2-BE1D-8CAD1A0D58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4408" y="188640"/>
            <a:ext cx="693042" cy="1008112"/>
          </a:xfrm>
          <a:prstGeom prst="rect">
            <a:avLst/>
          </a:prstGeom>
        </p:spPr>
      </p:pic>
      <p:grpSp>
        <p:nvGrpSpPr>
          <p:cNvPr id="4" name="Group 10"/>
          <p:cNvGrpSpPr/>
          <p:nvPr/>
        </p:nvGrpSpPr>
        <p:grpSpPr>
          <a:xfrm>
            <a:off x="0" y="6137920"/>
            <a:ext cx="2721314" cy="720080"/>
            <a:chOff x="6156176" y="332656"/>
            <a:chExt cx="2721314" cy="720080"/>
          </a:xfrm>
        </p:grpSpPr>
        <p:sp>
          <p:nvSpPr>
            <p:cNvPr id="12" name="Rectangle 11"/>
            <p:cNvSpPr/>
            <p:nvPr/>
          </p:nvSpPr>
          <p:spPr>
            <a:xfrm>
              <a:off x="6156176" y="332656"/>
              <a:ext cx="936104" cy="72008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Educate</a:t>
              </a:r>
            </a:p>
          </p:txBody>
        </p:sp>
        <p:sp>
          <p:nvSpPr>
            <p:cNvPr id="13" name="Rectangle 12"/>
            <p:cNvSpPr/>
            <p:nvPr/>
          </p:nvSpPr>
          <p:spPr>
            <a:xfrm>
              <a:off x="7092280" y="332656"/>
              <a:ext cx="906124" cy="72008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Empower</a:t>
              </a:r>
            </a:p>
          </p:txBody>
        </p:sp>
        <p:sp>
          <p:nvSpPr>
            <p:cNvPr id="14" name="Rectangle 13"/>
            <p:cNvSpPr/>
            <p:nvPr/>
          </p:nvSpPr>
          <p:spPr>
            <a:xfrm>
              <a:off x="8028384" y="332656"/>
              <a:ext cx="849106" cy="72008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Excel</a:t>
              </a:r>
            </a:p>
          </p:txBody>
        </p:sp>
      </p:grpSp>
      <p:grpSp>
        <p:nvGrpSpPr>
          <p:cNvPr id="6" name="Group 14"/>
          <p:cNvGrpSpPr/>
          <p:nvPr/>
        </p:nvGrpSpPr>
        <p:grpSpPr>
          <a:xfrm>
            <a:off x="0" y="1412776"/>
            <a:ext cx="5868144" cy="144016"/>
            <a:chOff x="179512" y="1124744"/>
            <a:chExt cx="6948264" cy="0"/>
          </a:xfrm>
        </p:grpSpPr>
        <p:cxnSp>
          <p:nvCxnSpPr>
            <p:cNvPr id="16" name="Straight Connector 15"/>
            <p:cNvCxnSpPr/>
            <p:nvPr/>
          </p:nvCxnSpPr>
          <p:spPr>
            <a:xfrm>
              <a:off x="179512" y="1124744"/>
              <a:ext cx="2339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483768" y="1124744"/>
              <a:ext cx="2339752"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88024" y="1124744"/>
              <a:ext cx="2339752"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7" name="Group 18"/>
          <p:cNvGrpSpPr/>
          <p:nvPr/>
        </p:nvGrpSpPr>
        <p:grpSpPr>
          <a:xfrm rot="10800000">
            <a:off x="3635896" y="6237312"/>
            <a:ext cx="5508104" cy="144016"/>
            <a:chOff x="179512" y="1124744"/>
            <a:chExt cx="6948264" cy="0"/>
          </a:xfrm>
        </p:grpSpPr>
        <p:cxnSp>
          <p:nvCxnSpPr>
            <p:cNvPr id="20" name="Straight Connector 19"/>
            <p:cNvCxnSpPr/>
            <p:nvPr/>
          </p:nvCxnSpPr>
          <p:spPr>
            <a:xfrm>
              <a:off x="179512" y="1124744"/>
              <a:ext cx="2339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483768" y="1124744"/>
              <a:ext cx="2339752"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88024" y="1124744"/>
              <a:ext cx="2339752"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pic>
        <p:nvPicPr>
          <p:cNvPr id="23" name="Picture 22">
            <a:extLst>
              <a:ext uri="{FF2B5EF4-FFF2-40B4-BE49-F238E27FC236}">
                <a16:creationId xmlns:a16="http://schemas.microsoft.com/office/drawing/2014/main" id="{A4180D1B-382A-45F2-BE1D-8CAD1A0D58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2400" y="188640"/>
            <a:ext cx="765050" cy="1008112"/>
          </a:xfrm>
          <a:prstGeom prst="rect">
            <a:avLst/>
          </a:prstGeom>
        </p:spPr>
      </p:pic>
      <p:sp>
        <p:nvSpPr>
          <p:cNvPr id="25" name="Footer Placeholder 5"/>
          <p:cNvSpPr>
            <a:spLocks noGrp="1"/>
          </p:cNvSpPr>
          <p:nvPr>
            <p:ph type="ftr" sz="quarter" idx="11"/>
          </p:nvPr>
        </p:nvSpPr>
        <p:spPr>
          <a:xfrm>
            <a:off x="3096256" y="6417925"/>
            <a:ext cx="2895600" cy="365125"/>
          </a:xfrm>
        </p:spPr>
        <p:txBody>
          <a:bodyPr/>
          <a:lstStyle/>
          <a:p>
            <a:r>
              <a:rPr lang="en-IN" dirty="0">
                <a:solidFill>
                  <a:schemeClr val="tx1"/>
                </a:solidFill>
                <a:latin typeface="Times New Roman" pitchFamily="18" charset="0"/>
                <a:cs typeface="Times New Roman" pitchFamily="18" charset="0"/>
              </a:rPr>
              <a:t>MINI PROJECT REVIEW</a:t>
            </a:r>
          </a:p>
        </p:txBody>
      </p:sp>
    </p:spTree>
    <p:extLst>
      <p:ext uri="{BB962C8B-B14F-4D97-AF65-F5344CB8AC3E}">
        <p14:creationId xmlns:p14="http://schemas.microsoft.com/office/powerpoint/2010/main" val="1235216183"/>
      </p:ext>
    </p:extLst>
  </p:cSld>
  <p:clrMapOvr>
    <a:masterClrMapping/>
  </p:clrMapOvr>
  <mc:AlternateContent xmlns:mc="http://schemas.openxmlformats.org/markup-compatibility/2006" xmlns:p14="http://schemas.microsoft.com/office/powerpoint/2010/main">
    <mc:Choice Requires="p14">
      <p:transition spd="slow" p14:dur="2000" advTm="37296"/>
    </mc:Choice>
    <mc:Fallback xmlns="">
      <p:transition spd="slow" advTm="3729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en-US" b="1" dirty="0">
                <a:latin typeface="Book Antiqua" panose="02040602050305030304" pitchFamily="18" charset="0"/>
              </a:rPr>
              <a:t>MODULE DESCRIPTION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84784"/>
            <a:ext cx="8229600" cy="4525963"/>
          </a:xfrm>
        </p:spPr>
        <p:txBody>
          <a:bodyPr>
            <a:noAutofit/>
          </a:bodyPr>
          <a:lstStyle/>
          <a:p>
            <a:pPr>
              <a:spcBef>
                <a:spcPct val="50000"/>
              </a:spcBef>
              <a:buFontTx/>
              <a:buNone/>
            </a:pPr>
            <a:r>
              <a:rPr lang="en-US" altLang="en-US" sz="2800" b="1" dirty="0">
                <a:latin typeface="Times New Roman" panose="02020603050405020304" pitchFamily="18" charset="0"/>
                <a:cs typeface="Times New Roman" panose="02020603050405020304" pitchFamily="18" charset="0"/>
              </a:rPr>
              <a:t>Donor Information</a:t>
            </a:r>
          </a:p>
          <a:p>
            <a:pPr>
              <a:spcBef>
                <a:spcPct val="50000"/>
              </a:spcBef>
            </a:pPr>
            <a:r>
              <a:rPr lang="en-US" altLang="en-US" sz="2800" dirty="0">
                <a:latin typeface="Times New Roman" panose="02020603050405020304" pitchFamily="18" charset="0"/>
                <a:cs typeface="Times New Roman" panose="02020603050405020304" pitchFamily="18" charset="0"/>
              </a:rPr>
              <a:t>In this section, people can get the Donor details like Name, Phone Number, Blood Group, and City.</a:t>
            </a:r>
          </a:p>
          <a:p>
            <a:pPr>
              <a:spcBef>
                <a:spcPct val="50000"/>
              </a:spcBef>
            </a:pPr>
            <a:r>
              <a:rPr lang="en-US" altLang="en-US" sz="2800" dirty="0">
                <a:latin typeface="Times New Roman" panose="02020603050405020304" pitchFamily="18" charset="0"/>
                <a:cs typeface="Times New Roman" panose="02020603050405020304" pitchFamily="18" charset="0"/>
              </a:rPr>
              <a:t>By this details People those who are needed a blood can able to arrange blood easily.</a:t>
            </a:r>
          </a:p>
          <a:p>
            <a:pPr>
              <a:spcBef>
                <a:spcPct val="50000"/>
              </a:spcBef>
            </a:pPr>
            <a:r>
              <a:rPr lang="en-US" altLang="en-US" sz="2800" dirty="0">
                <a:latin typeface="Times New Roman" panose="02020603050405020304" pitchFamily="18" charset="0"/>
                <a:cs typeface="Times New Roman" panose="02020603050405020304" pitchFamily="18" charset="0"/>
              </a:rPr>
              <a:t>Details are fetched from the Donor Details table in database.</a:t>
            </a:r>
          </a:p>
        </p:txBody>
      </p:sp>
      <p:sp>
        <p:nvSpPr>
          <p:cNvPr id="5" name="Slide Number Placeholder 4"/>
          <p:cNvSpPr>
            <a:spLocks noGrp="1"/>
          </p:cNvSpPr>
          <p:nvPr>
            <p:ph type="sldNum" sz="quarter" idx="12"/>
          </p:nvPr>
        </p:nvSpPr>
        <p:spPr>
          <a:xfrm>
            <a:off x="6778050" y="6416310"/>
            <a:ext cx="2133600" cy="365125"/>
          </a:xfrm>
        </p:spPr>
        <p:txBody>
          <a:bodyPr/>
          <a:lstStyle/>
          <a:p>
            <a:fld id="{1B518BB3-09F1-4C74-8868-52D5913F1FF3}" type="slidenum">
              <a:rPr lang="en-IN" smtClean="0">
                <a:solidFill>
                  <a:schemeClr val="tx1"/>
                </a:solidFill>
                <a:latin typeface="Times New Roman" pitchFamily="18" charset="0"/>
                <a:cs typeface="Times New Roman" pitchFamily="18" charset="0"/>
              </a:rPr>
              <a:pPr/>
              <a:t>14</a:t>
            </a:fld>
            <a:endParaRPr lang="en-IN" dirty="0">
              <a:solidFill>
                <a:schemeClr val="tx1"/>
              </a:solidFill>
              <a:latin typeface="Times New Roman" pitchFamily="18" charset="0"/>
              <a:cs typeface="Times New Roman" pitchFamily="18" charset="0"/>
            </a:endParaRPr>
          </a:p>
        </p:txBody>
      </p:sp>
      <p:sp>
        <p:nvSpPr>
          <p:cNvPr id="8" name="Rectangle 7"/>
          <p:cNvSpPr/>
          <p:nvPr/>
        </p:nvSpPr>
        <p:spPr>
          <a:xfrm>
            <a:off x="251520" y="6423356"/>
            <a:ext cx="1656184" cy="404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chemeClr val="tx1"/>
                </a:solidFill>
                <a:latin typeface="Times New Roman" pitchFamily="18" charset="0"/>
                <a:cs typeface="Times New Roman" pitchFamily="18" charset="0"/>
              </a:rPr>
              <a:t>HICET</a:t>
            </a:r>
          </a:p>
        </p:txBody>
      </p:sp>
      <p:pic>
        <p:nvPicPr>
          <p:cNvPr id="10" name="Picture 9">
            <a:extLst>
              <a:ext uri="{FF2B5EF4-FFF2-40B4-BE49-F238E27FC236}">
                <a16:creationId xmlns:a16="http://schemas.microsoft.com/office/drawing/2014/main" id="{A4180D1B-382A-45F2-BE1D-8CAD1A0D58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4408" y="188640"/>
            <a:ext cx="693042" cy="1008112"/>
          </a:xfrm>
          <a:prstGeom prst="rect">
            <a:avLst/>
          </a:prstGeom>
        </p:spPr>
      </p:pic>
      <p:grpSp>
        <p:nvGrpSpPr>
          <p:cNvPr id="4" name="Group 10"/>
          <p:cNvGrpSpPr/>
          <p:nvPr/>
        </p:nvGrpSpPr>
        <p:grpSpPr>
          <a:xfrm>
            <a:off x="0" y="6137920"/>
            <a:ext cx="2721314" cy="720080"/>
            <a:chOff x="6156176" y="332656"/>
            <a:chExt cx="2721314" cy="720080"/>
          </a:xfrm>
        </p:grpSpPr>
        <p:sp>
          <p:nvSpPr>
            <p:cNvPr id="12" name="Rectangle 11"/>
            <p:cNvSpPr/>
            <p:nvPr/>
          </p:nvSpPr>
          <p:spPr>
            <a:xfrm>
              <a:off x="6156176" y="332656"/>
              <a:ext cx="936104" cy="72008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Educate</a:t>
              </a:r>
            </a:p>
          </p:txBody>
        </p:sp>
        <p:sp>
          <p:nvSpPr>
            <p:cNvPr id="13" name="Rectangle 12"/>
            <p:cNvSpPr/>
            <p:nvPr/>
          </p:nvSpPr>
          <p:spPr>
            <a:xfrm>
              <a:off x="7092280" y="332656"/>
              <a:ext cx="906124" cy="72008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Empower</a:t>
              </a:r>
            </a:p>
          </p:txBody>
        </p:sp>
        <p:sp>
          <p:nvSpPr>
            <p:cNvPr id="14" name="Rectangle 13"/>
            <p:cNvSpPr/>
            <p:nvPr/>
          </p:nvSpPr>
          <p:spPr>
            <a:xfrm>
              <a:off x="8028384" y="332656"/>
              <a:ext cx="849106" cy="72008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Excel</a:t>
              </a:r>
            </a:p>
          </p:txBody>
        </p:sp>
      </p:grpSp>
      <p:grpSp>
        <p:nvGrpSpPr>
          <p:cNvPr id="6" name="Group 14"/>
          <p:cNvGrpSpPr/>
          <p:nvPr/>
        </p:nvGrpSpPr>
        <p:grpSpPr>
          <a:xfrm>
            <a:off x="0" y="1412776"/>
            <a:ext cx="5868144" cy="144016"/>
            <a:chOff x="179512" y="1124744"/>
            <a:chExt cx="6948264" cy="0"/>
          </a:xfrm>
        </p:grpSpPr>
        <p:cxnSp>
          <p:nvCxnSpPr>
            <p:cNvPr id="16" name="Straight Connector 15"/>
            <p:cNvCxnSpPr/>
            <p:nvPr/>
          </p:nvCxnSpPr>
          <p:spPr>
            <a:xfrm>
              <a:off x="179512" y="1124744"/>
              <a:ext cx="2339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483768" y="1124744"/>
              <a:ext cx="2339752"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88024" y="1124744"/>
              <a:ext cx="2339752"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7" name="Group 18"/>
          <p:cNvGrpSpPr/>
          <p:nvPr/>
        </p:nvGrpSpPr>
        <p:grpSpPr>
          <a:xfrm rot="10800000">
            <a:off x="3635896" y="6237312"/>
            <a:ext cx="5508104" cy="144016"/>
            <a:chOff x="179512" y="1124744"/>
            <a:chExt cx="6948264" cy="0"/>
          </a:xfrm>
        </p:grpSpPr>
        <p:cxnSp>
          <p:nvCxnSpPr>
            <p:cNvPr id="20" name="Straight Connector 19"/>
            <p:cNvCxnSpPr/>
            <p:nvPr/>
          </p:nvCxnSpPr>
          <p:spPr>
            <a:xfrm>
              <a:off x="179512" y="1124744"/>
              <a:ext cx="2339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483768" y="1124744"/>
              <a:ext cx="2339752"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88024" y="1124744"/>
              <a:ext cx="2339752"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pic>
        <p:nvPicPr>
          <p:cNvPr id="23" name="Picture 22">
            <a:extLst>
              <a:ext uri="{FF2B5EF4-FFF2-40B4-BE49-F238E27FC236}">
                <a16:creationId xmlns:a16="http://schemas.microsoft.com/office/drawing/2014/main" id="{A4180D1B-382A-45F2-BE1D-8CAD1A0D58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2400" y="188640"/>
            <a:ext cx="765050" cy="1008112"/>
          </a:xfrm>
          <a:prstGeom prst="rect">
            <a:avLst/>
          </a:prstGeom>
        </p:spPr>
      </p:pic>
      <p:sp>
        <p:nvSpPr>
          <p:cNvPr id="25" name="Footer Placeholder 5"/>
          <p:cNvSpPr>
            <a:spLocks noGrp="1"/>
          </p:cNvSpPr>
          <p:nvPr>
            <p:ph type="ftr" sz="quarter" idx="11"/>
          </p:nvPr>
        </p:nvSpPr>
        <p:spPr>
          <a:xfrm>
            <a:off x="3096256" y="6417925"/>
            <a:ext cx="2895600" cy="365125"/>
          </a:xfrm>
        </p:spPr>
        <p:txBody>
          <a:bodyPr/>
          <a:lstStyle/>
          <a:p>
            <a:r>
              <a:rPr lang="en-IN" dirty="0">
                <a:solidFill>
                  <a:schemeClr val="tx1"/>
                </a:solidFill>
                <a:latin typeface="Times New Roman" pitchFamily="18" charset="0"/>
                <a:cs typeface="Times New Roman" pitchFamily="18" charset="0"/>
              </a:rPr>
              <a:t>MINI PROJECT REVIEW</a:t>
            </a:r>
          </a:p>
        </p:txBody>
      </p:sp>
    </p:spTree>
    <p:extLst>
      <p:ext uri="{BB962C8B-B14F-4D97-AF65-F5344CB8AC3E}">
        <p14:creationId xmlns:p14="http://schemas.microsoft.com/office/powerpoint/2010/main" val="1235216183"/>
      </p:ext>
    </p:extLst>
  </p:cSld>
  <p:clrMapOvr>
    <a:masterClrMapping/>
  </p:clrMapOvr>
  <mc:AlternateContent xmlns:mc="http://schemas.openxmlformats.org/markup-compatibility/2006" xmlns:p14="http://schemas.microsoft.com/office/powerpoint/2010/main">
    <mc:Choice Requires="p14">
      <p:transition spd="slow" p14:dur="2000" advTm="37296"/>
    </mc:Choice>
    <mc:Fallback xmlns="">
      <p:transition spd="slow" advTm="3729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en-US" b="1" dirty="0">
                <a:latin typeface="Book Antiqua" panose="02040602050305030304" pitchFamily="18" charset="0"/>
              </a:rPr>
              <a:t>MODULE DESCRIPTION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84784"/>
            <a:ext cx="8229600" cy="4525963"/>
          </a:xfrm>
        </p:spPr>
        <p:txBody>
          <a:bodyPr>
            <a:noAutofit/>
          </a:bodyPr>
          <a:lstStyle/>
          <a:p>
            <a:pPr>
              <a:spcBef>
                <a:spcPct val="50000"/>
              </a:spcBef>
              <a:buFontTx/>
              <a:buNone/>
            </a:pPr>
            <a:r>
              <a:rPr lang="en-US" altLang="en-US" sz="2800" b="1" dirty="0">
                <a:latin typeface="Times New Roman" panose="02020603050405020304" pitchFamily="18" charset="0"/>
                <a:cs typeface="Times New Roman" panose="02020603050405020304" pitchFamily="18" charset="0"/>
              </a:rPr>
              <a:t>Request For Donor</a:t>
            </a:r>
          </a:p>
          <a:p>
            <a:pPr>
              <a:spcBef>
                <a:spcPct val="50000"/>
              </a:spcBef>
            </a:pPr>
            <a:r>
              <a:rPr lang="en-US" altLang="en-US" sz="2800" dirty="0">
                <a:latin typeface="Times New Roman" panose="02020603050405020304" pitchFamily="18" charset="0"/>
                <a:cs typeface="Times New Roman" panose="02020603050405020304" pitchFamily="18" charset="0"/>
              </a:rPr>
              <a:t>By raise the request for blood in this application, the details will be forwarded to the donor those who are registered in the Application through the Email.</a:t>
            </a:r>
          </a:p>
          <a:p>
            <a:pPr>
              <a:spcBef>
                <a:spcPct val="50000"/>
              </a:spcBef>
            </a:pPr>
            <a:r>
              <a:rPr lang="en-US" altLang="en-US" sz="2800" dirty="0">
                <a:latin typeface="Times New Roman" panose="02020603050405020304" pitchFamily="18" charset="0"/>
                <a:cs typeface="Times New Roman" panose="02020603050405020304" pitchFamily="18" charset="0"/>
              </a:rPr>
              <a:t>And the Request details will be stored in Request Details table in database for future reference.</a:t>
            </a:r>
          </a:p>
        </p:txBody>
      </p:sp>
      <p:sp>
        <p:nvSpPr>
          <p:cNvPr id="5" name="Slide Number Placeholder 4"/>
          <p:cNvSpPr>
            <a:spLocks noGrp="1"/>
          </p:cNvSpPr>
          <p:nvPr>
            <p:ph type="sldNum" sz="quarter" idx="12"/>
          </p:nvPr>
        </p:nvSpPr>
        <p:spPr>
          <a:xfrm>
            <a:off x="6778050" y="6416310"/>
            <a:ext cx="2133600" cy="365125"/>
          </a:xfrm>
        </p:spPr>
        <p:txBody>
          <a:bodyPr/>
          <a:lstStyle/>
          <a:p>
            <a:fld id="{1B518BB3-09F1-4C74-8868-52D5913F1FF3}" type="slidenum">
              <a:rPr lang="en-IN" smtClean="0">
                <a:solidFill>
                  <a:schemeClr val="tx1"/>
                </a:solidFill>
                <a:latin typeface="Times New Roman" pitchFamily="18" charset="0"/>
                <a:cs typeface="Times New Roman" pitchFamily="18" charset="0"/>
              </a:rPr>
              <a:pPr/>
              <a:t>15</a:t>
            </a:fld>
            <a:endParaRPr lang="en-IN" dirty="0">
              <a:solidFill>
                <a:schemeClr val="tx1"/>
              </a:solidFill>
              <a:latin typeface="Times New Roman" pitchFamily="18" charset="0"/>
              <a:cs typeface="Times New Roman" pitchFamily="18" charset="0"/>
            </a:endParaRPr>
          </a:p>
        </p:txBody>
      </p:sp>
      <p:sp>
        <p:nvSpPr>
          <p:cNvPr id="8" name="Rectangle 7"/>
          <p:cNvSpPr/>
          <p:nvPr/>
        </p:nvSpPr>
        <p:spPr>
          <a:xfrm>
            <a:off x="251520" y="6423356"/>
            <a:ext cx="1656184" cy="404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chemeClr val="tx1"/>
                </a:solidFill>
                <a:latin typeface="Times New Roman" pitchFamily="18" charset="0"/>
                <a:cs typeface="Times New Roman" pitchFamily="18" charset="0"/>
              </a:rPr>
              <a:t>HICET</a:t>
            </a:r>
          </a:p>
        </p:txBody>
      </p:sp>
      <p:pic>
        <p:nvPicPr>
          <p:cNvPr id="10" name="Picture 9">
            <a:extLst>
              <a:ext uri="{FF2B5EF4-FFF2-40B4-BE49-F238E27FC236}">
                <a16:creationId xmlns:a16="http://schemas.microsoft.com/office/drawing/2014/main" id="{A4180D1B-382A-45F2-BE1D-8CAD1A0D58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4408" y="188640"/>
            <a:ext cx="693042" cy="1008112"/>
          </a:xfrm>
          <a:prstGeom prst="rect">
            <a:avLst/>
          </a:prstGeom>
        </p:spPr>
      </p:pic>
      <p:grpSp>
        <p:nvGrpSpPr>
          <p:cNvPr id="4" name="Group 10"/>
          <p:cNvGrpSpPr/>
          <p:nvPr/>
        </p:nvGrpSpPr>
        <p:grpSpPr>
          <a:xfrm>
            <a:off x="0" y="6137920"/>
            <a:ext cx="2721314" cy="720080"/>
            <a:chOff x="6156176" y="332656"/>
            <a:chExt cx="2721314" cy="720080"/>
          </a:xfrm>
        </p:grpSpPr>
        <p:sp>
          <p:nvSpPr>
            <p:cNvPr id="12" name="Rectangle 11"/>
            <p:cNvSpPr/>
            <p:nvPr/>
          </p:nvSpPr>
          <p:spPr>
            <a:xfrm>
              <a:off x="6156176" y="332656"/>
              <a:ext cx="936104" cy="72008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Educate</a:t>
              </a:r>
            </a:p>
          </p:txBody>
        </p:sp>
        <p:sp>
          <p:nvSpPr>
            <p:cNvPr id="13" name="Rectangle 12"/>
            <p:cNvSpPr/>
            <p:nvPr/>
          </p:nvSpPr>
          <p:spPr>
            <a:xfrm>
              <a:off x="7092280" y="332656"/>
              <a:ext cx="906124" cy="72008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Empower</a:t>
              </a:r>
            </a:p>
          </p:txBody>
        </p:sp>
        <p:sp>
          <p:nvSpPr>
            <p:cNvPr id="14" name="Rectangle 13"/>
            <p:cNvSpPr/>
            <p:nvPr/>
          </p:nvSpPr>
          <p:spPr>
            <a:xfrm>
              <a:off x="8028384" y="332656"/>
              <a:ext cx="849106" cy="72008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Excel</a:t>
              </a:r>
            </a:p>
          </p:txBody>
        </p:sp>
      </p:grpSp>
      <p:grpSp>
        <p:nvGrpSpPr>
          <p:cNvPr id="6" name="Group 14"/>
          <p:cNvGrpSpPr/>
          <p:nvPr/>
        </p:nvGrpSpPr>
        <p:grpSpPr>
          <a:xfrm>
            <a:off x="0" y="1412776"/>
            <a:ext cx="5868144" cy="144016"/>
            <a:chOff x="179512" y="1124744"/>
            <a:chExt cx="6948264" cy="0"/>
          </a:xfrm>
        </p:grpSpPr>
        <p:cxnSp>
          <p:nvCxnSpPr>
            <p:cNvPr id="16" name="Straight Connector 15"/>
            <p:cNvCxnSpPr/>
            <p:nvPr/>
          </p:nvCxnSpPr>
          <p:spPr>
            <a:xfrm>
              <a:off x="179512" y="1124744"/>
              <a:ext cx="2339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483768" y="1124744"/>
              <a:ext cx="2339752"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88024" y="1124744"/>
              <a:ext cx="2339752"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7" name="Group 18"/>
          <p:cNvGrpSpPr/>
          <p:nvPr/>
        </p:nvGrpSpPr>
        <p:grpSpPr>
          <a:xfrm rot="10800000">
            <a:off x="3635896" y="6237312"/>
            <a:ext cx="5508104" cy="144016"/>
            <a:chOff x="179512" y="1124744"/>
            <a:chExt cx="6948264" cy="0"/>
          </a:xfrm>
        </p:grpSpPr>
        <p:cxnSp>
          <p:nvCxnSpPr>
            <p:cNvPr id="20" name="Straight Connector 19"/>
            <p:cNvCxnSpPr/>
            <p:nvPr/>
          </p:nvCxnSpPr>
          <p:spPr>
            <a:xfrm>
              <a:off x="179512" y="1124744"/>
              <a:ext cx="2339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483768" y="1124744"/>
              <a:ext cx="2339752"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88024" y="1124744"/>
              <a:ext cx="2339752"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pic>
        <p:nvPicPr>
          <p:cNvPr id="23" name="Picture 22">
            <a:extLst>
              <a:ext uri="{FF2B5EF4-FFF2-40B4-BE49-F238E27FC236}">
                <a16:creationId xmlns:a16="http://schemas.microsoft.com/office/drawing/2014/main" id="{A4180D1B-382A-45F2-BE1D-8CAD1A0D58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2400" y="188640"/>
            <a:ext cx="765050" cy="1008112"/>
          </a:xfrm>
          <a:prstGeom prst="rect">
            <a:avLst/>
          </a:prstGeom>
        </p:spPr>
      </p:pic>
      <p:sp>
        <p:nvSpPr>
          <p:cNvPr id="25" name="Footer Placeholder 5"/>
          <p:cNvSpPr>
            <a:spLocks noGrp="1"/>
          </p:cNvSpPr>
          <p:nvPr>
            <p:ph type="ftr" sz="quarter" idx="11"/>
          </p:nvPr>
        </p:nvSpPr>
        <p:spPr>
          <a:xfrm>
            <a:off x="3096256" y="6417925"/>
            <a:ext cx="2895600" cy="365125"/>
          </a:xfrm>
        </p:spPr>
        <p:txBody>
          <a:bodyPr/>
          <a:lstStyle/>
          <a:p>
            <a:r>
              <a:rPr lang="en-IN" dirty="0">
                <a:solidFill>
                  <a:schemeClr val="tx1"/>
                </a:solidFill>
                <a:latin typeface="Times New Roman" pitchFamily="18" charset="0"/>
                <a:cs typeface="Times New Roman" pitchFamily="18" charset="0"/>
              </a:rPr>
              <a:t>MINI PROJECT REVIEW</a:t>
            </a:r>
          </a:p>
        </p:txBody>
      </p:sp>
    </p:spTree>
    <p:extLst>
      <p:ext uri="{BB962C8B-B14F-4D97-AF65-F5344CB8AC3E}">
        <p14:creationId xmlns:p14="http://schemas.microsoft.com/office/powerpoint/2010/main" val="1235216183"/>
      </p:ext>
    </p:extLst>
  </p:cSld>
  <p:clrMapOvr>
    <a:masterClrMapping/>
  </p:clrMapOvr>
  <mc:AlternateContent xmlns:mc="http://schemas.openxmlformats.org/markup-compatibility/2006" xmlns:p14="http://schemas.microsoft.com/office/powerpoint/2010/main">
    <mc:Choice Requires="p14">
      <p:transition spd="slow" p14:dur="2000" advTm="37296"/>
    </mc:Choice>
    <mc:Fallback xmlns="">
      <p:transition spd="slow" advTm="3729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en-US" b="1" dirty="0">
                <a:latin typeface="Book Antiqua" panose="02040602050305030304" pitchFamily="18" charset="0"/>
              </a:rPr>
              <a:t>CLASS DIAGRAM</a:t>
            </a:r>
            <a:endParaRPr lang="en-US"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6778050" y="6416310"/>
            <a:ext cx="2133600" cy="365125"/>
          </a:xfrm>
        </p:spPr>
        <p:txBody>
          <a:bodyPr/>
          <a:lstStyle/>
          <a:p>
            <a:fld id="{1B518BB3-09F1-4C74-8868-52D5913F1FF3}" type="slidenum">
              <a:rPr lang="en-IN" smtClean="0">
                <a:solidFill>
                  <a:schemeClr val="tx1"/>
                </a:solidFill>
                <a:latin typeface="Times New Roman" pitchFamily="18" charset="0"/>
                <a:cs typeface="Times New Roman" pitchFamily="18" charset="0"/>
              </a:rPr>
              <a:pPr/>
              <a:t>16</a:t>
            </a:fld>
            <a:endParaRPr lang="en-IN" dirty="0">
              <a:solidFill>
                <a:schemeClr val="tx1"/>
              </a:solidFill>
              <a:latin typeface="Times New Roman" pitchFamily="18" charset="0"/>
              <a:cs typeface="Times New Roman" pitchFamily="18" charset="0"/>
            </a:endParaRPr>
          </a:p>
        </p:txBody>
      </p:sp>
      <p:sp>
        <p:nvSpPr>
          <p:cNvPr id="8" name="Rectangle 7"/>
          <p:cNvSpPr/>
          <p:nvPr/>
        </p:nvSpPr>
        <p:spPr>
          <a:xfrm>
            <a:off x="251520" y="6423356"/>
            <a:ext cx="1656184" cy="404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chemeClr val="tx1"/>
                </a:solidFill>
                <a:latin typeface="Times New Roman" pitchFamily="18" charset="0"/>
                <a:cs typeface="Times New Roman" pitchFamily="18" charset="0"/>
              </a:rPr>
              <a:t>HICET</a:t>
            </a:r>
          </a:p>
        </p:txBody>
      </p:sp>
      <p:pic>
        <p:nvPicPr>
          <p:cNvPr id="10" name="Picture 9">
            <a:extLst>
              <a:ext uri="{FF2B5EF4-FFF2-40B4-BE49-F238E27FC236}">
                <a16:creationId xmlns:a16="http://schemas.microsoft.com/office/drawing/2014/main" id="{A4180D1B-382A-45F2-BE1D-8CAD1A0D58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4408" y="188640"/>
            <a:ext cx="693042" cy="1008112"/>
          </a:xfrm>
          <a:prstGeom prst="rect">
            <a:avLst/>
          </a:prstGeom>
        </p:spPr>
      </p:pic>
      <p:grpSp>
        <p:nvGrpSpPr>
          <p:cNvPr id="4" name="Group 10"/>
          <p:cNvGrpSpPr/>
          <p:nvPr/>
        </p:nvGrpSpPr>
        <p:grpSpPr>
          <a:xfrm>
            <a:off x="0" y="6137920"/>
            <a:ext cx="2721314" cy="720080"/>
            <a:chOff x="6156176" y="332656"/>
            <a:chExt cx="2721314" cy="720080"/>
          </a:xfrm>
        </p:grpSpPr>
        <p:sp>
          <p:nvSpPr>
            <p:cNvPr id="12" name="Rectangle 11"/>
            <p:cNvSpPr/>
            <p:nvPr/>
          </p:nvSpPr>
          <p:spPr>
            <a:xfrm>
              <a:off x="6156176" y="332656"/>
              <a:ext cx="936104" cy="72008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Educate</a:t>
              </a:r>
            </a:p>
          </p:txBody>
        </p:sp>
        <p:sp>
          <p:nvSpPr>
            <p:cNvPr id="13" name="Rectangle 12"/>
            <p:cNvSpPr/>
            <p:nvPr/>
          </p:nvSpPr>
          <p:spPr>
            <a:xfrm>
              <a:off x="7092280" y="332656"/>
              <a:ext cx="906124" cy="72008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Empower</a:t>
              </a:r>
            </a:p>
          </p:txBody>
        </p:sp>
        <p:sp>
          <p:nvSpPr>
            <p:cNvPr id="14" name="Rectangle 13"/>
            <p:cNvSpPr/>
            <p:nvPr/>
          </p:nvSpPr>
          <p:spPr>
            <a:xfrm>
              <a:off x="8028384" y="332656"/>
              <a:ext cx="849106" cy="72008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Excel</a:t>
              </a:r>
            </a:p>
          </p:txBody>
        </p:sp>
      </p:grpSp>
      <p:grpSp>
        <p:nvGrpSpPr>
          <p:cNvPr id="6" name="Group 14"/>
          <p:cNvGrpSpPr/>
          <p:nvPr/>
        </p:nvGrpSpPr>
        <p:grpSpPr>
          <a:xfrm>
            <a:off x="0" y="1412776"/>
            <a:ext cx="5868144" cy="144016"/>
            <a:chOff x="179512" y="1124744"/>
            <a:chExt cx="6948264" cy="0"/>
          </a:xfrm>
        </p:grpSpPr>
        <p:cxnSp>
          <p:nvCxnSpPr>
            <p:cNvPr id="16" name="Straight Connector 15"/>
            <p:cNvCxnSpPr/>
            <p:nvPr/>
          </p:nvCxnSpPr>
          <p:spPr>
            <a:xfrm>
              <a:off x="179512" y="1124744"/>
              <a:ext cx="2339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483768" y="1124744"/>
              <a:ext cx="2339752"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88024" y="1124744"/>
              <a:ext cx="2339752"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7" name="Group 18"/>
          <p:cNvGrpSpPr/>
          <p:nvPr/>
        </p:nvGrpSpPr>
        <p:grpSpPr>
          <a:xfrm rot="10800000">
            <a:off x="3635896" y="6237312"/>
            <a:ext cx="5508104" cy="144016"/>
            <a:chOff x="179512" y="1124744"/>
            <a:chExt cx="6948264" cy="0"/>
          </a:xfrm>
        </p:grpSpPr>
        <p:cxnSp>
          <p:nvCxnSpPr>
            <p:cNvPr id="20" name="Straight Connector 19"/>
            <p:cNvCxnSpPr/>
            <p:nvPr/>
          </p:nvCxnSpPr>
          <p:spPr>
            <a:xfrm>
              <a:off x="179512" y="1124744"/>
              <a:ext cx="2339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483768" y="1124744"/>
              <a:ext cx="2339752"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88024" y="1124744"/>
              <a:ext cx="2339752"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pic>
        <p:nvPicPr>
          <p:cNvPr id="23" name="Picture 22">
            <a:extLst>
              <a:ext uri="{FF2B5EF4-FFF2-40B4-BE49-F238E27FC236}">
                <a16:creationId xmlns:a16="http://schemas.microsoft.com/office/drawing/2014/main" id="{A4180D1B-382A-45F2-BE1D-8CAD1A0D58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2400" y="188640"/>
            <a:ext cx="765050" cy="1008112"/>
          </a:xfrm>
          <a:prstGeom prst="rect">
            <a:avLst/>
          </a:prstGeom>
        </p:spPr>
      </p:pic>
      <p:sp>
        <p:nvSpPr>
          <p:cNvPr id="25" name="Footer Placeholder 5"/>
          <p:cNvSpPr>
            <a:spLocks noGrp="1"/>
          </p:cNvSpPr>
          <p:nvPr>
            <p:ph type="ftr" sz="quarter" idx="11"/>
          </p:nvPr>
        </p:nvSpPr>
        <p:spPr>
          <a:xfrm>
            <a:off x="3096256" y="6417925"/>
            <a:ext cx="2895600" cy="365125"/>
          </a:xfrm>
        </p:spPr>
        <p:txBody>
          <a:bodyPr/>
          <a:lstStyle/>
          <a:p>
            <a:r>
              <a:rPr lang="en-IN" dirty="0">
                <a:solidFill>
                  <a:schemeClr val="tx1"/>
                </a:solidFill>
                <a:latin typeface="Times New Roman" pitchFamily="18" charset="0"/>
                <a:cs typeface="Times New Roman" pitchFamily="18" charset="0"/>
              </a:rPr>
              <a:t>MINI PROJECT REVIEW</a:t>
            </a:r>
          </a:p>
        </p:txBody>
      </p:sp>
      <p:pic>
        <p:nvPicPr>
          <p:cNvPr id="9" name="Content Placeholder 8">
            <a:extLst>
              <a:ext uri="{FF2B5EF4-FFF2-40B4-BE49-F238E27FC236}">
                <a16:creationId xmlns:a16="http://schemas.microsoft.com/office/drawing/2014/main" id="{26D8F49E-A8B7-ADFC-073C-4852EA760F05}"/>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988569" y="1484313"/>
            <a:ext cx="5166861" cy="4525962"/>
          </a:xfrm>
          <a:prstGeom prst="rect">
            <a:avLst/>
          </a:prstGeom>
        </p:spPr>
      </p:pic>
    </p:spTree>
    <p:extLst>
      <p:ext uri="{BB962C8B-B14F-4D97-AF65-F5344CB8AC3E}">
        <p14:creationId xmlns:p14="http://schemas.microsoft.com/office/powerpoint/2010/main" val="1313052369"/>
      </p:ext>
    </p:extLst>
  </p:cSld>
  <p:clrMapOvr>
    <a:masterClrMapping/>
  </p:clrMapOvr>
  <mc:AlternateContent xmlns:mc="http://schemas.openxmlformats.org/markup-compatibility/2006" xmlns:p14="http://schemas.microsoft.com/office/powerpoint/2010/main">
    <mc:Choice Requires="p14">
      <p:transition spd="slow" p14:dur="2000" advTm="37296"/>
    </mc:Choice>
    <mc:Fallback xmlns="">
      <p:transition spd="slow" advTm="3729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Content Placeholder 25">
            <a:extLst>
              <a:ext uri="{FF2B5EF4-FFF2-40B4-BE49-F238E27FC236}">
                <a16:creationId xmlns:a16="http://schemas.microsoft.com/office/drawing/2014/main" id="{ED4E4839-B0F2-6EF6-1976-1F88FBF1BF6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20688" y="1452847"/>
            <a:ext cx="6015024" cy="4844593"/>
          </a:xfrm>
        </p:spPr>
      </p:pic>
      <p:sp>
        <p:nvSpPr>
          <p:cNvPr id="2" name="Title 1"/>
          <p:cNvSpPr>
            <a:spLocks noGrp="1"/>
          </p:cNvSpPr>
          <p:nvPr>
            <p:ph type="title"/>
          </p:nvPr>
        </p:nvSpPr>
        <p:spPr/>
        <p:txBody>
          <a:bodyPr>
            <a:normAutofit/>
          </a:bodyPr>
          <a:lstStyle/>
          <a:p>
            <a:pPr algn="l"/>
            <a:r>
              <a:rPr lang="en-US" altLang="en-US" b="1" dirty="0">
                <a:latin typeface="Book Antiqua" panose="02040602050305030304" pitchFamily="18" charset="0"/>
              </a:rPr>
              <a:t>SEQUENCE DIAGRAM</a:t>
            </a:r>
            <a:endParaRPr lang="en-US"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6778050" y="6416310"/>
            <a:ext cx="2133600" cy="365125"/>
          </a:xfrm>
        </p:spPr>
        <p:txBody>
          <a:bodyPr/>
          <a:lstStyle/>
          <a:p>
            <a:fld id="{1B518BB3-09F1-4C74-8868-52D5913F1FF3}" type="slidenum">
              <a:rPr lang="en-IN" smtClean="0">
                <a:solidFill>
                  <a:schemeClr val="tx1"/>
                </a:solidFill>
                <a:latin typeface="Times New Roman" pitchFamily="18" charset="0"/>
                <a:cs typeface="Times New Roman" pitchFamily="18" charset="0"/>
              </a:rPr>
              <a:pPr/>
              <a:t>17</a:t>
            </a:fld>
            <a:endParaRPr lang="en-IN" dirty="0">
              <a:solidFill>
                <a:schemeClr val="tx1"/>
              </a:solidFill>
              <a:latin typeface="Times New Roman" pitchFamily="18" charset="0"/>
              <a:cs typeface="Times New Roman" pitchFamily="18" charset="0"/>
            </a:endParaRPr>
          </a:p>
        </p:txBody>
      </p:sp>
      <p:sp>
        <p:nvSpPr>
          <p:cNvPr id="8" name="Rectangle 7"/>
          <p:cNvSpPr/>
          <p:nvPr/>
        </p:nvSpPr>
        <p:spPr>
          <a:xfrm>
            <a:off x="251520" y="6423356"/>
            <a:ext cx="1656184" cy="404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chemeClr val="tx1"/>
                </a:solidFill>
                <a:latin typeface="Times New Roman" pitchFamily="18" charset="0"/>
                <a:cs typeface="Times New Roman" pitchFamily="18" charset="0"/>
              </a:rPr>
              <a:t>HICET</a:t>
            </a:r>
          </a:p>
        </p:txBody>
      </p:sp>
      <p:pic>
        <p:nvPicPr>
          <p:cNvPr id="10" name="Picture 9">
            <a:extLst>
              <a:ext uri="{FF2B5EF4-FFF2-40B4-BE49-F238E27FC236}">
                <a16:creationId xmlns:a16="http://schemas.microsoft.com/office/drawing/2014/main" id="{A4180D1B-382A-45F2-BE1D-8CAD1A0D58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44408" y="188640"/>
            <a:ext cx="693042" cy="1008112"/>
          </a:xfrm>
          <a:prstGeom prst="rect">
            <a:avLst/>
          </a:prstGeom>
        </p:spPr>
      </p:pic>
      <p:grpSp>
        <p:nvGrpSpPr>
          <p:cNvPr id="4" name="Group 10"/>
          <p:cNvGrpSpPr/>
          <p:nvPr/>
        </p:nvGrpSpPr>
        <p:grpSpPr>
          <a:xfrm>
            <a:off x="0" y="6137920"/>
            <a:ext cx="2721314" cy="720080"/>
            <a:chOff x="6156176" y="332656"/>
            <a:chExt cx="2721314" cy="720080"/>
          </a:xfrm>
        </p:grpSpPr>
        <p:sp>
          <p:nvSpPr>
            <p:cNvPr id="12" name="Rectangle 11"/>
            <p:cNvSpPr/>
            <p:nvPr/>
          </p:nvSpPr>
          <p:spPr>
            <a:xfrm>
              <a:off x="6156176" y="332656"/>
              <a:ext cx="936104" cy="72008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Educate</a:t>
              </a:r>
            </a:p>
          </p:txBody>
        </p:sp>
        <p:sp>
          <p:nvSpPr>
            <p:cNvPr id="13" name="Rectangle 12"/>
            <p:cNvSpPr/>
            <p:nvPr/>
          </p:nvSpPr>
          <p:spPr>
            <a:xfrm>
              <a:off x="7092280" y="332656"/>
              <a:ext cx="906124" cy="72008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Empower</a:t>
              </a:r>
            </a:p>
          </p:txBody>
        </p:sp>
        <p:sp>
          <p:nvSpPr>
            <p:cNvPr id="14" name="Rectangle 13"/>
            <p:cNvSpPr/>
            <p:nvPr/>
          </p:nvSpPr>
          <p:spPr>
            <a:xfrm>
              <a:off x="8028384" y="332656"/>
              <a:ext cx="849106" cy="72008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Excel</a:t>
              </a:r>
            </a:p>
          </p:txBody>
        </p:sp>
      </p:grpSp>
      <p:grpSp>
        <p:nvGrpSpPr>
          <p:cNvPr id="6" name="Group 14"/>
          <p:cNvGrpSpPr/>
          <p:nvPr/>
        </p:nvGrpSpPr>
        <p:grpSpPr>
          <a:xfrm>
            <a:off x="0" y="1412776"/>
            <a:ext cx="5868144" cy="144016"/>
            <a:chOff x="179512" y="1124744"/>
            <a:chExt cx="6948264" cy="0"/>
          </a:xfrm>
        </p:grpSpPr>
        <p:cxnSp>
          <p:nvCxnSpPr>
            <p:cNvPr id="16" name="Straight Connector 15"/>
            <p:cNvCxnSpPr/>
            <p:nvPr/>
          </p:nvCxnSpPr>
          <p:spPr>
            <a:xfrm>
              <a:off x="179512" y="1124744"/>
              <a:ext cx="2339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483768" y="1124744"/>
              <a:ext cx="2339752"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88024" y="1124744"/>
              <a:ext cx="2339752"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7" name="Group 18"/>
          <p:cNvGrpSpPr/>
          <p:nvPr/>
        </p:nvGrpSpPr>
        <p:grpSpPr>
          <a:xfrm rot="10800000">
            <a:off x="3635896" y="6237312"/>
            <a:ext cx="5508104" cy="144016"/>
            <a:chOff x="179512" y="1124744"/>
            <a:chExt cx="6948264" cy="0"/>
          </a:xfrm>
        </p:grpSpPr>
        <p:cxnSp>
          <p:nvCxnSpPr>
            <p:cNvPr id="20" name="Straight Connector 19"/>
            <p:cNvCxnSpPr/>
            <p:nvPr/>
          </p:nvCxnSpPr>
          <p:spPr>
            <a:xfrm>
              <a:off x="179512" y="1124744"/>
              <a:ext cx="2339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483768" y="1124744"/>
              <a:ext cx="2339752"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88024" y="1124744"/>
              <a:ext cx="2339752"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pic>
        <p:nvPicPr>
          <p:cNvPr id="23" name="Picture 22">
            <a:extLst>
              <a:ext uri="{FF2B5EF4-FFF2-40B4-BE49-F238E27FC236}">
                <a16:creationId xmlns:a16="http://schemas.microsoft.com/office/drawing/2014/main" id="{A4180D1B-382A-45F2-BE1D-8CAD1A0D589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2400" y="188640"/>
            <a:ext cx="765050" cy="1008112"/>
          </a:xfrm>
          <a:prstGeom prst="rect">
            <a:avLst/>
          </a:prstGeom>
        </p:spPr>
      </p:pic>
      <p:sp>
        <p:nvSpPr>
          <p:cNvPr id="25" name="Footer Placeholder 5"/>
          <p:cNvSpPr>
            <a:spLocks noGrp="1"/>
          </p:cNvSpPr>
          <p:nvPr>
            <p:ph type="ftr" sz="quarter" idx="11"/>
          </p:nvPr>
        </p:nvSpPr>
        <p:spPr>
          <a:xfrm>
            <a:off x="3096256" y="6417925"/>
            <a:ext cx="2895600" cy="365125"/>
          </a:xfrm>
        </p:spPr>
        <p:txBody>
          <a:bodyPr/>
          <a:lstStyle/>
          <a:p>
            <a:r>
              <a:rPr lang="en-IN" dirty="0">
                <a:solidFill>
                  <a:schemeClr val="tx1"/>
                </a:solidFill>
                <a:latin typeface="Times New Roman" pitchFamily="18" charset="0"/>
                <a:cs typeface="Times New Roman" pitchFamily="18" charset="0"/>
              </a:rPr>
              <a:t>MINI PROJECT REVIEW</a:t>
            </a:r>
          </a:p>
        </p:txBody>
      </p:sp>
    </p:spTree>
    <p:extLst>
      <p:ext uri="{BB962C8B-B14F-4D97-AF65-F5344CB8AC3E}">
        <p14:creationId xmlns:p14="http://schemas.microsoft.com/office/powerpoint/2010/main" val="1235216183"/>
      </p:ext>
    </p:extLst>
  </p:cSld>
  <p:clrMapOvr>
    <a:masterClrMapping/>
  </p:clrMapOvr>
  <mc:AlternateContent xmlns:mc="http://schemas.openxmlformats.org/markup-compatibility/2006" xmlns:p14="http://schemas.microsoft.com/office/powerpoint/2010/main">
    <mc:Choice Requires="p14">
      <p:transition spd="slow" p14:dur="2000" advTm="37296"/>
    </mc:Choice>
    <mc:Fallback xmlns="">
      <p:transition spd="slow" advTm="3729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en-US" b="1" dirty="0">
                <a:latin typeface="Book Antiqua" panose="02040602050305030304" pitchFamily="18" charset="0"/>
              </a:rPr>
              <a:t>SEQUENCE DIAGRAM</a:t>
            </a:r>
            <a:endParaRPr lang="en-US"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6778050" y="6416310"/>
            <a:ext cx="2133600" cy="365125"/>
          </a:xfrm>
        </p:spPr>
        <p:txBody>
          <a:bodyPr/>
          <a:lstStyle/>
          <a:p>
            <a:fld id="{1B518BB3-09F1-4C74-8868-52D5913F1FF3}" type="slidenum">
              <a:rPr lang="en-IN" smtClean="0">
                <a:solidFill>
                  <a:schemeClr val="tx1"/>
                </a:solidFill>
                <a:latin typeface="Times New Roman" pitchFamily="18" charset="0"/>
                <a:cs typeface="Times New Roman" pitchFamily="18" charset="0"/>
              </a:rPr>
              <a:pPr/>
              <a:t>18</a:t>
            </a:fld>
            <a:endParaRPr lang="en-IN" dirty="0">
              <a:solidFill>
                <a:schemeClr val="tx1"/>
              </a:solidFill>
              <a:latin typeface="Times New Roman" pitchFamily="18" charset="0"/>
              <a:cs typeface="Times New Roman" pitchFamily="18" charset="0"/>
            </a:endParaRPr>
          </a:p>
        </p:txBody>
      </p:sp>
      <p:sp>
        <p:nvSpPr>
          <p:cNvPr id="8" name="Rectangle 7"/>
          <p:cNvSpPr/>
          <p:nvPr/>
        </p:nvSpPr>
        <p:spPr>
          <a:xfrm>
            <a:off x="251520" y="6423356"/>
            <a:ext cx="1656184" cy="404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chemeClr val="tx1"/>
                </a:solidFill>
                <a:latin typeface="Times New Roman" pitchFamily="18" charset="0"/>
                <a:cs typeface="Times New Roman" pitchFamily="18" charset="0"/>
              </a:rPr>
              <a:t>HICET</a:t>
            </a:r>
          </a:p>
        </p:txBody>
      </p:sp>
      <p:pic>
        <p:nvPicPr>
          <p:cNvPr id="10" name="Picture 9">
            <a:extLst>
              <a:ext uri="{FF2B5EF4-FFF2-40B4-BE49-F238E27FC236}">
                <a16:creationId xmlns:a16="http://schemas.microsoft.com/office/drawing/2014/main" id="{A4180D1B-382A-45F2-BE1D-8CAD1A0D58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4408" y="188640"/>
            <a:ext cx="693042" cy="1008112"/>
          </a:xfrm>
          <a:prstGeom prst="rect">
            <a:avLst/>
          </a:prstGeom>
        </p:spPr>
      </p:pic>
      <p:grpSp>
        <p:nvGrpSpPr>
          <p:cNvPr id="4" name="Group 10"/>
          <p:cNvGrpSpPr/>
          <p:nvPr/>
        </p:nvGrpSpPr>
        <p:grpSpPr>
          <a:xfrm>
            <a:off x="0" y="6137920"/>
            <a:ext cx="2721314" cy="720080"/>
            <a:chOff x="6156176" y="332656"/>
            <a:chExt cx="2721314" cy="720080"/>
          </a:xfrm>
        </p:grpSpPr>
        <p:sp>
          <p:nvSpPr>
            <p:cNvPr id="12" name="Rectangle 11"/>
            <p:cNvSpPr/>
            <p:nvPr/>
          </p:nvSpPr>
          <p:spPr>
            <a:xfrm>
              <a:off x="6156176" y="332656"/>
              <a:ext cx="936104" cy="72008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Educate</a:t>
              </a:r>
            </a:p>
          </p:txBody>
        </p:sp>
        <p:sp>
          <p:nvSpPr>
            <p:cNvPr id="13" name="Rectangle 12"/>
            <p:cNvSpPr/>
            <p:nvPr/>
          </p:nvSpPr>
          <p:spPr>
            <a:xfrm>
              <a:off x="7092280" y="332656"/>
              <a:ext cx="906124" cy="72008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Empower</a:t>
              </a:r>
            </a:p>
          </p:txBody>
        </p:sp>
        <p:sp>
          <p:nvSpPr>
            <p:cNvPr id="14" name="Rectangle 13"/>
            <p:cNvSpPr/>
            <p:nvPr/>
          </p:nvSpPr>
          <p:spPr>
            <a:xfrm>
              <a:off x="8028384" y="332656"/>
              <a:ext cx="849106" cy="72008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Excel</a:t>
              </a:r>
            </a:p>
          </p:txBody>
        </p:sp>
      </p:grpSp>
      <p:grpSp>
        <p:nvGrpSpPr>
          <p:cNvPr id="6" name="Group 14"/>
          <p:cNvGrpSpPr/>
          <p:nvPr/>
        </p:nvGrpSpPr>
        <p:grpSpPr>
          <a:xfrm>
            <a:off x="0" y="1412776"/>
            <a:ext cx="5868144" cy="144016"/>
            <a:chOff x="179512" y="1124744"/>
            <a:chExt cx="6948264" cy="0"/>
          </a:xfrm>
        </p:grpSpPr>
        <p:cxnSp>
          <p:nvCxnSpPr>
            <p:cNvPr id="16" name="Straight Connector 15"/>
            <p:cNvCxnSpPr/>
            <p:nvPr/>
          </p:nvCxnSpPr>
          <p:spPr>
            <a:xfrm>
              <a:off x="179512" y="1124744"/>
              <a:ext cx="2339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483768" y="1124744"/>
              <a:ext cx="2339752"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88024" y="1124744"/>
              <a:ext cx="2339752"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7" name="Group 18"/>
          <p:cNvGrpSpPr/>
          <p:nvPr/>
        </p:nvGrpSpPr>
        <p:grpSpPr>
          <a:xfrm rot="10800000">
            <a:off x="3635896" y="6237312"/>
            <a:ext cx="5508104" cy="144016"/>
            <a:chOff x="179512" y="1124744"/>
            <a:chExt cx="6948264" cy="0"/>
          </a:xfrm>
        </p:grpSpPr>
        <p:cxnSp>
          <p:nvCxnSpPr>
            <p:cNvPr id="20" name="Straight Connector 19"/>
            <p:cNvCxnSpPr/>
            <p:nvPr/>
          </p:nvCxnSpPr>
          <p:spPr>
            <a:xfrm>
              <a:off x="179512" y="1124744"/>
              <a:ext cx="2339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483768" y="1124744"/>
              <a:ext cx="2339752"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88024" y="1124744"/>
              <a:ext cx="2339752"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pic>
        <p:nvPicPr>
          <p:cNvPr id="23" name="Picture 22">
            <a:extLst>
              <a:ext uri="{FF2B5EF4-FFF2-40B4-BE49-F238E27FC236}">
                <a16:creationId xmlns:a16="http://schemas.microsoft.com/office/drawing/2014/main" id="{A4180D1B-382A-45F2-BE1D-8CAD1A0D58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2400" y="188640"/>
            <a:ext cx="765050" cy="1008112"/>
          </a:xfrm>
          <a:prstGeom prst="rect">
            <a:avLst/>
          </a:prstGeom>
        </p:spPr>
      </p:pic>
      <p:sp>
        <p:nvSpPr>
          <p:cNvPr id="25" name="Footer Placeholder 5"/>
          <p:cNvSpPr>
            <a:spLocks noGrp="1"/>
          </p:cNvSpPr>
          <p:nvPr>
            <p:ph type="ftr" sz="quarter" idx="11"/>
          </p:nvPr>
        </p:nvSpPr>
        <p:spPr>
          <a:xfrm>
            <a:off x="3096256" y="6417925"/>
            <a:ext cx="2895600" cy="365125"/>
          </a:xfrm>
        </p:spPr>
        <p:txBody>
          <a:bodyPr/>
          <a:lstStyle/>
          <a:p>
            <a:r>
              <a:rPr lang="en-IN" dirty="0">
                <a:solidFill>
                  <a:schemeClr val="tx1"/>
                </a:solidFill>
                <a:latin typeface="Times New Roman" pitchFamily="18" charset="0"/>
                <a:cs typeface="Times New Roman" pitchFamily="18" charset="0"/>
              </a:rPr>
              <a:t>MINI PROJECT REVIEW</a:t>
            </a:r>
          </a:p>
        </p:txBody>
      </p:sp>
      <p:pic>
        <p:nvPicPr>
          <p:cNvPr id="15" name="Content Placeholder 14" descr="A diagram of a user flow&#10;&#10;Description automatically generated">
            <a:extLst>
              <a:ext uri="{FF2B5EF4-FFF2-40B4-BE49-F238E27FC236}">
                <a16:creationId xmlns:a16="http://schemas.microsoft.com/office/drawing/2014/main" id="{06D8676B-C2BD-ECC0-E8DF-B767627DDD5A}"/>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645377" y="1503636"/>
            <a:ext cx="5797358" cy="4525963"/>
          </a:xfrm>
        </p:spPr>
      </p:pic>
    </p:spTree>
    <p:extLst>
      <p:ext uri="{BB962C8B-B14F-4D97-AF65-F5344CB8AC3E}">
        <p14:creationId xmlns:p14="http://schemas.microsoft.com/office/powerpoint/2010/main" val="367264705"/>
      </p:ext>
    </p:extLst>
  </p:cSld>
  <p:clrMapOvr>
    <a:masterClrMapping/>
  </p:clrMapOvr>
  <mc:AlternateContent xmlns:mc="http://schemas.openxmlformats.org/markup-compatibility/2006" xmlns:p14="http://schemas.microsoft.com/office/powerpoint/2010/main">
    <mc:Choice Requires="p14">
      <p:transition spd="slow" p14:dur="2000" advTm="37296"/>
    </mc:Choice>
    <mc:Fallback xmlns="">
      <p:transition spd="slow" advTm="3729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CONCLUSION</a:t>
            </a:r>
            <a:endParaRPr lang="en-IN" b="1" dirty="0">
              <a:latin typeface="Book Antiqua" panose="02040602050305030304" pitchFamily="18" charset="0"/>
            </a:endParaRPr>
          </a:p>
        </p:txBody>
      </p:sp>
      <p:sp>
        <p:nvSpPr>
          <p:cNvPr id="3" name="Content Placeholder 2"/>
          <p:cNvSpPr>
            <a:spLocks noGrp="1"/>
          </p:cNvSpPr>
          <p:nvPr>
            <p:ph idx="1"/>
          </p:nvPr>
        </p:nvSpPr>
        <p:spPr/>
        <p:txBody>
          <a:bodyPr/>
          <a:lstStyle/>
          <a:p>
            <a:pPr algn="just"/>
            <a:r>
              <a:rPr lang="en-US" sz="2800" b="0" i="0" dirty="0">
                <a:effectLst/>
                <a:latin typeface="Times New Roman" panose="02020603050405020304" pitchFamily="18" charset="0"/>
                <a:cs typeface="Times New Roman" panose="02020603050405020304" pitchFamily="18" charset="0"/>
              </a:rPr>
              <a:t>In fact, every two seconds of every day, someone needs blood. Since blood cannot be manufactured outside the body and has a limited shelf life, the supply must constantly be replenished by generous blood donors.</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By use of this application, People who needs a blood for emergency will get the blood easily.</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1B518BB3-09F1-4C74-8868-52D5913F1FF3}" type="slidenum">
              <a:rPr lang="en-IN" smtClean="0"/>
              <a:pPr/>
              <a:t>19</a:t>
            </a:fld>
            <a:endParaRPr lang="en-IN"/>
          </a:p>
        </p:txBody>
      </p:sp>
      <p:pic>
        <p:nvPicPr>
          <p:cNvPr id="6" name="Picture 5">
            <a:extLst>
              <a:ext uri="{FF2B5EF4-FFF2-40B4-BE49-F238E27FC236}">
                <a16:creationId xmlns:a16="http://schemas.microsoft.com/office/drawing/2014/main" id="{A4180D1B-382A-45F2-BE1D-8CAD1A0D58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88640"/>
            <a:ext cx="765050" cy="1008112"/>
          </a:xfrm>
          <a:prstGeom prst="rect">
            <a:avLst/>
          </a:prstGeom>
        </p:spPr>
      </p:pic>
      <p:grpSp>
        <p:nvGrpSpPr>
          <p:cNvPr id="7" name="Group 10"/>
          <p:cNvGrpSpPr/>
          <p:nvPr/>
        </p:nvGrpSpPr>
        <p:grpSpPr>
          <a:xfrm>
            <a:off x="0" y="6137920"/>
            <a:ext cx="2721314" cy="720080"/>
            <a:chOff x="6156176" y="332656"/>
            <a:chExt cx="2721314" cy="720080"/>
          </a:xfrm>
        </p:grpSpPr>
        <p:sp>
          <p:nvSpPr>
            <p:cNvPr id="8" name="Rectangle 7"/>
            <p:cNvSpPr/>
            <p:nvPr/>
          </p:nvSpPr>
          <p:spPr>
            <a:xfrm>
              <a:off x="6156176" y="332656"/>
              <a:ext cx="936104" cy="72008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Educate</a:t>
              </a:r>
            </a:p>
          </p:txBody>
        </p:sp>
        <p:sp>
          <p:nvSpPr>
            <p:cNvPr id="9" name="Rectangle 8"/>
            <p:cNvSpPr/>
            <p:nvPr/>
          </p:nvSpPr>
          <p:spPr>
            <a:xfrm>
              <a:off x="7092280" y="332656"/>
              <a:ext cx="906124" cy="72008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Empower</a:t>
              </a:r>
            </a:p>
          </p:txBody>
        </p:sp>
        <p:sp>
          <p:nvSpPr>
            <p:cNvPr id="10" name="Rectangle 9"/>
            <p:cNvSpPr/>
            <p:nvPr/>
          </p:nvSpPr>
          <p:spPr>
            <a:xfrm>
              <a:off x="8028384" y="332656"/>
              <a:ext cx="849106" cy="72008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Excel</a:t>
              </a:r>
            </a:p>
          </p:txBody>
        </p:sp>
      </p:grpSp>
      <p:grpSp>
        <p:nvGrpSpPr>
          <p:cNvPr id="11" name="Group 18"/>
          <p:cNvGrpSpPr/>
          <p:nvPr/>
        </p:nvGrpSpPr>
        <p:grpSpPr>
          <a:xfrm rot="10800000">
            <a:off x="3635896" y="6237312"/>
            <a:ext cx="5508104" cy="144016"/>
            <a:chOff x="179512" y="1124744"/>
            <a:chExt cx="6948264" cy="0"/>
          </a:xfrm>
        </p:grpSpPr>
        <p:cxnSp>
          <p:nvCxnSpPr>
            <p:cNvPr id="12" name="Straight Connector 11"/>
            <p:cNvCxnSpPr/>
            <p:nvPr/>
          </p:nvCxnSpPr>
          <p:spPr>
            <a:xfrm>
              <a:off x="179512" y="1124744"/>
              <a:ext cx="2339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83768" y="1124744"/>
              <a:ext cx="2339752"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788024" y="1124744"/>
              <a:ext cx="2339752"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15" name="Footer Placeholder 5"/>
          <p:cNvSpPr>
            <a:spLocks noGrp="1"/>
          </p:cNvSpPr>
          <p:nvPr>
            <p:ph type="ftr" sz="quarter" idx="11"/>
          </p:nvPr>
        </p:nvSpPr>
        <p:spPr>
          <a:xfrm>
            <a:off x="3096256" y="6417925"/>
            <a:ext cx="2895600" cy="365125"/>
          </a:xfrm>
        </p:spPr>
        <p:txBody>
          <a:bodyPr/>
          <a:lstStyle/>
          <a:p>
            <a:r>
              <a:rPr lang="en-IN" dirty="0">
                <a:solidFill>
                  <a:schemeClr val="tx1"/>
                </a:solidFill>
                <a:latin typeface="Times New Roman" pitchFamily="18" charset="0"/>
                <a:cs typeface="Times New Roman" pitchFamily="18" charset="0"/>
              </a:rPr>
              <a:t>MINI PROJECT REVIEW</a:t>
            </a:r>
          </a:p>
        </p:txBody>
      </p:sp>
    </p:spTree>
    <p:extLst>
      <p:ext uri="{BB962C8B-B14F-4D97-AF65-F5344CB8AC3E}">
        <p14:creationId xmlns:p14="http://schemas.microsoft.com/office/powerpoint/2010/main" val="3006341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0648"/>
            <a:ext cx="8229600" cy="1143000"/>
          </a:xfrm>
        </p:spPr>
        <p:txBody>
          <a:bodyPr>
            <a:normAutofit/>
          </a:bodyPr>
          <a:lstStyle/>
          <a:p>
            <a:pPr algn="l"/>
            <a:r>
              <a:rPr lang="en-IN" b="1" dirty="0">
                <a:latin typeface="Times New Roman" pitchFamily="18" charset="0"/>
                <a:cs typeface="Times New Roman" pitchFamily="18" charset="0"/>
              </a:rPr>
              <a:t>ABSTRACT</a:t>
            </a:r>
          </a:p>
        </p:txBody>
      </p:sp>
      <p:sp>
        <p:nvSpPr>
          <p:cNvPr id="3" name="Content Placeholder 2"/>
          <p:cNvSpPr>
            <a:spLocks noGrp="1"/>
          </p:cNvSpPr>
          <p:nvPr>
            <p:ph idx="1"/>
          </p:nvPr>
        </p:nvSpPr>
        <p:spPr>
          <a:xfrm>
            <a:off x="457200" y="1510260"/>
            <a:ext cx="8229600" cy="4525963"/>
          </a:xfrm>
        </p:spPr>
        <p:txBody>
          <a:bodyPr>
            <a:noAutofit/>
          </a:bodyPr>
          <a:lstStyle/>
          <a:p>
            <a:pPr algn="just">
              <a:spcBef>
                <a:spcPct val="0"/>
              </a:spcBef>
            </a:pPr>
            <a:r>
              <a:rPr lang="en-US" sz="2200" b="0" i="0" dirty="0">
                <a:effectLst/>
                <a:latin typeface="Times New Roman" panose="02020603050405020304" pitchFamily="18" charset="0"/>
                <a:cs typeface="Times New Roman" panose="02020603050405020304" pitchFamily="18" charset="0"/>
              </a:rPr>
              <a:t>LifeSaver is an application that interfaces between the voluntary blood donors and those in need of blood to an emergency. The purpose of this application is  that will help the seekers to identify the blood donors near their location.</a:t>
            </a:r>
          </a:p>
          <a:p>
            <a:pPr algn="just">
              <a:spcBef>
                <a:spcPct val="0"/>
              </a:spcBef>
            </a:pPr>
            <a:endParaRPr lang="en-US" sz="2000" b="0" i="0" dirty="0">
              <a:effectLst/>
              <a:latin typeface="Times New Roman" panose="02020603050405020304" pitchFamily="18" charset="0"/>
              <a:cs typeface="Times New Roman" panose="02020603050405020304" pitchFamily="18" charset="0"/>
            </a:endParaRPr>
          </a:p>
          <a:p>
            <a:pPr algn="just">
              <a:spcBef>
                <a:spcPct val="0"/>
              </a:spcBef>
            </a:pPr>
            <a:r>
              <a:rPr lang="en-US" sz="2200" b="0" i="0" dirty="0">
                <a:effectLst/>
                <a:latin typeface="Times New Roman" panose="02020603050405020304" pitchFamily="18" charset="0"/>
                <a:cs typeface="Times New Roman" panose="02020603050405020304" pitchFamily="18" charset="0"/>
              </a:rPr>
              <a:t>The donors as well as the seekers have to register themselves by providing their basic details in the application.</a:t>
            </a:r>
          </a:p>
          <a:p>
            <a:pPr algn="just">
              <a:spcBef>
                <a:spcPct val="0"/>
              </a:spcBef>
            </a:pPr>
            <a:endParaRPr lang="en-US" sz="2000" b="0" i="0" dirty="0">
              <a:effectLst/>
              <a:latin typeface="Times New Roman" panose="02020603050405020304" pitchFamily="18" charset="0"/>
              <a:cs typeface="Times New Roman" panose="02020603050405020304" pitchFamily="18" charset="0"/>
            </a:endParaRPr>
          </a:p>
          <a:p>
            <a:pPr algn="just">
              <a:spcBef>
                <a:spcPct val="0"/>
              </a:spcBef>
            </a:pPr>
            <a:r>
              <a:rPr lang="en-US" sz="2200" b="0" i="0" dirty="0">
                <a:effectLst/>
                <a:latin typeface="Times New Roman" panose="02020603050405020304" pitchFamily="18" charset="0"/>
                <a:cs typeface="Times New Roman" panose="02020603050405020304" pitchFamily="18" charset="0"/>
              </a:rPr>
              <a:t>When there is a need for blood, the person should raise a request through the application that will send email to all donors near their location. Then the seeker can also find the Donor. </a:t>
            </a:r>
          </a:p>
          <a:p>
            <a:pPr algn="just">
              <a:spcBef>
                <a:spcPct val="0"/>
              </a:spcBef>
            </a:pPr>
            <a:endParaRPr lang="en-US" sz="2000" b="0" i="0" dirty="0">
              <a:effectLst/>
              <a:latin typeface="Times New Roman" panose="02020603050405020304" pitchFamily="18" charset="0"/>
              <a:cs typeface="Times New Roman" panose="02020603050405020304" pitchFamily="18" charset="0"/>
            </a:endParaRPr>
          </a:p>
          <a:p>
            <a:pPr algn="just">
              <a:spcBef>
                <a:spcPct val="0"/>
              </a:spcBef>
            </a:pPr>
            <a:r>
              <a:rPr lang="en-US" sz="2200" b="0" i="0" dirty="0">
                <a:effectLst/>
                <a:latin typeface="Times New Roman" panose="02020603050405020304" pitchFamily="18" charset="0"/>
                <a:cs typeface="Times New Roman" panose="02020603050405020304" pitchFamily="18" charset="0"/>
              </a:rPr>
              <a:t>Only if the donor wishes to donate the blood, his/her details will be shared with the seeker.</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Slide Number Placeholder 4"/>
          <p:cNvSpPr>
            <a:spLocks noGrp="1"/>
          </p:cNvSpPr>
          <p:nvPr>
            <p:ph type="sldNum" sz="quarter" idx="12"/>
          </p:nvPr>
        </p:nvSpPr>
        <p:spPr>
          <a:xfrm>
            <a:off x="6778050" y="6416310"/>
            <a:ext cx="2133600" cy="365125"/>
          </a:xfrm>
        </p:spPr>
        <p:txBody>
          <a:bodyPr/>
          <a:lstStyle/>
          <a:p>
            <a:fld id="{1B518BB3-09F1-4C74-8868-52D5913F1FF3}" type="slidenum">
              <a:rPr lang="en-IN" smtClean="0">
                <a:solidFill>
                  <a:schemeClr val="tx1"/>
                </a:solidFill>
                <a:latin typeface="Times New Roman" pitchFamily="18" charset="0"/>
                <a:cs typeface="Times New Roman" pitchFamily="18" charset="0"/>
              </a:rPr>
              <a:pPr/>
              <a:t>2</a:t>
            </a:fld>
            <a:endParaRPr lang="en-IN" dirty="0">
              <a:solidFill>
                <a:schemeClr val="tx1"/>
              </a:solidFill>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A4180D1B-382A-45F2-BE1D-8CAD1A0D58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88640"/>
            <a:ext cx="765050" cy="1008112"/>
          </a:xfrm>
          <a:prstGeom prst="rect">
            <a:avLst/>
          </a:prstGeom>
        </p:spPr>
      </p:pic>
      <p:grpSp>
        <p:nvGrpSpPr>
          <p:cNvPr id="10" name="Group 9"/>
          <p:cNvGrpSpPr/>
          <p:nvPr/>
        </p:nvGrpSpPr>
        <p:grpSpPr>
          <a:xfrm>
            <a:off x="0" y="6237312"/>
            <a:ext cx="2721314" cy="620687"/>
            <a:chOff x="6156176" y="332656"/>
            <a:chExt cx="2721314" cy="720080"/>
          </a:xfrm>
        </p:grpSpPr>
        <p:sp>
          <p:nvSpPr>
            <p:cNvPr id="11" name="Rectangle 10"/>
            <p:cNvSpPr/>
            <p:nvPr/>
          </p:nvSpPr>
          <p:spPr>
            <a:xfrm>
              <a:off x="6156176" y="332656"/>
              <a:ext cx="936104" cy="72008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Educate</a:t>
              </a:r>
            </a:p>
          </p:txBody>
        </p:sp>
        <p:sp>
          <p:nvSpPr>
            <p:cNvPr id="12" name="Rectangle 11"/>
            <p:cNvSpPr/>
            <p:nvPr/>
          </p:nvSpPr>
          <p:spPr>
            <a:xfrm>
              <a:off x="7092280" y="332656"/>
              <a:ext cx="906124" cy="72008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Empower</a:t>
              </a:r>
            </a:p>
          </p:txBody>
        </p:sp>
        <p:sp>
          <p:nvSpPr>
            <p:cNvPr id="13" name="Rectangle 12"/>
            <p:cNvSpPr/>
            <p:nvPr/>
          </p:nvSpPr>
          <p:spPr>
            <a:xfrm>
              <a:off x="8028384" y="332656"/>
              <a:ext cx="849106" cy="72008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Excel</a:t>
              </a:r>
            </a:p>
          </p:txBody>
        </p:sp>
      </p:grpSp>
      <p:grpSp>
        <p:nvGrpSpPr>
          <p:cNvPr id="14" name="Group 13"/>
          <p:cNvGrpSpPr/>
          <p:nvPr/>
        </p:nvGrpSpPr>
        <p:grpSpPr>
          <a:xfrm>
            <a:off x="0" y="1412776"/>
            <a:ext cx="5868144" cy="144016"/>
            <a:chOff x="179512" y="1124744"/>
            <a:chExt cx="6948264" cy="0"/>
          </a:xfrm>
        </p:grpSpPr>
        <p:cxnSp>
          <p:nvCxnSpPr>
            <p:cNvPr id="15" name="Straight Connector 14"/>
            <p:cNvCxnSpPr/>
            <p:nvPr/>
          </p:nvCxnSpPr>
          <p:spPr>
            <a:xfrm>
              <a:off x="179512" y="1124744"/>
              <a:ext cx="2339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483768" y="1124744"/>
              <a:ext cx="2339752"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88024" y="1124744"/>
              <a:ext cx="2339752"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rot="10800000">
            <a:off x="3635896" y="6237312"/>
            <a:ext cx="5508104" cy="144016"/>
            <a:chOff x="179512" y="1124744"/>
            <a:chExt cx="6948264" cy="0"/>
          </a:xfrm>
        </p:grpSpPr>
        <p:cxnSp>
          <p:nvCxnSpPr>
            <p:cNvPr id="19" name="Straight Connector 18"/>
            <p:cNvCxnSpPr/>
            <p:nvPr/>
          </p:nvCxnSpPr>
          <p:spPr>
            <a:xfrm>
              <a:off x="179512" y="1124744"/>
              <a:ext cx="2339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483768" y="1124744"/>
              <a:ext cx="2339752"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88024" y="1124744"/>
              <a:ext cx="2339752"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24" name="Footer Placeholder 5"/>
          <p:cNvSpPr>
            <a:spLocks noGrp="1"/>
          </p:cNvSpPr>
          <p:nvPr>
            <p:ph type="ftr" sz="quarter" idx="11"/>
          </p:nvPr>
        </p:nvSpPr>
        <p:spPr>
          <a:xfrm>
            <a:off x="3096256" y="6417925"/>
            <a:ext cx="2895600" cy="365125"/>
          </a:xfrm>
        </p:spPr>
        <p:txBody>
          <a:bodyPr/>
          <a:lstStyle/>
          <a:p>
            <a:r>
              <a:rPr lang="en-IN" dirty="0">
                <a:solidFill>
                  <a:schemeClr val="tx1"/>
                </a:solidFill>
                <a:latin typeface="Times New Roman" pitchFamily="18" charset="0"/>
                <a:cs typeface="Times New Roman" pitchFamily="18" charset="0"/>
              </a:rPr>
              <a:t>MINI PROJECT REVIEW</a:t>
            </a:r>
          </a:p>
        </p:txBody>
      </p:sp>
    </p:spTree>
    <p:extLst>
      <p:ext uri="{BB962C8B-B14F-4D97-AF65-F5344CB8AC3E}">
        <p14:creationId xmlns:p14="http://schemas.microsoft.com/office/powerpoint/2010/main" val="805736953"/>
      </p:ext>
    </p:extLst>
  </p:cSld>
  <p:clrMapOvr>
    <a:masterClrMapping/>
  </p:clrMapOvr>
  <p:transition advTm="3977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412776"/>
            <a:ext cx="8229600" cy="4525963"/>
          </a:xfrm>
        </p:spPr>
        <p:txBody>
          <a:bodyPr anchor="ctr" anchorCtr="0">
            <a:normAutofit/>
          </a:bodyPr>
          <a:lstStyle/>
          <a:p>
            <a:pPr algn="ctr">
              <a:buNone/>
            </a:pPr>
            <a:r>
              <a:rPr lang="en-IN" sz="8800" b="1" dirty="0">
                <a:latin typeface="Algerian" pitchFamily="82" charset="0"/>
              </a:rPr>
              <a:t>QUERIES?</a:t>
            </a:r>
          </a:p>
        </p:txBody>
      </p:sp>
      <p:sp>
        <p:nvSpPr>
          <p:cNvPr id="5" name="Slide Number Placeholder 4"/>
          <p:cNvSpPr>
            <a:spLocks noGrp="1"/>
          </p:cNvSpPr>
          <p:nvPr>
            <p:ph type="sldNum" sz="quarter" idx="12"/>
          </p:nvPr>
        </p:nvSpPr>
        <p:spPr/>
        <p:txBody>
          <a:bodyPr/>
          <a:lstStyle/>
          <a:p>
            <a:fld id="{1B518BB3-09F1-4C74-8868-52D5913F1FF3}" type="slidenum">
              <a:rPr lang="en-IN" smtClean="0"/>
              <a:pPr/>
              <a:t>20</a:t>
            </a:fld>
            <a:endParaRPr lang="en-IN"/>
          </a:p>
        </p:txBody>
      </p:sp>
      <p:pic>
        <p:nvPicPr>
          <p:cNvPr id="6" name="Picture 5">
            <a:extLst>
              <a:ext uri="{FF2B5EF4-FFF2-40B4-BE49-F238E27FC236}">
                <a16:creationId xmlns:a16="http://schemas.microsoft.com/office/drawing/2014/main" id="{A4180D1B-382A-45F2-BE1D-8CAD1A0D58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4408" y="188640"/>
            <a:ext cx="693042" cy="1008112"/>
          </a:xfrm>
          <a:prstGeom prst="rect">
            <a:avLst/>
          </a:prstGeom>
        </p:spPr>
      </p:pic>
      <p:grpSp>
        <p:nvGrpSpPr>
          <p:cNvPr id="7" name="Group 6"/>
          <p:cNvGrpSpPr/>
          <p:nvPr/>
        </p:nvGrpSpPr>
        <p:grpSpPr>
          <a:xfrm>
            <a:off x="0" y="6137920"/>
            <a:ext cx="2721314" cy="720080"/>
            <a:chOff x="6156176" y="332656"/>
            <a:chExt cx="2721314" cy="720080"/>
          </a:xfrm>
        </p:grpSpPr>
        <p:sp>
          <p:nvSpPr>
            <p:cNvPr id="8" name="Rectangle 7"/>
            <p:cNvSpPr/>
            <p:nvPr/>
          </p:nvSpPr>
          <p:spPr>
            <a:xfrm>
              <a:off x="6156176" y="332656"/>
              <a:ext cx="936104" cy="72008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Educate</a:t>
              </a:r>
            </a:p>
          </p:txBody>
        </p:sp>
        <p:sp>
          <p:nvSpPr>
            <p:cNvPr id="9" name="Rectangle 8"/>
            <p:cNvSpPr/>
            <p:nvPr/>
          </p:nvSpPr>
          <p:spPr>
            <a:xfrm>
              <a:off x="7092280" y="332656"/>
              <a:ext cx="906124" cy="72008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Empower</a:t>
              </a:r>
            </a:p>
          </p:txBody>
        </p:sp>
        <p:sp>
          <p:nvSpPr>
            <p:cNvPr id="10" name="Rectangle 9"/>
            <p:cNvSpPr/>
            <p:nvPr/>
          </p:nvSpPr>
          <p:spPr>
            <a:xfrm>
              <a:off x="8028384" y="332656"/>
              <a:ext cx="849106" cy="72008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Excel</a:t>
              </a:r>
            </a:p>
          </p:txBody>
        </p:sp>
      </p:grpSp>
      <p:grpSp>
        <p:nvGrpSpPr>
          <p:cNvPr id="11" name="Group 10"/>
          <p:cNvGrpSpPr/>
          <p:nvPr/>
        </p:nvGrpSpPr>
        <p:grpSpPr>
          <a:xfrm>
            <a:off x="0" y="1412776"/>
            <a:ext cx="5868144" cy="144016"/>
            <a:chOff x="179512" y="1124744"/>
            <a:chExt cx="6948264" cy="0"/>
          </a:xfrm>
        </p:grpSpPr>
        <p:cxnSp>
          <p:nvCxnSpPr>
            <p:cNvPr id="12" name="Straight Connector 11"/>
            <p:cNvCxnSpPr/>
            <p:nvPr/>
          </p:nvCxnSpPr>
          <p:spPr>
            <a:xfrm>
              <a:off x="179512" y="1124744"/>
              <a:ext cx="2339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83768" y="1124744"/>
              <a:ext cx="2339752"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788024" y="1124744"/>
              <a:ext cx="2339752"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rot="10800000">
            <a:off x="3635896" y="6237312"/>
            <a:ext cx="5508104" cy="144016"/>
            <a:chOff x="179512" y="1124744"/>
            <a:chExt cx="6948264" cy="0"/>
          </a:xfrm>
        </p:grpSpPr>
        <p:cxnSp>
          <p:nvCxnSpPr>
            <p:cNvPr id="16" name="Straight Connector 15"/>
            <p:cNvCxnSpPr/>
            <p:nvPr/>
          </p:nvCxnSpPr>
          <p:spPr>
            <a:xfrm>
              <a:off x="179512" y="1124744"/>
              <a:ext cx="2339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483768" y="1124744"/>
              <a:ext cx="2339752"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88024" y="1124744"/>
              <a:ext cx="2339752"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19" name="Footer Placeholder 5"/>
          <p:cNvSpPr>
            <a:spLocks noGrp="1"/>
          </p:cNvSpPr>
          <p:nvPr>
            <p:ph type="ftr" sz="quarter" idx="11"/>
          </p:nvPr>
        </p:nvSpPr>
        <p:spPr>
          <a:xfrm>
            <a:off x="3096256" y="6417925"/>
            <a:ext cx="2895600" cy="365125"/>
          </a:xfrm>
        </p:spPr>
        <p:txBody>
          <a:bodyPr/>
          <a:lstStyle/>
          <a:p>
            <a:r>
              <a:rPr lang="en-IN" dirty="0">
                <a:solidFill>
                  <a:schemeClr val="tx1"/>
                </a:solidFill>
                <a:latin typeface="Times New Roman" pitchFamily="18" charset="0"/>
                <a:cs typeface="Times New Roman" pitchFamily="18" charset="0"/>
              </a:rPr>
              <a:t>MINI PROJECT REVIEW</a:t>
            </a:r>
          </a:p>
        </p:txBody>
      </p:sp>
    </p:spTree>
    <p:extLst>
      <p:ext uri="{BB962C8B-B14F-4D97-AF65-F5344CB8AC3E}">
        <p14:creationId xmlns:p14="http://schemas.microsoft.com/office/powerpoint/2010/main" val="4077665404"/>
      </p:ext>
    </p:extLst>
  </p:cSld>
  <p:clrMapOvr>
    <a:masterClrMapping/>
  </p:clrMapOvr>
  <mc:AlternateContent xmlns:mc="http://schemas.openxmlformats.org/markup-compatibility/2006" xmlns:p14="http://schemas.microsoft.com/office/powerpoint/2010/main">
    <mc:Choice Requires="p14">
      <p:transition spd="slow" p14:dur="2000" advTm="17243"/>
    </mc:Choice>
    <mc:Fallback xmlns="">
      <p:transition spd="slow" advTm="17243"/>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412776"/>
            <a:ext cx="8229600" cy="4525963"/>
          </a:xfrm>
        </p:spPr>
        <p:txBody>
          <a:bodyPr anchor="ctr" anchorCtr="0">
            <a:normAutofit/>
          </a:bodyPr>
          <a:lstStyle/>
          <a:p>
            <a:pPr algn="ctr">
              <a:buNone/>
            </a:pPr>
            <a:r>
              <a:rPr lang="en-IN" sz="8800" b="1" dirty="0">
                <a:latin typeface="Algerian" pitchFamily="82" charset="0"/>
              </a:rPr>
              <a:t>Thank you</a:t>
            </a:r>
          </a:p>
        </p:txBody>
      </p:sp>
      <p:sp>
        <p:nvSpPr>
          <p:cNvPr id="5" name="Slide Number Placeholder 4"/>
          <p:cNvSpPr>
            <a:spLocks noGrp="1"/>
          </p:cNvSpPr>
          <p:nvPr>
            <p:ph type="sldNum" sz="quarter" idx="12"/>
          </p:nvPr>
        </p:nvSpPr>
        <p:spPr/>
        <p:txBody>
          <a:bodyPr/>
          <a:lstStyle/>
          <a:p>
            <a:fld id="{1B518BB3-09F1-4C74-8868-52D5913F1FF3}" type="slidenum">
              <a:rPr lang="en-IN" smtClean="0"/>
              <a:pPr/>
              <a:t>21</a:t>
            </a:fld>
            <a:endParaRPr lang="en-IN"/>
          </a:p>
        </p:txBody>
      </p:sp>
      <p:pic>
        <p:nvPicPr>
          <p:cNvPr id="6" name="Picture 5">
            <a:extLst>
              <a:ext uri="{FF2B5EF4-FFF2-40B4-BE49-F238E27FC236}">
                <a16:creationId xmlns:a16="http://schemas.microsoft.com/office/drawing/2014/main" id="{A4180D1B-382A-45F2-BE1D-8CAD1A0D58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4408" y="188640"/>
            <a:ext cx="693042" cy="1008112"/>
          </a:xfrm>
          <a:prstGeom prst="rect">
            <a:avLst/>
          </a:prstGeom>
        </p:spPr>
      </p:pic>
      <p:grpSp>
        <p:nvGrpSpPr>
          <p:cNvPr id="7" name="Group 6"/>
          <p:cNvGrpSpPr/>
          <p:nvPr/>
        </p:nvGrpSpPr>
        <p:grpSpPr>
          <a:xfrm>
            <a:off x="0" y="6137920"/>
            <a:ext cx="2721314" cy="720080"/>
            <a:chOff x="6156176" y="332656"/>
            <a:chExt cx="2721314" cy="720080"/>
          </a:xfrm>
        </p:grpSpPr>
        <p:sp>
          <p:nvSpPr>
            <p:cNvPr id="8" name="Rectangle 7"/>
            <p:cNvSpPr/>
            <p:nvPr/>
          </p:nvSpPr>
          <p:spPr>
            <a:xfrm>
              <a:off x="6156176" y="332656"/>
              <a:ext cx="936104" cy="72008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Educate</a:t>
              </a:r>
            </a:p>
          </p:txBody>
        </p:sp>
        <p:sp>
          <p:nvSpPr>
            <p:cNvPr id="9" name="Rectangle 8"/>
            <p:cNvSpPr/>
            <p:nvPr/>
          </p:nvSpPr>
          <p:spPr>
            <a:xfrm>
              <a:off x="7092280" y="332656"/>
              <a:ext cx="906124" cy="72008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Empower</a:t>
              </a:r>
            </a:p>
          </p:txBody>
        </p:sp>
        <p:sp>
          <p:nvSpPr>
            <p:cNvPr id="10" name="Rectangle 9"/>
            <p:cNvSpPr/>
            <p:nvPr/>
          </p:nvSpPr>
          <p:spPr>
            <a:xfrm>
              <a:off x="8028384" y="332656"/>
              <a:ext cx="849106" cy="72008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Excel</a:t>
              </a:r>
            </a:p>
          </p:txBody>
        </p:sp>
      </p:grpSp>
      <p:grpSp>
        <p:nvGrpSpPr>
          <p:cNvPr id="11" name="Group 10"/>
          <p:cNvGrpSpPr/>
          <p:nvPr/>
        </p:nvGrpSpPr>
        <p:grpSpPr>
          <a:xfrm>
            <a:off x="0" y="1412776"/>
            <a:ext cx="5868144" cy="144016"/>
            <a:chOff x="179512" y="1124744"/>
            <a:chExt cx="6948264" cy="0"/>
          </a:xfrm>
        </p:grpSpPr>
        <p:cxnSp>
          <p:nvCxnSpPr>
            <p:cNvPr id="12" name="Straight Connector 11"/>
            <p:cNvCxnSpPr/>
            <p:nvPr/>
          </p:nvCxnSpPr>
          <p:spPr>
            <a:xfrm>
              <a:off x="179512" y="1124744"/>
              <a:ext cx="2339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83768" y="1124744"/>
              <a:ext cx="2339752"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788024" y="1124744"/>
              <a:ext cx="2339752"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rot="10800000">
            <a:off x="3635896" y="6237312"/>
            <a:ext cx="5508104" cy="144016"/>
            <a:chOff x="179512" y="1124744"/>
            <a:chExt cx="6948264" cy="0"/>
          </a:xfrm>
        </p:grpSpPr>
        <p:cxnSp>
          <p:nvCxnSpPr>
            <p:cNvPr id="16" name="Straight Connector 15"/>
            <p:cNvCxnSpPr/>
            <p:nvPr/>
          </p:nvCxnSpPr>
          <p:spPr>
            <a:xfrm>
              <a:off x="179512" y="1124744"/>
              <a:ext cx="2339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483768" y="1124744"/>
              <a:ext cx="2339752"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88024" y="1124744"/>
              <a:ext cx="2339752"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19" name="Footer Placeholder 5"/>
          <p:cNvSpPr>
            <a:spLocks noGrp="1"/>
          </p:cNvSpPr>
          <p:nvPr>
            <p:ph type="ftr" sz="quarter" idx="11"/>
          </p:nvPr>
        </p:nvSpPr>
        <p:spPr>
          <a:xfrm>
            <a:off x="3096256" y="6417925"/>
            <a:ext cx="2895600" cy="365125"/>
          </a:xfrm>
        </p:spPr>
        <p:txBody>
          <a:bodyPr/>
          <a:lstStyle/>
          <a:p>
            <a:r>
              <a:rPr lang="en-IN" dirty="0">
                <a:solidFill>
                  <a:schemeClr val="tx1"/>
                </a:solidFill>
                <a:latin typeface="Times New Roman" pitchFamily="18" charset="0"/>
                <a:cs typeface="Times New Roman" pitchFamily="18" charset="0"/>
              </a:rPr>
              <a:t>MINI PROJECT REVIEW</a:t>
            </a:r>
          </a:p>
        </p:txBody>
      </p:sp>
    </p:spTree>
  </p:cSld>
  <p:clrMapOvr>
    <a:masterClrMapping/>
  </p:clrMapOvr>
  <mc:AlternateContent xmlns:mc="http://schemas.openxmlformats.org/markup-compatibility/2006" xmlns:p14="http://schemas.microsoft.com/office/powerpoint/2010/main">
    <mc:Choice Requires="p14">
      <p:transition spd="slow" p14:dur="2000" advTm="17243"/>
    </mc:Choice>
    <mc:Fallback xmlns="">
      <p:transition spd="slow" advTm="1724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0648"/>
            <a:ext cx="8229600" cy="1143000"/>
          </a:xfrm>
        </p:spPr>
        <p:txBody>
          <a:bodyPr>
            <a:normAutofit/>
          </a:bodyPr>
          <a:lstStyle/>
          <a:p>
            <a:pPr algn="l"/>
            <a:r>
              <a:rPr lang="en-US" altLang="en-US" b="1" dirty="0">
                <a:latin typeface="Book Antiqua" panose="02040602050305030304" pitchFamily="18" charset="0"/>
              </a:rPr>
              <a:t>EXISTING SYSTEM</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395536" y="1340768"/>
            <a:ext cx="8229600" cy="4525963"/>
          </a:xfrm>
        </p:spPr>
        <p:txBody>
          <a:bodyPr>
            <a:noAutofit/>
          </a:bodyPr>
          <a:lstStyle/>
          <a:p>
            <a:pPr algn="just">
              <a:spcBef>
                <a:spcPct val="0"/>
              </a:spcBef>
            </a:pPr>
            <a:endParaRPr lang="en-IN" altLang="en-US" sz="3600" dirty="0">
              <a:latin typeface="Times New Roman" panose="02020603050405020304" pitchFamily="18" charset="0"/>
              <a:cs typeface="Times New Roman" panose="02020603050405020304" pitchFamily="18" charset="0"/>
            </a:endParaRPr>
          </a:p>
          <a:p>
            <a:pPr algn="just">
              <a:buFont typeface="Wingdings" pitchFamily="2" charset="2"/>
              <a:buChar char="Ø"/>
            </a:pPr>
            <a:endParaRPr lang="en-US"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6778050" y="6416310"/>
            <a:ext cx="2133600" cy="365125"/>
          </a:xfrm>
        </p:spPr>
        <p:txBody>
          <a:bodyPr/>
          <a:lstStyle/>
          <a:p>
            <a:fld id="{1B518BB3-09F1-4C74-8868-52D5913F1FF3}" type="slidenum">
              <a:rPr lang="en-IN" smtClean="0">
                <a:solidFill>
                  <a:schemeClr val="tx1"/>
                </a:solidFill>
                <a:latin typeface="Times New Roman" pitchFamily="18" charset="0"/>
                <a:cs typeface="Times New Roman" pitchFamily="18" charset="0"/>
              </a:rPr>
              <a:pPr/>
              <a:t>3</a:t>
            </a:fld>
            <a:endParaRPr lang="en-IN" dirty="0">
              <a:solidFill>
                <a:schemeClr val="tx1"/>
              </a:solidFill>
              <a:latin typeface="Times New Roman" pitchFamily="18" charset="0"/>
              <a:cs typeface="Times New Roman" pitchFamily="18" charset="0"/>
            </a:endParaRPr>
          </a:p>
        </p:txBody>
      </p:sp>
      <p:sp>
        <p:nvSpPr>
          <p:cNvPr id="8" name="Rectangle 7"/>
          <p:cNvSpPr/>
          <p:nvPr/>
        </p:nvSpPr>
        <p:spPr>
          <a:xfrm>
            <a:off x="251520" y="6423356"/>
            <a:ext cx="1656184" cy="404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chemeClr val="tx1"/>
                </a:solidFill>
                <a:latin typeface="Times New Roman" pitchFamily="18" charset="0"/>
                <a:cs typeface="Times New Roman" pitchFamily="18" charset="0"/>
              </a:rPr>
              <a:t>HICET</a:t>
            </a:r>
          </a:p>
        </p:txBody>
      </p:sp>
      <p:pic>
        <p:nvPicPr>
          <p:cNvPr id="10" name="Picture 9">
            <a:extLst>
              <a:ext uri="{FF2B5EF4-FFF2-40B4-BE49-F238E27FC236}">
                <a16:creationId xmlns:a16="http://schemas.microsoft.com/office/drawing/2014/main" id="{A4180D1B-382A-45F2-BE1D-8CAD1A0D58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88640"/>
            <a:ext cx="765050" cy="1008112"/>
          </a:xfrm>
          <a:prstGeom prst="rect">
            <a:avLst/>
          </a:prstGeom>
        </p:spPr>
      </p:pic>
      <p:grpSp>
        <p:nvGrpSpPr>
          <p:cNvPr id="11" name="Group 10"/>
          <p:cNvGrpSpPr/>
          <p:nvPr/>
        </p:nvGrpSpPr>
        <p:grpSpPr>
          <a:xfrm>
            <a:off x="0" y="6137920"/>
            <a:ext cx="2721314" cy="720080"/>
            <a:chOff x="6156176" y="332656"/>
            <a:chExt cx="2721314" cy="720080"/>
          </a:xfrm>
        </p:grpSpPr>
        <p:sp>
          <p:nvSpPr>
            <p:cNvPr id="12" name="Rectangle 11"/>
            <p:cNvSpPr/>
            <p:nvPr/>
          </p:nvSpPr>
          <p:spPr>
            <a:xfrm>
              <a:off x="6156176" y="332656"/>
              <a:ext cx="936104" cy="72008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Educate</a:t>
              </a:r>
            </a:p>
          </p:txBody>
        </p:sp>
        <p:sp>
          <p:nvSpPr>
            <p:cNvPr id="13" name="Rectangle 12"/>
            <p:cNvSpPr/>
            <p:nvPr/>
          </p:nvSpPr>
          <p:spPr>
            <a:xfrm>
              <a:off x="7092280" y="332656"/>
              <a:ext cx="906124" cy="72008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Empower</a:t>
              </a:r>
            </a:p>
          </p:txBody>
        </p:sp>
        <p:sp>
          <p:nvSpPr>
            <p:cNvPr id="14" name="Rectangle 13"/>
            <p:cNvSpPr/>
            <p:nvPr/>
          </p:nvSpPr>
          <p:spPr>
            <a:xfrm>
              <a:off x="8028384" y="332656"/>
              <a:ext cx="849106" cy="72008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Excel</a:t>
              </a:r>
            </a:p>
          </p:txBody>
        </p:sp>
      </p:grpSp>
      <p:grpSp>
        <p:nvGrpSpPr>
          <p:cNvPr id="15" name="Group 14"/>
          <p:cNvGrpSpPr/>
          <p:nvPr/>
        </p:nvGrpSpPr>
        <p:grpSpPr>
          <a:xfrm>
            <a:off x="0" y="1412776"/>
            <a:ext cx="5868144" cy="144016"/>
            <a:chOff x="179512" y="1124744"/>
            <a:chExt cx="6948264" cy="0"/>
          </a:xfrm>
        </p:grpSpPr>
        <p:cxnSp>
          <p:nvCxnSpPr>
            <p:cNvPr id="16" name="Straight Connector 15"/>
            <p:cNvCxnSpPr/>
            <p:nvPr/>
          </p:nvCxnSpPr>
          <p:spPr>
            <a:xfrm>
              <a:off x="179512" y="1124744"/>
              <a:ext cx="2339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483768" y="1124744"/>
              <a:ext cx="2339752"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88024" y="1124744"/>
              <a:ext cx="2339752"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rot="10800000">
            <a:off x="3635896" y="6237312"/>
            <a:ext cx="5508104" cy="144016"/>
            <a:chOff x="179512" y="1124744"/>
            <a:chExt cx="6948264" cy="0"/>
          </a:xfrm>
        </p:grpSpPr>
        <p:cxnSp>
          <p:nvCxnSpPr>
            <p:cNvPr id="20" name="Straight Connector 19"/>
            <p:cNvCxnSpPr/>
            <p:nvPr/>
          </p:nvCxnSpPr>
          <p:spPr>
            <a:xfrm>
              <a:off x="179512" y="1124744"/>
              <a:ext cx="2339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483768" y="1124744"/>
              <a:ext cx="2339752"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88024" y="1124744"/>
              <a:ext cx="2339752"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24" name="Footer Placeholder 5"/>
          <p:cNvSpPr>
            <a:spLocks noGrp="1"/>
          </p:cNvSpPr>
          <p:nvPr>
            <p:ph type="ftr" sz="quarter" idx="11"/>
          </p:nvPr>
        </p:nvSpPr>
        <p:spPr>
          <a:xfrm>
            <a:off x="3096256" y="6417925"/>
            <a:ext cx="2895600" cy="365125"/>
          </a:xfrm>
        </p:spPr>
        <p:txBody>
          <a:bodyPr/>
          <a:lstStyle/>
          <a:p>
            <a:r>
              <a:rPr lang="en-IN" dirty="0">
                <a:solidFill>
                  <a:schemeClr val="tx1"/>
                </a:solidFill>
                <a:latin typeface="Times New Roman" pitchFamily="18" charset="0"/>
                <a:cs typeface="Times New Roman" pitchFamily="18" charset="0"/>
              </a:rPr>
              <a:t>MINI PROJECT REVIEW</a:t>
            </a:r>
          </a:p>
        </p:txBody>
      </p:sp>
      <p:sp>
        <p:nvSpPr>
          <p:cNvPr id="4" name="TextBox 3">
            <a:extLst>
              <a:ext uri="{FF2B5EF4-FFF2-40B4-BE49-F238E27FC236}">
                <a16:creationId xmlns:a16="http://schemas.microsoft.com/office/drawing/2014/main" id="{434D5065-EE58-3D6F-5F7C-6146C360B247}"/>
              </a:ext>
            </a:extLst>
          </p:cNvPr>
          <p:cNvSpPr txBox="1"/>
          <p:nvPr/>
        </p:nvSpPr>
        <p:spPr>
          <a:xfrm>
            <a:off x="539553" y="1772816"/>
            <a:ext cx="7992888" cy="373948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are some application like “friends2support” in that application There is no feature to send the request. Every time the user need to check for the donor in that website.</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are some similar applications where user can request for the Blood. But that system didn’t send any message to donor. If donor wants to donate their blood, they need to login to that website.</a:t>
            </a:r>
            <a:endParaRPr lang="en-US" dirty="0"/>
          </a:p>
          <a:p>
            <a:pPr marL="342900" indent="-342900">
              <a:lnSpc>
                <a:spcPct val="150000"/>
              </a:lnSpc>
              <a:buFont typeface="Arial" panose="020B0604020202020204" pitchFamily="34" charset="0"/>
              <a:buChar char="•"/>
            </a:pPr>
            <a:endParaRPr lang="en-US" dirty="0"/>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3688230504"/>
      </p:ext>
    </p:extLst>
  </p:cSld>
  <p:clrMapOvr>
    <a:masterClrMapping/>
  </p:clrMapOvr>
  <mc:AlternateContent xmlns:mc="http://schemas.openxmlformats.org/markup-compatibility/2006" xmlns:p14="http://schemas.microsoft.com/office/powerpoint/2010/main">
    <mc:Choice Requires="p14">
      <p:transition spd="slow" p14:dur="2000" advTm="10085"/>
    </mc:Choice>
    <mc:Fallback xmlns="">
      <p:transition spd="slow" advTm="1008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0648"/>
            <a:ext cx="8229600" cy="1143000"/>
          </a:xfrm>
        </p:spPr>
        <p:txBody>
          <a:bodyPr>
            <a:normAutofit fontScale="90000"/>
          </a:bodyPr>
          <a:lstStyle/>
          <a:p>
            <a:pPr algn="l"/>
            <a:r>
              <a:rPr lang="en-US" altLang="en-US" b="1" dirty="0">
                <a:latin typeface="Book Antiqua" panose="02040602050305030304" pitchFamily="18" charset="0"/>
              </a:rPr>
              <a:t>DRAWBACKS OF EXISTING SYSTEM</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309985" y="1722162"/>
            <a:ext cx="8229600" cy="4525963"/>
          </a:xfrm>
        </p:spPr>
        <p:txBody>
          <a:bodyPr>
            <a:noAutofit/>
          </a:bodyPr>
          <a:lstStyle/>
          <a:p>
            <a:pPr algn="just">
              <a:spcBef>
                <a:spcPct val="0"/>
              </a:spcBef>
            </a:pPr>
            <a:r>
              <a:rPr lang="en-IN" altLang="en-US" sz="2800" dirty="0">
                <a:latin typeface="Times New Roman" panose="02020603050405020304" pitchFamily="18" charset="0"/>
                <a:cs typeface="Times New Roman" panose="02020603050405020304" pitchFamily="18" charset="0"/>
              </a:rPr>
              <a:t>There is no option for send the request for the donor.</a:t>
            </a:r>
          </a:p>
          <a:p>
            <a:pPr algn="just">
              <a:spcBef>
                <a:spcPct val="0"/>
              </a:spcBef>
            </a:pPr>
            <a:endParaRPr lang="en-IN" altLang="en-US" sz="2800" dirty="0">
              <a:latin typeface="Times New Roman" panose="02020603050405020304" pitchFamily="18" charset="0"/>
              <a:cs typeface="Times New Roman" panose="02020603050405020304" pitchFamily="18" charset="0"/>
            </a:endParaRPr>
          </a:p>
          <a:p>
            <a:pPr algn="just">
              <a:spcBef>
                <a:spcPct val="0"/>
              </a:spcBef>
            </a:pPr>
            <a:r>
              <a:rPr lang="en-IN" altLang="en-US" sz="2800" dirty="0">
                <a:latin typeface="Times New Roman" panose="02020603050405020304" pitchFamily="18" charset="0"/>
                <a:cs typeface="Times New Roman" panose="02020603050405020304" pitchFamily="18" charset="0"/>
              </a:rPr>
              <a:t>There are some intermediate between the user who need a blood and the donor in some application.</a:t>
            </a:r>
          </a:p>
          <a:p>
            <a:pPr algn="just">
              <a:spcBef>
                <a:spcPct val="0"/>
              </a:spcBef>
            </a:pPr>
            <a:endParaRPr lang="en-IN" altLang="en-US" sz="2800" dirty="0">
              <a:latin typeface="Times New Roman" panose="02020603050405020304" pitchFamily="18" charset="0"/>
              <a:cs typeface="Times New Roman" panose="02020603050405020304" pitchFamily="18" charset="0"/>
            </a:endParaRPr>
          </a:p>
          <a:p>
            <a:pPr algn="just">
              <a:spcBef>
                <a:spcPct val="0"/>
              </a:spcBef>
            </a:pPr>
            <a:r>
              <a:rPr lang="en-IN" altLang="en-US" sz="2800" dirty="0">
                <a:latin typeface="Times New Roman" panose="02020603050405020304" pitchFamily="18" charset="0"/>
                <a:cs typeface="Times New Roman" panose="02020603050405020304" pitchFamily="18" charset="0"/>
              </a:rPr>
              <a:t>It take a time to arrange the blood because of the intermediate between the donor and user.</a:t>
            </a:r>
          </a:p>
          <a:p>
            <a:pPr algn="just">
              <a:spcBef>
                <a:spcPct val="0"/>
              </a:spcBef>
            </a:pPr>
            <a:endParaRPr lang="en-IN" altLang="en-US" sz="3600" dirty="0">
              <a:latin typeface="Times New Roman" panose="02020603050405020304" pitchFamily="18" charset="0"/>
              <a:cs typeface="Times New Roman" panose="02020603050405020304" pitchFamily="18" charset="0"/>
            </a:endParaRPr>
          </a:p>
          <a:p>
            <a:pPr marL="0" indent="0" algn="just">
              <a:spcBef>
                <a:spcPct val="0"/>
              </a:spcBef>
              <a:buNone/>
            </a:pPr>
            <a:endParaRPr lang="en-IN" altLang="en-US" sz="3600" dirty="0">
              <a:latin typeface="Times New Roman" panose="02020603050405020304" pitchFamily="18" charset="0"/>
              <a:cs typeface="Times New Roman" panose="02020603050405020304" pitchFamily="18" charset="0"/>
            </a:endParaRPr>
          </a:p>
          <a:p>
            <a:pPr marL="0" indent="0" algn="just">
              <a:spcBef>
                <a:spcPct val="0"/>
              </a:spcBef>
              <a:buNone/>
            </a:pPr>
            <a:endParaRPr lang="en-IN" altLang="en-US" sz="3600" dirty="0">
              <a:latin typeface="Times New Roman" panose="02020603050405020304" pitchFamily="18" charset="0"/>
              <a:cs typeface="Times New Roman" panose="02020603050405020304" pitchFamily="18" charset="0"/>
            </a:endParaRPr>
          </a:p>
          <a:p>
            <a:pPr algn="just">
              <a:buFont typeface="Wingdings" pitchFamily="2" charset="2"/>
              <a:buChar char="Ø"/>
            </a:pPr>
            <a:endParaRPr lang="en-US"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6778050" y="6416310"/>
            <a:ext cx="2133600" cy="365125"/>
          </a:xfrm>
        </p:spPr>
        <p:txBody>
          <a:bodyPr/>
          <a:lstStyle/>
          <a:p>
            <a:fld id="{1B518BB3-09F1-4C74-8868-52D5913F1FF3}" type="slidenum">
              <a:rPr lang="en-IN" smtClean="0">
                <a:solidFill>
                  <a:schemeClr val="tx1"/>
                </a:solidFill>
                <a:latin typeface="Times New Roman" pitchFamily="18" charset="0"/>
                <a:cs typeface="Times New Roman" pitchFamily="18" charset="0"/>
              </a:rPr>
              <a:pPr/>
              <a:t>4</a:t>
            </a:fld>
            <a:endParaRPr lang="en-IN" dirty="0">
              <a:solidFill>
                <a:schemeClr val="tx1"/>
              </a:solidFill>
              <a:latin typeface="Times New Roman" pitchFamily="18" charset="0"/>
              <a:cs typeface="Times New Roman" pitchFamily="18" charset="0"/>
            </a:endParaRPr>
          </a:p>
        </p:txBody>
      </p:sp>
      <p:sp>
        <p:nvSpPr>
          <p:cNvPr id="8" name="Rectangle 7"/>
          <p:cNvSpPr/>
          <p:nvPr/>
        </p:nvSpPr>
        <p:spPr>
          <a:xfrm>
            <a:off x="251520" y="6423356"/>
            <a:ext cx="1656184" cy="404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chemeClr val="tx1"/>
                </a:solidFill>
                <a:latin typeface="Times New Roman" pitchFamily="18" charset="0"/>
                <a:cs typeface="Times New Roman" pitchFamily="18" charset="0"/>
              </a:rPr>
              <a:t>HICET</a:t>
            </a:r>
          </a:p>
        </p:txBody>
      </p:sp>
      <p:pic>
        <p:nvPicPr>
          <p:cNvPr id="10" name="Picture 9">
            <a:extLst>
              <a:ext uri="{FF2B5EF4-FFF2-40B4-BE49-F238E27FC236}">
                <a16:creationId xmlns:a16="http://schemas.microsoft.com/office/drawing/2014/main" id="{A4180D1B-382A-45F2-BE1D-8CAD1A0D58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88640"/>
            <a:ext cx="765050" cy="1008112"/>
          </a:xfrm>
          <a:prstGeom prst="rect">
            <a:avLst/>
          </a:prstGeom>
        </p:spPr>
      </p:pic>
      <p:grpSp>
        <p:nvGrpSpPr>
          <p:cNvPr id="11" name="Group 10"/>
          <p:cNvGrpSpPr/>
          <p:nvPr/>
        </p:nvGrpSpPr>
        <p:grpSpPr>
          <a:xfrm>
            <a:off x="0" y="6137920"/>
            <a:ext cx="2721314" cy="720080"/>
            <a:chOff x="6156176" y="332656"/>
            <a:chExt cx="2721314" cy="720080"/>
          </a:xfrm>
        </p:grpSpPr>
        <p:sp>
          <p:nvSpPr>
            <p:cNvPr id="12" name="Rectangle 11"/>
            <p:cNvSpPr/>
            <p:nvPr/>
          </p:nvSpPr>
          <p:spPr>
            <a:xfrm>
              <a:off x="6156176" y="332656"/>
              <a:ext cx="936104" cy="72008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Educate</a:t>
              </a:r>
            </a:p>
          </p:txBody>
        </p:sp>
        <p:sp>
          <p:nvSpPr>
            <p:cNvPr id="13" name="Rectangle 12"/>
            <p:cNvSpPr/>
            <p:nvPr/>
          </p:nvSpPr>
          <p:spPr>
            <a:xfrm>
              <a:off x="7092280" y="332656"/>
              <a:ext cx="906124" cy="72008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Empower</a:t>
              </a:r>
            </a:p>
          </p:txBody>
        </p:sp>
        <p:sp>
          <p:nvSpPr>
            <p:cNvPr id="14" name="Rectangle 13"/>
            <p:cNvSpPr/>
            <p:nvPr/>
          </p:nvSpPr>
          <p:spPr>
            <a:xfrm>
              <a:off x="8028384" y="332656"/>
              <a:ext cx="849106" cy="72008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Excel</a:t>
              </a:r>
            </a:p>
          </p:txBody>
        </p:sp>
      </p:grpSp>
      <p:grpSp>
        <p:nvGrpSpPr>
          <p:cNvPr id="15" name="Group 14"/>
          <p:cNvGrpSpPr/>
          <p:nvPr/>
        </p:nvGrpSpPr>
        <p:grpSpPr>
          <a:xfrm>
            <a:off x="0" y="1412776"/>
            <a:ext cx="5868144" cy="144016"/>
            <a:chOff x="179512" y="1124744"/>
            <a:chExt cx="6948264" cy="0"/>
          </a:xfrm>
        </p:grpSpPr>
        <p:cxnSp>
          <p:nvCxnSpPr>
            <p:cNvPr id="16" name="Straight Connector 15"/>
            <p:cNvCxnSpPr/>
            <p:nvPr/>
          </p:nvCxnSpPr>
          <p:spPr>
            <a:xfrm>
              <a:off x="179512" y="1124744"/>
              <a:ext cx="2339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483768" y="1124744"/>
              <a:ext cx="2339752"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88024" y="1124744"/>
              <a:ext cx="2339752"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rot="10800000">
            <a:off x="3635896" y="6237312"/>
            <a:ext cx="5508104" cy="144016"/>
            <a:chOff x="179512" y="1124744"/>
            <a:chExt cx="6948264" cy="0"/>
          </a:xfrm>
        </p:grpSpPr>
        <p:cxnSp>
          <p:nvCxnSpPr>
            <p:cNvPr id="20" name="Straight Connector 19"/>
            <p:cNvCxnSpPr/>
            <p:nvPr/>
          </p:nvCxnSpPr>
          <p:spPr>
            <a:xfrm>
              <a:off x="179512" y="1124744"/>
              <a:ext cx="2339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483768" y="1124744"/>
              <a:ext cx="2339752"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88024" y="1124744"/>
              <a:ext cx="2339752"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24" name="Footer Placeholder 5"/>
          <p:cNvSpPr>
            <a:spLocks noGrp="1"/>
          </p:cNvSpPr>
          <p:nvPr>
            <p:ph type="ftr" sz="quarter" idx="11"/>
          </p:nvPr>
        </p:nvSpPr>
        <p:spPr>
          <a:xfrm>
            <a:off x="3096256" y="6417925"/>
            <a:ext cx="2895600" cy="365125"/>
          </a:xfrm>
        </p:spPr>
        <p:txBody>
          <a:bodyPr/>
          <a:lstStyle/>
          <a:p>
            <a:r>
              <a:rPr lang="en-IN" dirty="0">
                <a:solidFill>
                  <a:schemeClr val="tx1"/>
                </a:solidFill>
                <a:latin typeface="Times New Roman" pitchFamily="18" charset="0"/>
                <a:cs typeface="Times New Roman" pitchFamily="18" charset="0"/>
              </a:rPr>
              <a:t>MINI PROJECT REVIEW</a:t>
            </a:r>
          </a:p>
        </p:txBody>
      </p:sp>
    </p:spTree>
    <p:extLst>
      <p:ext uri="{BB962C8B-B14F-4D97-AF65-F5344CB8AC3E}">
        <p14:creationId xmlns:p14="http://schemas.microsoft.com/office/powerpoint/2010/main" val="573362356"/>
      </p:ext>
    </p:extLst>
  </p:cSld>
  <p:clrMapOvr>
    <a:masterClrMapping/>
  </p:clrMapOvr>
  <mc:AlternateContent xmlns:mc="http://schemas.openxmlformats.org/markup-compatibility/2006" xmlns:p14="http://schemas.microsoft.com/office/powerpoint/2010/main">
    <mc:Choice Requires="p14">
      <p:transition spd="slow" p14:dur="2000" advTm="10085"/>
    </mc:Choice>
    <mc:Fallback xmlns="">
      <p:transition spd="slow" advTm="1008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en-US" b="1" dirty="0">
                <a:latin typeface="Book Antiqua" panose="02040602050305030304" pitchFamily="18" charset="0"/>
              </a:rPr>
              <a:t>LITERATURE REVIEW</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84784"/>
            <a:ext cx="8229600" cy="4525963"/>
          </a:xfrm>
        </p:spPr>
        <p:txBody>
          <a:bodyPr>
            <a:noAutofit/>
          </a:bodyPr>
          <a:lstStyle/>
          <a:p>
            <a:pPr>
              <a:spcBef>
                <a:spcPts val="390"/>
              </a:spcBef>
              <a:tabLst>
                <a:tab pos="198120" algn="l"/>
                <a:tab pos="329565" algn="l"/>
              </a:tabLst>
            </a:pPr>
            <a:r>
              <a:rPr lang="en-US" sz="2400" dirty="0">
                <a:solidFill>
                  <a:srgbClr val="000000"/>
                </a:solidFill>
                <a:effectLst/>
                <a:latin typeface="Times New Roman" panose="02020603050405020304" pitchFamily="18" charset="0"/>
                <a:ea typeface=""/>
              </a:rPr>
              <a:t>E-Blood Bank Android Application for Donors and Life Savers. Author: Mohammed Anis Ouk Ebdane, Samir Ghoulie.</a:t>
            </a:r>
          </a:p>
          <a:p>
            <a:pPr>
              <a:spcBef>
                <a:spcPts val="390"/>
              </a:spcBef>
              <a:tabLst>
                <a:tab pos="198120" algn="l"/>
                <a:tab pos="329565" algn="l"/>
              </a:tabLst>
            </a:pPr>
            <a:endParaRPr lang="en-IN" sz="2400" dirty="0">
              <a:effectLst/>
              <a:latin typeface="Times New Roman" panose="02020603050405020304" pitchFamily="18" charset="0"/>
              <a:ea typeface="Times New Roman" panose="02020603050405020304" pitchFamily="18" charset="0"/>
            </a:endParaRPr>
          </a:p>
          <a:p>
            <a:pPr lvl="0">
              <a:spcBef>
                <a:spcPts val="390"/>
              </a:spcBef>
              <a:spcAft>
                <a:spcPts val="0"/>
              </a:spcAft>
              <a:tabLst>
                <a:tab pos="198120" algn="l"/>
                <a:tab pos="329565" algn="l"/>
              </a:tabLst>
            </a:pPr>
            <a:r>
              <a:rPr lang="en-US" sz="2400" dirty="0">
                <a:solidFill>
                  <a:srgbClr val="000000"/>
                </a:solidFill>
                <a:effectLst/>
                <a:latin typeface="Times New Roman" panose="02020603050405020304" pitchFamily="18" charset="0"/>
                <a:ea typeface=""/>
              </a:rPr>
              <a:t>Blood Bank Management Information System in India. Author: Dr. Sharad Maheshwari and Vikas </a:t>
            </a:r>
            <a:r>
              <a:rPr lang="en-US" sz="2400" dirty="0" err="1">
                <a:solidFill>
                  <a:srgbClr val="000000"/>
                </a:solidFill>
                <a:effectLst/>
                <a:latin typeface="Times New Roman" panose="02020603050405020304" pitchFamily="18" charset="0"/>
                <a:ea typeface=""/>
              </a:rPr>
              <a:t>Kulshreshtha</a:t>
            </a:r>
            <a:r>
              <a:rPr lang="en-US" sz="2400" dirty="0">
                <a:solidFill>
                  <a:srgbClr val="000000"/>
                </a:solidFill>
                <a:effectLst/>
                <a:latin typeface="Times New Roman" panose="02020603050405020304" pitchFamily="18" charset="0"/>
                <a:ea typeface=""/>
              </a:rPr>
              <a:t>.</a:t>
            </a:r>
          </a:p>
          <a:p>
            <a:pPr lvl="0">
              <a:spcBef>
                <a:spcPts val="390"/>
              </a:spcBef>
              <a:spcAft>
                <a:spcPts val="0"/>
              </a:spcAft>
              <a:tabLst>
                <a:tab pos="198120" algn="l"/>
                <a:tab pos="329565" algn="l"/>
              </a:tabLst>
            </a:pPr>
            <a:endParaRPr lang="en-US" sz="2800" dirty="0">
              <a:effectLst/>
              <a:latin typeface="Comic Sans MS" panose="030F0702030302020204" pitchFamily="66" charset="0"/>
              <a:ea typeface="Times New Roman" panose="02020603050405020304" pitchFamily="18" charset="0"/>
            </a:endParaRPr>
          </a:p>
          <a:p>
            <a:pPr>
              <a:spcBef>
                <a:spcPts val="390"/>
              </a:spcBef>
              <a:tabLst>
                <a:tab pos="198120" algn="l"/>
                <a:tab pos="329565" algn="l"/>
              </a:tabLst>
            </a:pPr>
            <a:r>
              <a:rPr lang="en-US" sz="2400" dirty="0">
                <a:solidFill>
                  <a:srgbClr val="000000"/>
                </a:solidFill>
                <a:effectLst/>
                <a:latin typeface="Times New Roman" panose="02020603050405020304" pitchFamily="18" charset="0"/>
                <a:ea typeface=""/>
              </a:rPr>
              <a:t>An Android Application for Volunteer Blood Donors. Author: Sultan </a:t>
            </a:r>
            <a:r>
              <a:rPr lang="en-US" sz="2400" dirty="0" err="1">
                <a:solidFill>
                  <a:srgbClr val="000000"/>
                </a:solidFill>
                <a:effectLst/>
                <a:latin typeface="Times New Roman" panose="02020603050405020304" pitchFamily="18" charset="0"/>
                <a:ea typeface=""/>
              </a:rPr>
              <a:t>Turhan</a:t>
            </a:r>
            <a:r>
              <a:rPr lang="en-US" sz="2400" dirty="0">
                <a:solidFill>
                  <a:srgbClr val="000000"/>
                </a:solidFill>
                <a:latin typeface="Times New Roman" panose="02020603050405020304" pitchFamily="18" charset="0"/>
                <a:ea typeface=""/>
              </a:rPr>
              <a:t>.</a:t>
            </a:r>
            <a:endParaRPr lang="en-IN" sz="2400" dirty="0">
              <a:effectLst/>
              <a:latin typeface="Times New Roman" panose="02020603050405020304" pitchFamily="18" charset="0"/>
              <a:ea typeface="Times New Roman" panose="02020603050405020304" pitchFamily="18" charset="0"/>
            </a:endParaRPr>
          </a:p>
          <a:p>
            <a:pPr lvl="0">
              <a:spcBef>
                <a:spcPts val="390"/>
              </a:spcBef>
              <a:spcAft>
                <a:spcPts val="0"/>
              </a:spcAft>
              <a:tabLst>
                <a:tab pos="198120" algn="l"/>
                <a:tab pos="329565" algn="l"/>
              </a:tabLst>
            </a:pPr>
            <a:endParaRPr lang="en-IN" sz="2400" dirty="0">
              <a:effectLst/>
              <a:latin typeface="Times New Roman" panose="02020603050405020304" pitchFamily="18" charset="0"/>
              <a:ea typeface="Times New Roman" panose="02020603050405020304" pitchFamily="18" charset="0"/>
            </a:endParaRPr>
          </a:p>
        </p:txBody>
      </p:sp>
      <p:sp>
        <p:nvSpPr>
          <p:cNvPr id="5" name="Slide Number Placeholder 4"/>
          <p:cNvSpPr>
            <a:spLocks noGrp="1"/>
          </p:cNvSpPr>
          <p:nvPr>
            <p:ph type="sldNum" sz="quarter" idx="12"/>
          </p:nvPr>
        </p:nvSpPr>
        <p:spPr>
          <a:xfrm>
            <a:off x="6778050" y="6416310"/>
            <a:ext cx="2133600" cy="365125"/>
          </a:xfrm>
        </p:spPr>
        <p:txBody>
          <a:bodyPr/>
          <a:lstStyle/>
          <a:p>
            <a:fld id="{1B518BB3-09F1-4C74-8868-52D5913F1FF3}" type="slidenum">
              <a:rPr lang="en-IN" smtClean="0">
                <a:solidFill>
                  <a:schemeClr val="tx1"/>
                </a:solidFill>
                <a:latin typeface="Times New Roman" pitchFamily="18" charset="0"/>
                <a:cs typeface="Times New Roman" pitchFamily="18" charset="0"/>
              </a:rPr>
              <a:pPr/>
              <a:t>5</a:t>
            </a:fld>
            <a:endParaRPr lang="en-IN" dirty="0">
              <a:solidFill>
                <a:schemeClr val="tx1"/>
              </a:solidFill>
              <a:latin typeface="Times New Roman" pitchFamily="18" charset="0"/>
              <a:cs typeface="Times New Roman" pitchFamily="18" charset="0"/>
            </a:endParaRPr>
          </a:p>
        </p:txBody>
      </p:sp>
      <p:sp>
        <p:nvSpPr>
          <p:cNvPr id="8" name="Rectangle 7"/>
          <p:cNvSpPr/>
          <p:nvPr/>
        </p:nvSpPr>
        <p:spPr>
          <a:xfrm>
            <a:off x="251520" y="6423356"/>
            <a:ext cx="1656184" cy="404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chemeClr val="tx1"/>
                </a:solidFill>
                <a:latin typeface="Times New Roman" pitchFamily="18" charset="0"/>
                <a:cs typeface="Times New Roman" pitchFamily="18" charset="0"/>
              </a:rPr>
              <a:t>HICET</a:t>
            </a:r>
          </a:p>
        </p:txBody>
      </p:sp>
      <p:pic>
        <p:nvPicPr>
          <p:cNvPr id="10" name="Picture 9">
            <a:extLst>
              <a:ext uri="{FF2B5EF4-FFF2-40B4-BE49-F238E27FC236}">
                <a16:creationId xmlns:a16="http://schemas.microsoft.com/office/drawing/2014/main" id="{A4180D1B-382A-45F2-BE1D-8CAD1A0D58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4408" y="188640"/>
            <a:ext cx="693042" cy="1008112"/>
          </a:xfrm>
          <a:prstGeom prst="rect">
            <a:avLst/>
          </a:prstGeom>
        </p:spPr>
      </p:pic>
      <p:grpSp>
        <p:nvGrpSpPr>
          <p:cNvPr id="4" name="Group 10"/>
          <p:cNvGrpSpPr/>
          <p:nvPr/>
        </p:nvGrpSpPr>
        <p:grpSpPr>
          <a:xfrm>
            <a:off x="0" y="6137920"/>
            <a:ext cx="2721314" cy="720080"/>
            <a:chOff x="6156176" y="332656"/>
            <a:chExt cx="2721314" cy="720080"/>
          </a:xfrm>
        </p:grpSpPr>
        <p:sp>
          <p:nvSpPr>
            <p:cNvPr id="12" name="Rectangle 11"/>
            <p:cNvSpPr/>
            <p:nvPr/>
          </p:nvSpPr>
          <p:spPr>
            <a:xfrm>
              <a:off x="6156176" y="332656"/>
              <a:ext cx="936104" cy="72008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Educate</a:t>
              </a:r>
            </a:p>
          </p:txBody>
        </p:sp>
        <p:sp>
          <p:nvSpPr>
            <p:cNvPr id="13" name="Rectangle 12"/>
            <p:cNvSpPr/>
            <p:nvPr/>
          </p:nvSpPr>
          <p:spPr>
            <a:xfrm>
              <a:off x="7092280" y="332656"/>
              <a:ext cx="906124" cy="72008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Empower</a:t>
              </a:r>
            </a:p>
          </p:txBody>
        </p:sp>
        <p:sp>
          <p:nvSpPr>
            <p:cNvPr id="14" name="Rectangle 13"/>
            <p:cNvSpPr/>
            <p:nvPr/>
          </p:nvSpPr>
          <p:spPr>
            <a:xfrm>
              <a:off x="8028384" y="332656"/>
              <a:ext cx="849106" cy="72008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Excel</a:t>
              </a:r>
            </a:p>
          </p:txBody>
        </p:sp>
      </p:grpSp>
      <p:grpSp>
        <p:nvGrpSpPr>
          <p:cNvPr id="6" name="Group 14"/>
          <p:cNvGrpSpPr/>
          <p:nvPr/>
        </p:nvGrpSpPr>
        <p:grpSpPr>
          <a:xfrm>
            <a:off x="0" y="1412776"/>
            <a:ext cx="5868144" cy="144016"/>
            <a:chOff x="179512" y="1124744"/>
            <a:chExt cx="6948264" cy="0"/>
          </a:xfrm>
        </p:grpSpPr>
        <p:cxnSp>
          <p:nvCxnSpPr>
            <p:cNvPr id="16" name="Straight Connector 15"/>
            <p:cNvCxnSpPr/>
            <p:nvPr/>
          </p:nvCxnSpPr>
          <p:spPr>
            <a:xfrm>
              <a:off x="179512" y="1124744"/>
              <a:ext cx="2339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483768" y="1124744"/>
              <a:ext cx="2339752"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88024" y="1124744"/>
              <a:ext cx="2339752"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7" name="Group 18"/>
          <p:cNvGrpSpPr/>
          <p:nvPr/>
        </p:nvGrpSpPr>
        <p:grpSpPr>
          <a:xfrm rot="10800000">
            <a:off x="3635896" y="6237312"/>
            <a:ext cx="5508104" cy="144016"/>
            <a:chOff x="179512" y="1124744"/>
            <a:chExt cx="6948264" cy="0"/>
          </a:xfrm>
        </p:grpSpPr>
        <p:cxnSp>
          <p:nvCxnSpPr>
            <p:cNvPr id="20" name="Straight Connector 19"/>
            <p:cNvCxnSpPr/>
            <p:nvPr/>
          </p:nvCxnSpPr>
          <p:spPr>
            <a:xfrm>
              <a:off x="179512" y="1124744"/>
              <a:ext cx="2339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483768" y="1124744"/>
              <a:ext cx="2339752"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88024" y="1124744"/>
              <a:ext cx="2339752"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pic>
        <p:nvPicPr>
          <p:cNvPr id="23" name="Picture 22">
            <a:extLst>
              <a:ext uri="{FF2B5EF4-FFF2-40B4-BE49-F238E27FC236}">
                <a16:creationId xmlns:a16="http://schemas.microsoft.com/office/drawing/2014/main" id="{A4180D1B-382A-45F2-BE1D-8CAD1A0D58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2400" y="188640"/>
            <a:ext cx="765050" cy="1008112"/>
          </a:xfrm>
          <a:prstGeom prst="rect">
            <a:avLst/>
          </a:prstGeom>
        </p:spPr>
      </p:pic>
      <p:sp>
        <p:nvSpPr>
          <p:cNvPr id="25" name="Footer Placeholder 5"/>
          <p:cNvSpPr>
            <a:spLocks noGrp="1"/>
          </p:cNvSpPr>
          <p:nvPr>
            <p:ph type="ftr" sz="quarter" idx="11"/>
          </p:nvPr>
        </p:nvSpPr>
        <p:spPr>
          <a:xfrm>
            <a:off x="3096256" y="6417925"/>
            <a:ext cx="2895600" cy="365125"/>
          </a:xfrm>
        </p:spPr>
        <p:txBody>
          <a:bodyPr/>
          <a:lstStyle/>
          <a:p>
            <a:r>
              <a:rPr lang="en-IN" dirty="0">
                <a:solidFill>
                  <a:schemeClr val="tx1"/>
                </a:solidFill>
                <a:latin typeface="Times New Roman" pitchFamily="18" charset="0"/>
                <a:cs typeface="Times New Roman" pitchFamily="18" charset="0"/>
              </a:rPr>
              <a:t>MINI PROJECT REVIEW</a:t>
            </a:r>
          </a:p>
        </p:txBody>
      </p:sp>
    </p:spTree>
    <p:extLst>
      <p:ext uri="{BB962C8B-B14F-4D97-AF65-F5344CB8AC3E}">
        <p14:creationId xmlns:p14="http://schemas.microsoft.com/office/powerpoint/2010/main" val="1313052369"/>
      </p:ext>
    </p:extLst>
  </p:cSld>
  <p:clrMapOvr>
    <a:masterClrMapping/>
  </p:clrMapOvr>
  <mc:AlternateContent xmlns:mc="http://schemas.openxmlformats.org/markup-compatibility/2006" xmlns:p14="http://schemas.microsoft.com/office/powerpoint/2010/main">
    <mc:Choice Requires="p14">
      <p:transition spd="slow" p14:dur="2000" advTm="37296"/>
    </mc:Choice>
    <mc:Fallback xmlns="">
      <p:transition spd="slow" advTm="3729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en-US" b="1" dirty="0">
                <a:latin typeface="Book Antiqua" panose="02040602050305030304" pitchFamily="18" charset="0"/>
              </a:rPr>
              <a:t>PROPOSED SYSTEM</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84784"/>
            <a:ext cx="8229600" cy="4525963"/>
          </a:xfrm>
        </p:spPr>
        <p:txBody>
          <a:bodyPr>
            <a:noAutofit/>
          </a:bodyPr>
          <a:lstStyle/>
          <a:p>
            <a:pPr algn="just">
              <a:spcBef>
                <a:spcPct val="0"/>
              </a:spcBef>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This project aims to develop a user-friendly web-based application to facilitate blood donation initiatives.</a:t>
            </a:r>
          </a:p>
          <a:p>
            <a:pPr algn="just">
              <a:spcBef>
                <a:spcPct val="0"/>
              </a:spcBef>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Bef>
                <a:spcPct val="0"/>
              </a:spcBef>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application will empower users to register as donors, access donor information, and request blood donor conveniently.</a:t>
            </a:r>
          </a:p>
          <a:p>
            <a:pPr algn="just">
              <a:spcBef>
                <a:spcPct val="0"/>
              </a:spcBef>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Bef>
                <a:spcPct val="0"/>
              </a:spcBef>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platform will incorporate intuitive user interfaces for donor registration, providing comprehensive donor details, and enabling users to send donation requests.</a:t>
            </a:r>
          </a:p>
          <a:p>
            <a:pPr>
              <a:spcBef>
                <a:spcPct val="50000"/>
              </a:spcBef>
              <a:buFontTx/>
              <a:buNone/>
            </a:pPr>
            <a:endParaRPr lang="en-US" altLang="en-US" sz="2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6778050" y="6416310"/>
            <a:ext cx="2133600" cy="365125"/>
          </a:xfrm>
        </p:spPr>
        <p:txBody>
          <a:bodyPr/>
          <a:lstStyle/>
          <a:p>
            <a:fld id="{1B518BB3-09F1-4C74-8868-52D5913F1FF3}" type="slidenum">
              <a:rPr lang="en-IN" smtClean="0">
                <a:solidFill>
                  <a:schemeClr val="tx1"/>
                </a:solidFill>
                <a:latin typeface="Times New Roman" pitchFamily="18" charset="0"/>
                <a:cs typeface="Times New Roman" pitchFamily="18" charset="0"/>
              </a:rPr>
              <a:pPr/>
              <a:t>6</a:t>
            </a:fld>
            <a:endParaRPr lang="en-IN" dirty="0">
              <a:solidFill>
                <a:schemeClr val="tx1"/>
              </a:solidFill>
              <a:latin typeface="Times New Roman" pitchFamily="18" charset="0"/>
              <a:cs typeface="Times New Roman" pitchFamily="18" charset="0"/>
            </a:endParaRPr>
          </a:p>
        </p:txBody>
      </p:sp>
      <p:sp>
        <p:nvSpPr>
          <p:cNvPr id="8" name="Rectangle 7"/>
          <p:cNvSpPr/>
          <p:nvPr/>
        </p:nvSpPr>
        <p:spPr>
          <a:xfrm>
            <a:off x="251520" y="6423356"/>
            <a:ext cx="1656184" cy="404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chemeClr val="tx1"/>
                </a:solidFill>
                <a:latin typeface="Times New Roman" pitchFamily="18" charset="0"/>
                <a:cs typeface="Times New Roman" pitchFamily="18" charset="0"/>
              </a:rPr>
              <a:t>HICET</a:t>
            </a:r>
          </a:p>
        </p:txBody>
      </p:sp>
      <p:pic>
        <p:nvPicPr>
          <p:cNvPr id="10" name="Picture 9">
            <a:extLst>
              <a:ext uri="{FF2B5EF4-FFF2-40B4-BE49-F238E27FC236}">
                <a16:creationId xmlns:a16="http://schemas.microsoft.com/office/drawing/2014/main" id="{A4180D1B-382A-45F2-BE1D-8CAD1A0D58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4408" y="188640"/>
            <a:ext cx="693042" cy="1008112"/>
          </a:xfrm>
          <a:prstGeom prst="rect">
            <a:avLst/>
          </a:prstGeom>
        </p:spPr>
      </p:pic>
      <p:grpSp>
        <p:nvGrpSpPr>
          <p:cNvPr id="11" name="Group 10"/>
          <p:cNvGrpSpPr/>
          <p:nvPr/>
        </p:nvGrpSpPr>
        <p:grpSpPr>
          <a:xfrm>
            <a:off x="0" y="6137920"/>
            <a:ext cx="2721314" cy="720080"/>
            <a:chOff x="6156176" y="332656"/>
            <a:chExt cx="2721314" cy="720080"/>
          </a:xfrm>
        </p:grpSpPr>
        <p:sp>
          <p:nvSpPr>
            <p:cNvPr id="12" name="Rectangle 11"/>
            <p:cNvSpPr/>
            <p:nvPr/>
          </p:nvSpPr>
          <p:spPr>
            <a:xfrm>
              <a:off x="6156176" y="332656"/>
              <a:ext cx="936104" cy="72008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Educate</a:t>
              </a:r>
            </a:p>
          </p:txBody>
        </p:sp>
        <p:sp>
          <p:nvSpPr>
            <p:cNvPr id="13" name="Rectangle 12"/>
            <p:cNvSpPr/>
            <p:nvPr/>
          </p:nvSpPr>
          <p:spPr>
            <a:xfrm>
              <a:off x="7092280" y="332656"/>
              <a:ext cx="906124" cy="72008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Empower</a:t>
              </a:r>
            </a:p>
          </p:txBody>
        </p:sp>
        <p:sp>
          <p:nvSpPr>
            <p:cNvPr id="14" name="Rectangle 13"/>
            <p:cNvSpPr/>
            <p:nvPr/>
          </p:nvSpPr>
          <p:spPr>
            <a:xfrm>
              <a:off x="8028384" y="332656"/>
              <a:ext cx="849106" cy="72008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Excel</a:t>
              </a:r>
            </a:p>
          </p:txBody>
        </p:sp>
      </p:grpSp>
      <p:grpSp>
        <p:nvGrpSpPr>
          <p:cNvPr id="15" name="Group 14"/>
          <p:cNvGrpSpPr/>
          <p:nvPr/>
        </p:nvGrpSpPr>
        <p:grpSpPr>
          <a:xfrm>
            <a:off x="0" y="1412776"/>
            <a:ext cx="5868144" cy="144016"/>
            <a:chOff x="179512" y="1124744"/>
            <a:chExt cx="6948264" cy="0"/>
          </a:xfrm>
        </p:grpSpPr>
        <p:cxnSp>
          <p:nvCxnSpPr>
            <p:cNvPr id="16" name="Straight Connector 15"/>
            <p:cNvCxnSpPr/>
            <p:nvPr/>
          </p:nvCxnSpPr>
          <p:spPr>
            <a:xfrm>
              <a:off x="179512" y="1124744"/>
              <a:ext cx="2339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483768" y="1124744"/>
              <a:ext cx="2339752"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88024" y="1124744"/>
              <a:ext cx="2339752"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rot="10800000">
            <a:off x="3635896" y="6237312"/>
            <a:ext cx="5508104" cy="144016"/>
            <a:chOff x="179512" y="1124744"/>
            <a:chExt cx="6948264" cy="0"/>
          </a:xfrm>
        </p:grpSpPr>
        <p:cxnSp>
          <p:nvCxnSpPr>
            <p:cNvPr id="20" name="Straight Connector 19"/>
            <p:cNvCxnSpPr/>
            <p:nvPr/>
          </p:nvCxnSpPr>
          <p:spPr>
            <a:xfrm>
              <a:off x="179512" y="1124744"/>
              <a:ext cx="2339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483768" y="1124744"/>
              <a:ext cx="2339752"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88024" y="1124744"/>
              <a:ext cx="2339752"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pic>
        <p:nvPicPr>
          <p:cNvPr id="23" name="Picture 22">
            <a:extLst>
              <a:ext uri="{FF2B5EF4-FFF2-40B4-BE49-F238E27FC236}">
                <a16:creationId xmlns:a16="http://schemas.microsoft.com/office/drawing/2014/main" id="{A4180D1B-382A-45F2-BE1D-8CAD1A0D58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2400" y="188640"/>
            <a:ext cx="765050" cy="1008112"/>
          </a:xfrm>
          <a:prstGeom prst="rect">
            <a:avLst/>
          </a:prstGeom>
        </p:spPr>
      </p:pic>
      <p:sp>
        <p:nvSpPr>
          <p:cNvPr id="25" name="Footer Placeholder 5"/>
          <p:cNvSpPr>
            <a:spLocks noGrp="1"/>
          </p:cNvSpPr>
          <p:nvPr>
            <p:ph type="ftr" sz="quarter" idx="11"/>
          </p:nvPr>
        </p:nvSpPr>
        <p:spPr>
          <a:xfrm>
            <a:off x="3096256" y="6417925"/>
            <a:ext cx="2895600" cy="365125"/>
          </a:xfrm>
        </p:spPr>
        <p:txBody>
          <a:bodyPr/>
          <a:lstStyle/>
          <a:p>
            <a:r>
              <a:rPr lang="en-IN" dirty="0">
                <a:solidFill>
                  <a:schemeClr val="tx1"/>
                </a:solidFill>
                <a:latin typeface="Times New Roman" pitchFamily="18" charset="0"/>
                <a:cs typeface="Times New Roman" pitchFamily="18" charset="0"/>
              </a:rPr>
              <a:t>MINI PROJECT REVIEW</a:t>
            </a:r>
          </a:p>
        </p:txBody>
      </p:sp>
    </p:spTree>
    <p:extLst>
      <p:ext uri="{BB962C8B-B14F-4D97-AF65-F5344CB8AC3E}">
        <p14:creationId xmlns:p14="http://schemas.microsoft.com/office/powerpoint/2010/main" val="1313052369"/>
      </p:ext>
    </p:extLst>
  </p:cSld>
  <p:clrMapOvr>
    <a:masterClrMapping/>
  </p:clrMapOvr>
  <mc:AlternateContent xmlns:mc="http://schemas.openxmlformats.org/markup-compatibility/2006" xmlns:p14="http://schemas.microsoft.com/office/powerpoint/2010/main">
    <mc:Choice Requires="p14">
      <p:transition spd="slow" p14:dur="2000" advTm="37296"/>
    </mc:Choice>
    <mc:Fallback xmlns="">
      <p:transition spd="slow" advTm="3729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altLang="en-US" b="1" dirty="0">
                <a:latin typeface="Book Antiqua" panose="02040602050305030304" pitchFamily="18" charset="0"/>
              </a:rPr>
              <a:t>ADVANTAGES OF PROPOSED SYSTEM</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84784"/>
            <a:ext cx="8229600" cy="4525963"/>
          </a:xfrm>
        </p:spPr>
        <p:txBody>
          <a:bodyPr>
            <a:noAutofit/>
          </a:bodyPr>
          <a:lstStyle/>
          <a:p>
            <a:pPr algn="just">
              <a:spcBef>
                <a:spcPct val="50000"/>
              </a:spcBef>
            </a:pPr>
            <a:r>
              <a:rPr lang="en-US" altLang="en-US" sz="2800" dirty="0">
                <a:latin typeface="Times New Roman" panose="02020603050405020304" pitchFamily="18" charset="0"/>
                <a:cs typeface="Times New Roman" panose="02020603050405020304" pitchFamily="18" charset="0"/>
              </a:rPr>
              <a:t>Since it is a web application it is portable for all operating Systems.</a:t>
            </a:r>
          </a:p>
          <a:p>
            <a:pPr algn="just">
              <a:spcBef>
                <a:spcPct val="50000"/>
              </a:spcBef>
            </a:pPr>
            <a:r>
              <a:rPr lang="en-US" altLang="en-US" sz="2800" dirty="0">
                <a:latin typeface="Times New Roman" panose="02020603050405020304" pitchFamily="18" charset="0"/>
                <a:cs typeface="Times New Roman" panose="02020603050405020304" pitchFamily="18" charset="0"/>
              </a:rPr>
              <a:t>It will </a:t>
            </a:r>
            <a:r>
              <a:rPr lang="en-US" sz="2400" dirty="0">
                <a:effectLst/>
                <a:latin typeface="Times New Roman" panose="02020603050405020304" pitchFamily="18" charset="0"/>
                <a:ea typeface="Times New Roman" panose="02020603050405020304" pitchFamily="18" charset="0"/>
              </a:rPr>
              <a:t>help user quickly locate the required blood group, reducing response time in critical situations.</a:t>
            </a:r>
          </a:p>
          <a:p>
            <a:pPr algn="just">
              <a:spcBef>
                <a:spcPct val="50000"/>
              </a:spcBef>
            </a:pPr>
            <a:r>
              <a:rPr lang="en-US" sz="2400" dirty="0">
                <a:latin typeface="Times New Roman" panose="02020603050405020304" pitchFamily="18" charset="0"/>
                <a:ea typeface="Times New Roman" panose="02020603050405020304" pitchFamily="18" charset="0"/>
              </a:rPr>
              <a:t>It will send a message in the form of email to the donor nearby</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their location and blood group whenever the user sends the request on the website.</a:t>
            </a:r>
            <a:endParaRPr lang="en-US" sz="2400" dirty="0">
              <a:latin typeface="Times New Roman" panose="02020603050405020304" pitchFamily="18" charset="0"/>
              <a:ea typeface="Times New Roman" panose="02020603050405020304" pitchFamily="18" charset="0"/>
            </a:endParaRPr>
          </a:p>
        </p:txBody>
      </p:sp>
      <p:sp>
        <p:nvSpPr>
          <p:cNvPr id="5" name="Slide Number Placeholder 4"/>
          <p:cNvSpPr>
            <a:spLocks noGrp="1"/>
          </p:cNvSpPr>
          <p:nvPr>
            <p:ph type="sldNum" sz="quarter" idx="12"/>
          </p:nvPr>
        </p:nvSpPr>
        <p:spPr>
          <a:xfrm>
            <a:off x="6778050" y="6416310"/>
            <a:ext cx="2133600" cy="365125"/>
          </a:xfrm>
        </p:spPr>
        <p:txBody>
          <a:bodyPr/>
          <a:lstStyle/>
          <a:p>
            <a:fld id="{1B518BB3-09F1-4C74-8868-52D5913F1FF3}" type="slidenum">
              <a:rPr lang="en-IN" smtClean="0">
                <a:solidFill>
                  <a:schemeClr val="tx1"/>
                </a:solidFill>
                <a:latin typeface="Times New Roman" pitchFamily="18" charset="0"/>
                <a:cs typeface="Times New Roman" pitchFamily="18" charset="0"/>
              </a:rPr>
              <a:pPr/>
              <a:t>7</a:t>
            </a:fld>
            <a:endParaRPr lang="en-IN" dirty="0">
              <a:solidFill>
                <a:schemeClr val="tx1"/>
              </a:solidFill>
              <a:latin typeface="Times New Roman" pitchFamily="18" charset="0"/>
              <a:cs typeface="Times New Roman" pitchFamily="18" charset="0"/>
            </a:endParaRPr>
          </a:p>
        </p:txBody>
      </p:sp>
      <p:sp>
        <p:nvSpPr>
          <p:cNvPr id="8" name="Rectangle 7"/>
          <p:cNvSpPr/>
          <p:nvPr/>
        </p:nvSpPr>
        <p:spPr>
          <a:xfrm>
            <a:off x="251520" y="6423356"/>
            <a:ext cx="1656184" cy="404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chemeClr val="tx1"/>
                </a:solidFill>
                <a:latin typeface="Times New Roman" pitchFamily="18" charset="0"/>
                <a:cs typeface="Times New Roman" pitchFamily="18" charset="0"/>
              </a:rPr>
              <a:t>HICET</a:t>
            </a:r>
          </a:p>
        </p:txBody>
      </p:sp>
      <p:pic>
        <p:nvPicPr>
          <p:cNvPr id="10" name="Picture 9">
            <a:extLst>
              <a:ext uri="{FF2B5EF4-FFF2-40B4-BE49-F238E27FC236}">
                <a16:creationId xmlns:a16="http://schemas.microsoft.com/office/drawing/2014/main" id="{A4180D1B-382A-45F2-BE1D-8CAD1A0D58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4408" y="188640"/>
            <a:ext cx="693042" cy="1008112"/>
          </a:xfrm>
          <a:prstGeom prst="rect">
            <a:avLst/>
          </a:prstGeom>
        </p:spPr>
      </p:pic>
      <p:grpSp>
        <p:nvGrpSpPr>
          <p:cNvPr id="4" name="Group 10"/>
          <p:cNvGrpSpPr/>
          <p:nvPr/>
        </p:nvGrpSpPr>
        <p:grpSpPr>
          <a:xfrm>
            <a:off x="0" y="6137920"/>
            <a:ext cx="2721314" cy="720080"/>
            <a:chOff x="6156176" y="332656"/>
            <a:chExt cx="2721314" cy="720080"/>
          </a:xfrm>
        </p:grpSpPr>
        <p:sp>
          <p:nvSpPr>
            <p:cNvPr id="12" name="Rectangle 11"/>
            <p:cNvSpPr/>
            <p:nvPr/>
          </p:nvSpPr>
          <p:spPr>
            <a:xfrm>
              <a:off x="6156176" y="332656"/>
              <a:ext cx="936104" cy="72008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Educate</a:t>
              </a:r>
            </a:p>
          </p:txBody>
        </p:sp>
        <p:sp>
          <p:nvSpPr>
            <p:cNvPr id="13" name="Rectangle 12"/>
            <p:cNvSpPr/>
            <p:nvPr/>
          </p:nvSpPr>
          <p:spPr>
            <a:xfrm>
              <a:off x="7092280" y="332656"/>
              <a:ext cx="906124" cy="72008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Empower</a:t>
              </a:r>
            </a:p>
          </p:txBody>
        </p:sp>
        <p:sp>
          <p:nvSpPr>
            <p:cNvPr id="14" name="Rectangle 13"/>
            <p:cNvSpPr/>
            <p:nvPr/>
          </p:nvSpPr>
          <p:spPr>
            <a:xfrm>
              <a:off x="8028384" y="332656"/>
              <a:ext cx="849106" cy="72008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Excel</a:t>
              </a:r>
            </a:p>
          </p:txBody>
        </p:sp>
      </p:grpSp>
      <p:grpSp>
        <p:nvGrpSpPr>
          <p:cNvPr id="6" name="Group 14"/>
          <p:cNvGrpSpPr/>
          <p:nvPr/>
        </p:nvGrpSpPr>
        <p:grpSpPr>
          <a:xfrm>
            <a:off x="0" y="1412776"/>
            <a:ext cx="5868144" cy="144016"/>
            <a:chOff x="179512" y="1124744"/>
            <a:chExt cx="6948264" cy="0"/>
          </a:xfrm>
        </p:grpSpPr>
        <p:cxnSp>
          <p:nvCxnSpPr>
            <p:cNvPr id="16" name="Straight Connector 15"/>
            <p:cNvCxnSpPr/>
            <p:nvPr/>
          </p:nvCxnSpPr>
          <p:spPr>
            <a:xfrm>
              <a:off x="179512" y="1124744"/>
              <a:ext cx="2339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483768" y="1124744"/>
              <a:ext cx="2339752"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88024" y="1124744"/>
              <a:ext cx="2339752"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7" name="Group 18"/>
          <p:cNvGrpSpPr/>
          <p:nvPr/>
        </p:nvGrpSpPr>
        <p:grpSpPr>
          <a:xfrm rot="10800000">
            <a:off x="3635896" y="6237312"/>
            <a:ext cx="5508104" cy="144016"/>
            <a:chOff x="179512" y="1124744"/>
            <a:chExt cx="6948264" cy="0"/>
          </a:xfrm>
        </p:grpSpPr>
        <p:cxnSp>
          <p:nvCxnSpPr>
            <p:cNvPr id="20" name="Straight Connector 19"/>
            <p:cNvCxnSpPr/>
            <p:nvPr/>
          </p:nvCxnSpPr>
          <p:spPr>
            <a:xfrm>
              <a:off x="179512" y="1124744"/>
              <a:ext cx="2339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483768" y="1124744"/>
              <a:ext cx="2339752"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88024" y="1124744"/>
              <a:ext cx="2339752"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pic>
        <p:nvPicPr>
          <p:cNvPr id="23" name="Picture 22">
            <a:extLst>
              <a:ext uri="{FF2B5EF4-FFF2-40B4-BE49-F238E27FC236}">
                <a16:creationId xmlns:a16="http://schemas.microsoft.com/office/drawing/2014/main" id="{A4180D1B-382A-45F2-BE1D-8CAD1A0D58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2400" y="188640"/>
            <a:ext cx="765050" cy="1008112"/>
          </a:xfrm>
          <a:prstGeom prst="rect">
            <a:avLst/>
          </a:prstGeom>
        </p:spPr>
      </p:pic>
      <p:sp>
        <p:nvSpPr>
          <p:cNvPr id="25" name="Footer Placeholder 5"/>
          <p:cNvSpPr>
            <a:spLocks noGrp="1"/>
          </p:cNvSpPr>
          <p:nvPr>
            <p:ph type="ftr" sz="quarter" idx="11"/>
          </p:nvPr>
        </p:nvSpPr>
        <p:spPr>
          <a:xfrm>
            <a:off x="3096256" y="6417925"/>
            <a:ext cx="2895600" cy="365125"/>
          </a:xfrm>
        </p:spPr>
        <p:txBody>
          <a:bodyPr/>
          <a:lstStyle/>
          <a:p>
            <a:r>
              <a:rPr lang="en-IN" dirty="0">
                <a:solidFill>
                  <a:schemeClr val="tx1"/>
                </a:solidFill>
                <a:latin typeface="Times New Roman" pitchFamily="18" charset="0"/>
                <a:cs typeface="Times New Roman" pitchFamily="18" charset="0"/>
              </a:rPr>
              <a:t>MINI PROJECT REVIEW</a:t>
            </a:r>
          </a:p>
        </p:txBody>
      </p:sp>
    </p:spTree>
    <p:extLst>
      <p:ext uri="{BB962C8B-B14F-4D97-AF65-F5344CB8AC3E}">
        <p14:creationId xmlns:p14="http://schemas.microsoft.com/office/powerpoint/2010/main" val="1313052369"/>
      </p:ext>
    </p:extLst>
  </p:cSld>
  <p:clrMapOvr>
    <a:masterClrMapping/>
  </p:clrMapOvr>
  <mc:AlternateContent xmlns:mc="http://schemas.openxmlformats.org/markup-compatibility/2006" xmlns:p14="http://schemas.microsoft.com/office/powerpoint/2010/main">
    <mc:Choice Requires="p14">
      <p:transition spd="slow" p14:dur="2000" advTm="37296"/>
    </mc:Choice>
    <mc:Fallback xmlns="">
      <p:transition spd="slow" advTm="3729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en-US" b="1" dirty="0">
                <a:latin typeface="Times New Roman" pitchFamily="18" charset="0"/>
                <a:cs typeface="Times New Roman" pitchFamily="18" charset="0"/>
              </a:rPr>
              <a:t>SYSTEM SPECIFICATION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84784"/>
            <a:ext cx="8229600" cy="4525963"/>
          </a:xfrm>
        </p:spPr>
        <p:txBody>
          <a:bodyPr>
            <a:noAutofit/>
          </a:bodyPr>
          <a:lstStyle/>
          <a:p>
            <a:pPr>
              <a:spcBef>
                <a:spcPct val="50000"/>
              </a:spcBef>
              <a:buFontTx/>
              <a:buNone/>
            </a:pPr>
            <a:r>
              <a:rPr lang="en-US" altLang="en-US" sz="2800" b="1" dirty="0">
                <a:latin typeface="Times New Roman" panose="02020603050405020304" pitchFamily="18" charset="0"/>
                <a:cs typeface="Times New Roman" panose="02020603050405020304" pitchFamily="18" charset="0"/>
              </a:rPr>
              <a:t>HARDWARE SPECIFICATION</a:t>
            </a:r>
          </a:p>
          <a:p>
            <a:r>
              <a:rPr lang="en-IN" sz="2800" dirty="0">
                <a:latin typeface="Times New Roman" panose="02020603050405020304" pitchFamily="18" charset="0"/>
                <a:cs typeface="Times New Roman" panose="02020603050405020304" pitchFamily="18" charset="0"/>
              </a:rPr>
              <a:t>System		:   Intel i3 Processor.</a:t>
            </a:r>
            <a:endParaRPr lang="en-US"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Hard Disk		:   40 GB.</a:t>
            </a:r>
          </a:p>
          <a:p>
            <a:r>
              <a:rPr lang="en-IN" sz="2800" dirty="0">
                <a:latin typeface="Times New Roman" panose="02020603050405020304" pitchFamily="18" charset="0"/>
                <a:cs typeface="Times New Roman" panose="02020603050405020304" pitchFamily="18" charset="0"/>
              </a:rPr>
              <a:t>Monitor		:   14’ Colour Monitor.</a:t>
            </a:r>
            <a:endParaRPr lang="en-US"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Mouse		:   Optical Mouse.</a:t>
            </a:r>
            <a:endParaRPr lang="en-US"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Ram		:   2 GB.</a:t>
            </a:r>
            <a:endParaRPr lang="en-US" sz="2800" dirty="0">
              <a:latin typeface="Times New Roman" panose="02020603050405020304" pitchFamily="18" charset="0"/>
              <a:cs typeface="Times New Roman" panose="02020603050405020304" pitchFamily="18" charset="0"/>
            </a:endParaRPr>
          </a:p>
          <a:p>
            <a:pPr>
              <a:spcBef>
                <a:spcPct val="50000"/>
              </a:spcBef>
              <a:buFontTx/>
              <a:buNone/>
            </a:pPr>
            <a:endParaRPr lang="en-US" altLang="en-US" sz="2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6778050" y="6416310"/>
            <a:ext cx="2133600" cy="365125"/>
          </a:xfrm>
        </p:spPr>
        <p:txBody>
          <a:bodyPr/>
          <a:lstStyle/>
          <a:p>
            <a:fld id="{1B518BB3-09F1-4C74-8868-52D5913F1FF3}" type="slidenum">
              <a:rPr lang="en-IN" smtClean="0">
                <a:solidFill>
                  <a:schemeClr val="tx1"/>
                </a:solidFill>
                <a:latin typeface="Times New Roman" pitchFamily="18" charset="0"/>
                <a:cs typeface="Times New Roman" pitchFamily="18" charset="0"/>
              </a:rPr>
              <a:pPr/>
              <a:t>8</a:t>
            </a:fld>
            <a:endParaRPr lang="en-IN" dirty="0">
              <a:solidFill>
                <a:schemeClr val="tx1"/>
              </a:solidFill>
              <a:latin typeface="Times New Roman" pitchFamily="18" charset="0"/>
              <a:cs typeface="Times New Roman" pitchFamily="18" charset="0"/>
            </a:endParaRPr>
          </a:p>
        </p:txBody>
      </p:sp>
      <p:sp>
        <p:nvSpPr>
          <p:cNvPr id="8" name="Rectangle 7"/>
          <p:cNvSpPr/>
          <p:nvPr/>
        </p:nvSpPr>
        <p:spPr>
          <a:xfrm>
            <a:off x="251520" y="6423356"/>
            <a:ext cx="1656184" cy="404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chemeClr val="tx1"/>
                </a:solidFill>
                <a:latin typeface="Times New Roman" pitchFamily="18" charset="0"/>
                <a:cs typeface="Times New Roman" pitchFamily="18" charset="0"/>
              </a:rPr>
              <a:t>HICET</a:t>
            </a:r>
          </a:p>
        </p:txBody>
      </p:sp>
      <p:pic>
        <p:nvPicPr>
          <p:cNvPr id="10" name="Picture 9">
            <a:extLst>
              <a:ext uri="{FF2B5EF4-FFF2-40B4-BE49-F238E27FC236}">
                <a16:creationId xmlns:a16="http://schemas.microsoft.com/office/drawing/2014/main" id="{A4180D1B-382A-45F2-BE1D-8CAD1A0D58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4408" y="188640"/>
            <a:ext cx="693042" cy="1008112"/>
          </a:xfrm>
          <a:prstGeom prst="rect">
            <a:avLst/>
          </a:prstGeom>
        </p:spPr>
      </p:pic>
      <p:grpSp>
        <p:nvGrpSpPr>
          <p:cNvPr id="4" name="Group 10"/>
          <p:cNvGrpSpPr/>
          <p:nvPr/>
        </p:nvGrpSpPr>
        <p:grpSpPr>
          <a:xfrm>
            <a:off x="0" y="6137920"/>
            <a:ext cx="2721314" cy="720080"/>
            <a:chOff x="6156176" y="332656"/>
            <a:chExt cx="2721314" cy="720080"/>
          </a:xfrm>
        </p:grpSpPr>
        <p:sp>
          <p:nvSpPr>
            <p:cNvPr id="12" name="Rectangle 11"/>
            <p:cNvSpPr/>
            <p:nvPr/>
          </p:nvSpPr>
          <p:spPr>
            <a:xfrm>
              <a:off x="6156176" y="332656"/>
              <a:ext cx="936104" cy="72008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Educate</a:t>
              </a:r>
            </a:p>
          </p:txBody>
        </p:sp>
        <p:sp>
          <p:nvSpPr>
            <p:cNvPr id="13" name="Rectangle 12"/>
            <p:cNvSpPr/>
            <p:nvPr/>
          </p:nvSpPr>
          <p:spPr>
            <a:xfrm>
              <a:off x="7092280" y="332656"/>
              <a:ext cx="906124" cy="72008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Empower</a:t>
              </a:r>
            </a:p>
          </p:txBody>
        </p:sp>
        <p:sp>
          <p:nvSpPr>
            <p:cNvPr id="14" name="Rectangle 13"/>
            <p:cNvSpPr/>
            <p:nvPr/>
          </p:nvSpPr>
          <p:spPr>
            <a:xfrm>
              <a:off x="8028384" y="332656"/>
              <a:ext cx="849106" cy="72008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Excel</a:t>
              </a:r>
            </a:p>
          </p:txBody>
        </p:sp>
      </p:grpSp>
      <p:grpSp>
        <p:nvGrpSpPr>
          <p:cNvPr id="6" name="Group 14"/>
          <p:cNvGrpSpPr/>
          <p:nvPr/>
        </p:nvGrpSpPr>
        <p:grpSpPr>
          <a:xfrm>
            <a:off x="0" y="1412776"/>
            <a:ext cx="5868144" cy="144016"/>
            <a:chOff x="179512" y="1124744"/>
            <a:chExt cx="6948264" cy="0"/>
          </a:xfrm>
        </p:grpSpPr>
        <p:cxnSp>
          <p:nvCxnSpPr>
            <p:cNvPr id="16" name="Straight Connector 15"/>
            <p:cNvCxnSpPr/>
            <p:nvPr/>
          </p:nvCxnSpPr>
          <p:spPr>
            <a:xfrm>
              <a:off x="179512" y="1124744"/>
              <a:ext cx="2339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483768" y="1124744"/>
              <a:ext cx="2339752"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88024" y="1124744"/>
              <a:ext cx="2339752"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7" name="Group 18"/>
          <p:cNvGrpSpPr/>
          <p:nvPr/>
        </p:nvGrpSpPr>
        <p:grpSpPr>
          <a:xfrm rot="10800000">
            <a:off x="3635896" y="6237312"/>
            <a:ext cx="5508104" cy="144016"/>
            <a:chOff x="179512" y="1124744"/>
            <a:chExt cx="6948264" cy="0"/>
          </a:xfrm>
        </p:grpSpPr>
        <p:cxnSp>
          <p:nvCxnSpPr>
            <p:cNvPr id="20" name="Straight Connector 19"/>
            <p:cNvCxnSpPr/>
            <p:nvPr/>
          </p:nvCxnSpPr>
          <p:spPr>
            <a:xfrm>
              <a:off x="179512" y="1124744"/>
              <a:ext cx="2339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483768" y="1124744"/>
              <a:ext cx="2339752"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88024" y="1124744"/>
              <a:ext cx="2339752"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pic>
        <p:nvPicPr>
          <p:cNvPr id="23" name="Picture 22">
            <a:extLst>
              <a:ext uri="{FF2B5EF4-FFF2-40B4-BE49-F238E27FC236}">
                <a16:creationId xmlns:a16="http://schemas.microsoft.com/office/drawing/2014/main" id="{A4180D1B-382A-45F2-BE1D-8CAD1A0D58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2400" y="188640"/>
            <a:ext cx="765050" cy="1008112"/>
          </a:xfrm>
          <a:prstGeom prst="rect">
            <a:avLst/>
          </a:prstGeom>
        </p:spPr>
      </p:pic>
      <p:sp>
        <p:nvSpPr>
          <p:cNvPr id="24" name="Footer Placeholder 5"/>
          <p:cNvSpPr>
            <a:spLocks noGrp="1"/>
          </p:cNvSpPr>
          <p:nvPr>
            <p:ph type="ftr" sz="quarter" idx="11"/>
          </p:nvPr>
        </p:nvSpPr>
        <p:spPr>
          <a:xfrm>
            <a:off x="3096256" y="6417925"/>
            <a:ext cx="2895600" cy="365125"/>
          </a:xfrm>
        </p:spPr>
        <p:txBody>
          <a:bodyPr/>
          <a:lstStyle/>
          <a:p>
            <a:r>
              <a:rPr lang="en-IN" dirty="0">
                <a:solidFill>
                  <a:schemeClr val="tx1"/>
                </a:solidFill>
                <a:latin typeface="Times New Roman" pitchFamily="18" charset="0"/>
                <a:cs typeface="Times New Roman" pitchFamily="18" charset="0"/>
              </a:rPr>
              <a:t>MINI PROJECT REVIEW</a:t>
            </a:r>
          </a:p>
        </p:txBody>
      </p:sp>
    </p:spTree>
    <p:extLst>
      <p:ext uri="{BB962C8B-B14F-4D97-AF65-F5344CB8AC3E}">
        <p14:creationId xmlns:p14="http://schemas.microsoft.com/office/powerpoint/2010/main" val="1313052369"/>
      </p:ext>
    </p:extLst>
  </p:cSld>
  <p:clrMapOvr>
    <a:masterClrMapping/>
  </p:clrMapOvr>
  <mc:AlternateContent xmlns:mc="http://schemas.openxmlformats.org/markup-compatibility/2006" xmlns:p14="http://schemas.microsoft.com/office/powerpoint/2010/main">
    <mc:Choice Requires="p14">
      <p:transition spd="slow" p14:dur="2000" advTm="37296"/>
    </mc:Choice>
    <mc:Fallback xmlns="">
      <p:transition spd="slow" advTm="3729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en-US" b="1" dirty="0">
                <a:latin typeface="Times New Roman" pitchFamily="18" charset="0"/>
                <a:cs typeface="Times New Roman" pitchFamily="18" charset="0"/>
              </a:rPr>
              <a:t>SYSTEM SPECIFICATION</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84784"/>
            <a:ext cx="8229600" cy="4525963"/>
          </a:xfrm>
        </p:spPr>
        <p:txBody>
          <a:bodyPr>
            <a:noAutofit/>
          </a:bodyPr>
          <a:lstStyle/>
          <a:p>
            <a:pPr>
              <a:spcBef>
                <a:spcPct val="50000"/>
              </a:spcBef>
              <a:buFontTx/>
              <a:buNone/>
            </a:pPr>
            <a:r>
              <a:rPr lang="en-US" altLang="en-US" sz="2400" b="1" dirty="0">
                <a:latin typeface="Times New Roman" panose="02020603050405020304" pitchFamily="18" charset="0"/>
                <a:cs typeface="Times New Roman" panose="02020603050405020304" pitchFamily="18" charset="0"/>
              </a:rPr>
              <a:t>SOFTWARE SPECIFICATION </a:t>
            </a:r>
          </a:p>
          <a:p>
            <a:pPr>
              <a:spcBef>
                <a:spcPct val="50000"/>
              </a:spcBef>
            </a:pPr>
            <a:r>
              <a:rPr lang="en-IN" sz="2400" dirty="0">
                <a:latin typeface="Times New Roman" panose="02020603050405020304" pitchFamily="18" charset="0"/>
                <a:cs typeface="Times New Roman" panose="02020603050405020304" pitchFamily="18" charset="0"/>
              </a:rPr>
              <a:t>Operating system 		:   Windows 11 Home.</a:t>
            </a: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Coding Language		:   JAVA</a:t>
            </a:r>
          </a:p>
          <a:p>
            <a:r>
              <a:rPr lang="en-IN" sz="2400" dirty="0">
                <a:latin typeface="Times New Roman" panose="02020603050405020304" pitchFamily="18" charset="0"/>
                <a:cs typeface="Times New Roman" panose="02020603050405020304" pitchFamily="18" charset="0"/>
              </a:rPr>
              <a:t>IDE				:   NetBeans.</a:t>
            </a: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Database</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MySql</a:t>
            </a:r>
            <a:r>
              <a:rPr lang="en-IN"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eaLnBrk="1" fontAlgn="auto" hangingPunct="1">
              <a:spcBef>
                <a:spcPct val="50000"/>
              </a:spcBef>
              <a:spcAft>
                <a:spcPts val="0"/>
              </a:spcAft>
              <a:defRPr/>
            </a:pPr>
            <a:endParaRPr lang="en-US"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6778050" y="6416310"/>
            <a:ext cx="2133600" cy="365125"/>
          </a:xfrm>
        </p:spPr>
        <p:txBody>
          <a:bodyPr/>
          <a:lstStyle/>
          <a:p>
            <a:fld id="{1B518BB3-09F1-4C74-8868-52D5913F1FF3}" type="slidenum">
              <a:rPr lang="en-IN" smtClean="0">
                <a:solidFill>
                  <a:schemeClr val="tx1"/>
                </a:solidFill>
                <a:latin typeface="Times New Roman" pitchFamily="18" charset="0"/>
                <a:cs typeface="Times New Roman" pitchFamily="18" charset="0"/>
              </a:rPr>
              <a:pPr/>
              <a:t>9</a:t>
            </a:fld>
            <a:endParaRPr lang="en-IN" dirty="0">
              <a:solidFill>
                <a:schemeClr val="tx1"/>
              </a:solidFill>
              <a:latin typeface="Times New Roman" pitchFamily="18" charset="0"/>
              <a:cs typeface="Times New Roman" pitchFamily="18" charset="0"/>
            </a:endParaRPr>
          </a:p>
        </p:txBody>
      </p:sp>
      <p:sp>
        <p:nvSpPr>
          <p:cNvPr id="8" name="Rectangle 7"/>
          <p:cNvSpPr/>
          <p:nvPr/>
        </p:nvSpPr>
        <p:spPr>
          <a:xfrm>
            <a:off x="251520" y="6423356"/>
            <a:ext cx="1656184" cy="404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chemeClr val="tx1"/>
                </a:solidFill>
                <a:latin typeface="Times New Roman" pitchFamily="18" charset="0"/>
                <a:cs typeface="Times New Roman" pitchFamily="18" charset="0"/>
              </a:rPr>
              <a:t>HICET</a:t>
            </a:r>
          </a:p>
        </p:txBody>
      </p:sp>
      <p:pic>
        <p:nvPicPr>
          <p:cNvPr id="10" name="Picture 9">
            <a:extLst>
              <a:ext uri="{FF2B5EF4-FFF2-40B4-BE49-F238E27FC236}">
                <a16:creationId xmlns:a16="http://schemas.microsoft.com/office/drawing/2014/main" id="{A4180D1B-382A-45F2-BE1D-8CAD1A0D58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4408" y="188640"/>
            <a:ext cx="693042" cy="1008112"/>
          </a:xfrm>
          <a:prstGeom prst="rect">
            <a:avLst/>
          </a:prstGeom>
        </p:spPr>
      </p:pic>
      <p:grpSp>
        <p:nvGrpSpPr>
          <p:cNvPr id="11" name="Group 10"/>
          <p:cNvGrpSpPr/>
          <p:nvPr/>
        </p:nvGrpSpPr>
        <p:grpSpPr>
          <a:xfrm>
            <a:off x="0" y="6137920"/>
            <a:ext cx="2721314" cy="720080"/>
            <a:chOff x="6156176" y="332656"/>
            <a:chExt cx="2721314" cy="720080"/>
          </a:xfrm>
        </p:grpSpPr>
        <p:sp>
          <p:nvSpPr>
            <p:cNvPr id="12" name="Rectangle 11"/>
            <p:cNvSpPr/>
            <p:nvPr/>
          </p:nvSpPr>
          <p:spPr>
            <a:xfrm>
              <a:off x="6156176" y="332656"/>
              <a:ext cx="936104" cy="72008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Educate</a:t>
              </a:r>
            </a:p>
          </p:txBody>
        </p:sp>
        <p:sp>
          <p:nvSpPr>
            <p:cNvPr id="13" name="Rectangle 12"/>
            <p:cNvSpPr/>
            <p:nvPr/>
          </p:nvSpPr>
          <p:spPr>
            <a:xfrm>
              <a:off x="7092280" y="332656"/>
              <a:ext cx="906124" cy="72008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Empower</a:t>
              </a:r>
            </a:p>
          </p:txBody>
        </p:sp>
        <p:sp>
          <p:nvSpPr>
            <p:cNvPr id="14" name="Rectangle 13"/>
            <p:cNvSpPr/>
            <p:nvPr/>
          </p:nvSpPr>
          <p:spPr>
            <a:xfrm>
              <a:off x="8028384" y="332656"/>
              <a:ext cx="849106" cy="72008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itchFamily="18" charset="0"/>
                  <a:cs typeface="Times New Roman" pitchFamily="18" charset="0"/>
                </a:rPr>
                <a:t>Excel</a:t>
              </a:r>
            </a:p>
          </p:txBody>
        </p:sp>
      </p:grpSp>
      <p:grpSp>
        <p:nvGrpSpPr>
          <p:cNvPr id="15" name="Group 14"/>
          <p:cNvGrpSpPr/>
          <p:nvPr/>
        </p:nvGrpSpPr>
        <p:grpSpPr>
          <a:xfrm>
            <a:off x="0" y="1412776"/>
            <a:ext cx="5868144" cy="144016"/>
            <a:chOff x="179512" y="1124744"/>
            <a:chExt cx="6948264" cy="0"/>
          </a:xfrm>
        </p:grpSpPr>
        <p:cxnSp>
          <p:nvCxnSpPr>
            <p:cNvPr id="16" name="Straight Connector 15"/>
            <p:cNvCxnSpPr/>
            <p:nvPr/>
          </p:nvCxnSpPr>
          <p:spPr>
            <a:xfrm>
              <a:off x="179512" y="1124744"/>
              <a:ext cx="2339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483768" y="1124744"/>
              <a:ext cx="2339752"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88024" y="1124744"/>
              <a:ext cx="2339752"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rot="10800000">
            <a:off x="3635896" y="6237312"/>
            <a:ext cx="5508104" cy="144016"/>
            <a:chOff x="179512" y="1124744"/>
            <a:chExt cx="6948264" cy="0"/>
          </a:xfrm>
        </p:grpSpPr>
        <p:cxnSp>
          <p:nvCxnSpPr>
            <p:cNvPr id="20" name="Straight Connector 19"/>
            <p:cNvCxnSpPr/>
            <p:nvPr/>
          </p:nvCxnSpPr>
          <p:spPr>
            <a:xfrm>
              <a:off x="179512" y="1124744"/>
              <a:ext cx="2339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483768" y="1124744"/>
              <a:ext cx="2339752"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88024" y="1124744"/>
              <a:ext cx="2339752"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pic>
        <p:nvPicPr>
          <p:cNvPr id="23" name="Picture 22">
            <a:extLst>
              <a:ext uri="{FF2B5EF4-FFF2-40B4-BE49-F238E27FC236}">
                <a16:creationId xmlns:a16="http://schemas.microsoft.com/office/drawing/2014/main" id="{A4180D1B-382A-45F2-BE1D-8CAD1A0D58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2400" y="188640"/>
            <a:ext cx="765050" cy="1008112"/>
          </a:xfrm>
          <a:prstGeom prst="rect">
            <a:avLst/>
          </a:prstGeom>
        </p:spPr>
      </p:pic>
      <p:sp>
        <p:nvSpPr>
          <p:cNvPr id="25" name="Footer Placeholder 5"/>
          <p:cNvSpPr>
            <a:spLocks noGrp="1"/>
          </p:cNvSpPr>
          <p:nvPr>
            <p:ph type="ftr" sz="quarter" idx="11"/>
          </p:nvPr>
        </p:nvSpPr>
        <p:spPr>
          <a:xfrm>
            <a:off x="3096256" y="6417925"/>
            <a:ext cx="2895600" cy="365125"/>
          </a:xfrm>
        </p:spPr>
        <p:txBody>
          <a:bodyPr/>
          <a:lstStyle/>
          <a:p>
            <a:r>
              <a:rPr lang="en-IN" dirty="0">
                <a:solidFill>
                  <a:schemeClr val="tx1"/>
                </a:solidFill>
                <a:latin typeface="Times New Roman" pitchFamily="18" charset="0"/>
                <a:cs typeface="Times New Roman" pitchFamily="18" charset="0"/>
              </a:rPr>
              <a:t>MINI PROJECT REVIEW</a:t>
            </a:r>
          </a:p>
        </p:txBody>
      </p:sp>
    </p:spTree>
    <p:extLst>
      <p:ext uri="{BB962C8B-B14F-4D97-AF65-F5344CB8AC3E}">
        <p14:creationId xmlns:p14="http://schemas.microsoft.com/office/powerpoint/2010/main" val="882151847"/>
      </p:ext>
    </p:extLst>
  </p:cSld>
  <p:clrMapOvr>
    <a:masterClrMapping/>
  </p:clrMapOvr>
  <mc:AlternateContent xmlns:mc="http://schemas.openxmlformats.org/markup-compatibility/2006" xmlns:p14="http://schemas.microsoft.com/office/powerpoint/2010/main">
    <mc:Choice Requires="p14">
      <p:transition spd="slow" p14:dur="2000" advTm="29367"/>
    </mc:Choice>
    <mc:Fallback xmlns="">
      <p:transition spd="slow" advTm="29367"/>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1577</TotalTime>
  <Words>949</Words>
  <Application>Microsoft Office PowerPoint</Application>
  <PresentationFormat>On-screen Show (4:3)</PresentationFormat>
  <Paragraphs>200</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Algerian</vt:lpstr>
      <vt:lpstr>Arial</vt:lpstr>
      <vt:lpstr>Book Antiqua</vt:lpstr>
      <vt:lpstr>Calibri</vt:lpstr>
      <vt:lpstr>Comic Sans MS</vt:lpstr>
      <vt:lpstr>Times New Roman</vt:lpstr>
      <vt:lpstr>Wingdings</vt:lpstr>
      <vt:lpstr>Office Theme</vt:lpstr>
      <vt:lpstr>HINDUSTHAN  College of Engineering and Technology</vt:lpstr>
      <vt:lpstr>ABSTRACT</vt:lpstr>
      <vt:lpstr>EXISTING SYSTEM</vt:lpstr>
      <vt:lpstr>DRAWBACKS OF EXISTING SYSTEM</vt:lpstr>
      <vt:lpstr>LITERATURE REVIEW</vt:lpstr>
      <vt:lpstr>PROPOSED SYSTEM</vt:lpstr>
      <vt:lpstr>ADVANTAGES OF PROPOSED SYSTEM</vt:lpstr>
      <vt:lpstr>SYSTEM SPECIFICATION</vt:lpstr>
      <vt:lpstr>SYSTEM SPECIFICATION</vt:lpstr>
      <vt:lpstr>SYSTEM ARCHITECTURE</vt:lpstr>
      <vt:lpstr>LIST OF MODULES</vt:lpstr>
      <vt:lpstr>MODULE DESCRIPTION</vt:lpstr>
      <vt:lpstr>MODULE DESCRIPTION</vt:lpstr>
      <vt:lpstr>MODULE DESCRIPTION</vt:lpstr>
      <vt:lpstr>MODULE DESCRIPTION</vt:lpstr>
      <vt:lpstr>CLASS DIAGRAM</vt:lpstr>
      <vt:lpstr>SEQUENCE DIAGRAM</vt:lpstr>
      <vt:lpstr>SEQUENCE DIAGRAM</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(16CS5201)</dc:title>
  <dc:creator>Hicet</dc:creator>
  <cp:lastModifiedBy>dhana selvan</cp:lastModifiedBy>
  <cp:revision>154</cp:revision>
  <dcterms:created xsi:type="dcterms:W3CDTF">2020-08-08T05:58:37Z</dcterms:created>
  <dcterms:modified xsi:type="dcterms:W3CDTF">2024-01-09T15:05:16Z</dcterms:modified>
</cp:coreProperties>
</file>