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blipFill>
          <a:blip r:embed="rId1">
            <a:alphaModFix amt="2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bokeh.org/en/latest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267500" y="697800"/>
            <a:ext cx="66090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ISE 535 - Python Programming for Industrial &amp; Systems Engineers</a:t>
            </a:r>
            <a:endParaRPr b="1" i="0" sz="3000" u="none" cap="none" strike="noStrike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Project 2</a:t>
            </a:r>
            <a:endParaRPr b="1" i="0" sz="2000" u="none" cap="none" strike="noStrike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Team 26</a:t>
            </a:r>
            <a:endParaRPr b="1" sz="20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Dhana Surya Perumalsamy</a:t>
            </a:r>
            <a:endParaRPr i="0" sz="2000" u="none" cap="none" strike="noStrike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Geethan Karthikeyan </a:t>
            </a:r>
            <a:endParaRPr i="0" sz="2000" u="none" cap="none" strike="noStrike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11700" y="685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Nunito"/>
                <a:ea typeface="Nunito"/>
                <a:cs typeface="Nunito"/>
                <a:sym typeface="Nunito"/>
              </a:rPr>
              <a:t>Illustrative Example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09549" y="68789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b="1" lang="en-US" sz="30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Bokeh - Interactive Data Visualization in Python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34808" y="2359011"/>
            <a:ext cx="5674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1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Reference &amp; </a:t>
            </a:r>
            <a:r>
              <a:rPr b="1" i="0" lang="en-US" u="none" cap="none" strike="noStrike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Documentation: </a:t>
            </a:r>
            <a:r>
              <a:rPr b="1" i="0" lang="en-US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https://docs.bokeh.org/en/latest/</a:t>
            </a:r>
            <a:endParaRPr b="1" i="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A logo of a company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725" y="3265898"/>
            <a:ext cx="3776546" cy="108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28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500">
                <a:latin typeface="Nunito"/>
                <a:ea typeface="Nunito"/>
                <a:cs typeface="Nunito"/>
                <a:sym typeface="Nunito"/>
              </a:rPr>
              <a:t>Motivation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30400"/>
            <a:ext cx="82221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Python library for 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gener</a:t>
            </a: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ating web-based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interactive visualizations and plots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400" u="sng">
                <a:latin typeface="Nunito"/>
                <a:ea typeface="Nunito"/>
                <a:cs typeface="Nunito"/>
                <a:sym typeface="Nunito"/>
              </a:rPr>
              <a:t>Purpose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Simplifies the creation of web-friendly interactive visualizations in Python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Emphasizes usability and elegance for data exploration an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d </a:t>
            </a: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presentation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400" u="sng">
                <a:latin typeface="Nunito"/>
                <a:ea typeface="Nunito"/>
                <a:cs typeface="Nunito"/>
                <a:sym typeface="Nunito"/>
              </a:rPr>
              <a:t>Benefits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Relevance to ISE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User-friendly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Cross-platform compatibility for web-based interactive plots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Seamless integration with Python libraries like Pandas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NumPy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High interactivity without requiring extensive web development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0" lang="en-US" sz="1400">
                <a:latin typeface="Nunito"/>
                <a:ea typeface="Nunito"/>
                <a:cs typeface="Nunito"/>
                <a:sym typeface="Nunito"/>
              </a:rPr>
              <a:t>knowledge</a:t>
            </a:r>
            <a:endParaRPr i="0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Supports large datasets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94625"/>
            <a:ext cx="85206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Visualizing Complex Data - 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elps ISE professionals make sense of complex data by creating interactive, easy-to-understand visualizations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Process Optimization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 - Aids in optimizing manufacturing and industrial processes by visualizing performance metrics, identifying bottlenecks, and improving efficiency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Real-time Monitoring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 - Enables real-time monitoring of systems, allowing engineers to track operations and make immediate decisions based on live data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Simulation Visualization -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 Helps in visually representing and analyzing simulation results, validating models, and understanding system behaviors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Collaboration and Reporting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 - Facilitates clear communication of findings within ISE teams and help create compelling reports for stakeholders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  <a:p>
            <a:pPr indent="-3184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6"/>
              <a:buFont typeface="Nunito"/>
              <a:buChar char="-"/>
            </a:pPr>
            <a:r>
              <a:rPr b="1" lang="en-US" sz="1415">
                <a:latin typeface="Nunito"/>
                <a:ea typeface="Nunito"/>
                <a:cs typeface="Nunito"/>
                <a:sym typeface="Nunito"/>
              </a:rPr>
              <a:t>Integration with Python</a:t>
            </a:r>
            <a:r>
              <a:rPr lang="en-US" sz="1415">
                <a:latin typeface="Nunito"/>
                <a:ea typeface="Nunito"/>
                <a:cs typeface="Nunito"/>
                <a:sym typeface="Nunito"/>
              </a:rPr>
              <a:t> - Being a Python library, Bokeh easily integrates with other ISE-related Python tools, streamlining data analysis and visualization workflows</a:t>
            </a:r>
            <a:endParaRPr sz="1415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685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Relevance to ISE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39750" y="930400"/>
            <a:ext cx="84645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Matplotlib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Comprehensive 2D plotting library for generating static, interactive, and publication-quality plots in Python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Plotly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Interactive and web-based library allowing the creation of rich, interactive visualizations with support for various programming languages including Python, R, and JavaScript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Seaborn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Built on top of Matplotlib, Seaborn provides a high-level interface for creating attractive statistical graphics through simplification and enhancement of Matplotlib's capabilities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ggplot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A Python implementation of the grammar of graphics in R, allowing users to create statistical visualizations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1615850" y="3764325"/>
            <a:ext cx="6145524" cy="663350"/>
            <a:chOff x="1626175" y="4480150"/>
            <a:chExt cx="6145524" cy="663350"/>
          </a:xfrm>
        </p:grpSpPr>
        <p:pic>
          <p:nvPicPr>
            <p:cNvPr descr="A close-up of a logo&#10;&#10;Description automatically generated" id="85" name="Google Shape;8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76976" y="4480150"/>
              <a:ext cx="1990029" cy="6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of a company" id="86" name="Google Shape;8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4149" y="4510900"/>
              <a:ext cx="1987549" cy="60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grey logo" id="87" name="Google Shape;8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26175" y="4480150"/>
              <a:ext cx="1987544" cy="66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0430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Existing Alternatives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4550" y="758950"/>
            <a:ext cx="55395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Native interactivity</a:t>
            </a:r>
            <a:r>
              <a:rPr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 Offers inherent interactivity without the need for additional plugins or tools, compared to l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imited interactivity in Matplotlib and Seaborn</a:t>
            </a:r>
            <a:endParaRPr sz="1400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Web-based interactive plots</a:t>
            </a:r>
            <a:r>
              <a:rPr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 Specializes in creating plots for web browsers, ensuring seamless integration into web-based applications</a:t>
            </a:r>
            <a:endParaRPr sz="1400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Flexibility in customization</a:t>
            </a:r>
            <a:r>
              <a:rPr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 Extensive options for customizing plots, allowing for precise control over visual elements and interactions which is lacking with respect to Plotly</a:t>
            </a:r>
            <a:endParaRPr sz="1400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Bokeh server capabilities</a:t>
            </a:r>
            <a:r>
              <a:rPr lang="en-US" sz="1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 Allows building server-based applications for real-time data streaming and updates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28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Advantages over Existing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 Alternatives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A collage of a wall of information"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9450" y="1049625"/>
            <a:ext cx="3229801" cy="3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00175" y="907550"/>
            <a:ext cx="8432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Plotly vs. Bokeh</a:t>
            </a:r>
            <a:r>
              <a:rPr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Although both provide web-based interactive plots, Plotly could present a more challenging learning curve for customization when compared to Bokeh's more user-friendly approach. Additionally, Plotly imposes licensing restrictions, whereas Bokeh is an open-source platform.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Seaborn vs. Bokeh</a:t>
            </a:r>
            <a:r>
              <a:rPr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Seaborn excels in statistical plotting but lacks the inherent interactivity and flexibility that Bokeh offers for creating dynamic visualizations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Matplotlib vs. Bokeh</a:t>
            </a:r>
            <a:r>
              <a:rPr b="1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i="0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 Matplotlib, being a foundational library, might require additional extensions or plugins to achieve the level of interactivity that Bokeh provides by default</a:t>
            </a:r>
            <a:endParaRPr i="0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E21"/>
              </a:buClr>
              <a:buSzPts val="1400"/>
              <a:buFont typeface="Nunito"/>
              <a:buChar char="-"/>
            </a:pPr>
            <a:r>
              <a:rPr b="1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ggplot </a:t>
            </a:r>
            <a:r>
              <a:rPr b="1"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vs. Bokeh - </a:t>
            </a:r>
            <a:r>
              <a:rPr lang="en-US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Bokeh excels in creating interactive and web-ready visualizations, making it a preferred choice over ggplot for projects that require dynamic and engaging data exploration on the web.</a:t>
            </a:r>
            <a:endParaRPr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55925" y="1599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31E21"/>
                </a:solidFill>
                <a:latin typeface="Nunito"/>
                <a:ea typeface="Nunito"/>
                <a:cs typeface="Nunito"/>
                <a:sym typeface="Nunito"/>
              </a:rPr>
              <a:t>Differences / Issues over Alternatives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94875" y="756150"/>
            <a:ext cx="85206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nstall Bokeh with either conda or pip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After installation, you can verify the installation by opening Python in your CLI or terminal and typing -</a:t>
            </a:r>
            <a:r>
              <a:rPr i="1" lang="en-US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-US" sz="1400">
                <a:latin typeface="Nunito"/>
                <a:ea typeface="Nunito"/>
                <a:cs typeface="Nunito"/>
                <a:sym typeface="Nunito"/>
              </a:rPr>
              <a:t>&lt; </a:t>
            </a:r>
            <a:r>
              <a:rPr b="1" lang="en-US" sz="1400">
                <a:solidFill>
                  <a:srgbClr val="0070C0"/>
                </a:solidFill>
                <a:latin typeface="Nunito"/>
                <a:ea typeface="Nunito"/>
                <a:cs typeface="Nunito"/>
                <a:sym typeface="Nunito"/>
              </a:rPr>
              <a:t>import bokeh </a:t>
            </a:r>
            <a:r>
              <a:rPr b="1" i="1" lang="en-US" sz="1400">
                <a:latin typeface="Nunito"/>
                <a:ea typeface="Nunito"/>
                <a:cs typeface="Nunito"/>
                <a:sym typeface="Nunito"/>
              </a:rPr>
              <a:t>&gt;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 u="sng">
                <a:latin typeface="Nunito"/>
                <a:ea typeface="Nunito"/>
                <a:cs typeface="Nunito"/>
                <a:sym typeface="Nunito"/>
              </a:rPr>
              <a:t>Syntax Examples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>
                <a:latin typeface="Nunito"/>
                <a:ea typeface="Nunito"/>
                <a:cs typeface="Nunito"/>
                <a:sym typeface="Nunito"/>
              </a:rPr>
              <a:t>Creating plots - </a:t>
            </a:r>
            <a:r>
              <a:rPr b="1" lang="en-US">
                <a:solidFill>
                  <a:srgbClr val="0070C0"/>
                </a:solidFill>
                <a:latin typeface="Nunito"/>
                <a:ea typeface="Nunito"/>
                <a:cs typeface="Nunito"/>
                <a:sym typeface="Nunito"/>
              </a:rPr>
              <a:t>from bokeh.plotting import figure, show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>
                <a:latin typeface="Nunito"/>
                <a:ea typeface="Nunito"/>
                <a:cs typeface="Nunito"/>
                <a:sym typeface="Nunito"/>
              </a:rPr>
              <a:t>Creating Multiple Figures or Layouts - </a:t>
            </a:r>
            <a:r>
              <a:rPr b="1" lang="en-US">
                <a:solidFill>
                  <a:srgbClr val="0070C0"/>
                </a:solidFill>
                <a:latin typeface="Nunito"/>
                <a:ea typeface="Nunito"/>
                <a:cs typeface="Nunito"/>
                <a:sym typeface="Nunito"/>
              </a:rPr>
              <a:t>from bokeh.layouts import gridplot, layout</a:t>
            </a:r>
            <a:endParaRPr b="1">
              <a:solidFill>
                <a:srgbClr val="0070C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>
                <a:latin typeface="Nunito"/>
                <a:ea typeface="Nunito"/>
                <a:cs typeface="Nunito"/>
                <a:sym typeface="Nunito"/>
              </a:rPr>
              <a:t>Adding Interactivity (e.g., Hover Tools) - </a:t>
            </a:r>
            <a:r>
              <a:rPr b="1" lang="en-US">
                <a:solidFill>
                  <a:srgbClr val="0070C0"/>
                </a:solidFill>
                <a:latin typeface="Nunito"/>
                <a:ea typeface="Nunito"/>
                <a:cs typeface="Nunito"/>
                <a:sym typeface="Nunito"/>
              </a:rPr>
              <a:t>from bokeh.models import HoverTool</a:t>
            </a:r>
            <a:endParaRPr b="1">
              <a:solidFill>
                <a:srgbClr val="0070C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1802769" y="1178585"/>
            <a:ext cx="4820203" cy="1191585"/>
            <a:chOff x="1802769" y="1380285"/>
            <a:chExt cx="4820203" cy="1191585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 b="22723" l="0" r="0" t="0"/>
            <a:stretch/>
          </p:blipFill>
          <p:spPr>
            <a:xfrm>
              <a:off x="1802769" y="1380285"/>
              <a:ext cx="2331642" cy="1191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91327" y="1380286"/>
              <a:ext cx="2331646" cy="1191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0"/>
          <p:cNvSpPr txBox="1"/>
          <p:nvPr/>
        </p:nvSpPr>
        <p:spPr>
          <a:xfrm>
            <a:off x="311700" y="685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Nunito"/>
                <a:ea typeface="Nunito"/>
                <a:cs typeface="Nunito"/>
                <a:sym typeface="Nunito"/>
              </a:rPr>
              <a:t>Installation Details &amp; Basic Syntax</a:t>
            </a:r>
            <a:endParaRPr b="1" sz="2400">
              <a:solidFill>
                <a:srgbClr val="131E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694625"/>
            <a:ext cx="86745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7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400" u="sng">
                <a:latin typeface="Nunito"/>
                <a:ea typeface="Nunito"/>
                <a:cs typeface="Nunito"/>
                <a:sym typeface="Nunito"/>
              </a:rPr>
              <a:t>Inputs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Pandas DataFrames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NumPy arrays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Python lists or dictionaries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7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400" u="sng">
                <a:latin typeface="Nunito"/>
                <a:ea typeface="Nunito"/>
                <a:cs typeface="Nunito"/>
                <a:sym typeface="Nunito"/>
              </a:rPr>
              <a:t>Outputs</a:t>
            </a:r>
            <a:endParaRPr sz="14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Interactive plots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 - Generates web-based interactive visualizations that can be viewed in web browsers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1400">
                <a:latin typeface="Nunito"/>
                <a:ea typeface="Nunito"/>
                <a:cs typeface="Nunito"/>
                <a:sym typeface="Nunito"/>
              </a:rPr>
              <a:t>Web-based display 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- The generated plots are interactive and can be displayed on various platforms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Customization and Configuration - Allows for extensive customization of plots including but not limited to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djusting plot aesthetics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US" sz="1400">
                <a:latin typeface="Nunito"/>
                <a:ea typeface="Nunito"/>
                <a:cs typeface="Nunito"/>
                <a:sym typeface="Nunito"/>
              </a:rPr>
              <a:t>Adding titles, legends, and other visual elements to enhance interpretability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685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Nunito"/>
                <a:ea typeface="Nunito"/>
                <a:cs typeface="Nunito"/>
                <a:sym typeface="Nunito"/>
              </a:rPr>
              <a:t>Expected Inputs &amp; Outputs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