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6"/>
  </p:notesMasterIdLst>
  <p:sldIdLst>
    <p:sldId id="256" r:id="rId2"/>
    <p:sldId id="257" r:id="rId3"/>
    <p:sldId id="287" r:id="rId4"/>
    <p:sldId id="288" r:id="rId5"/>
    <p:sldId id="258" r:id="rId6"/>
    <p:sldId id="290" r:id="rId7"/>
    <p:sldId id="260" r:id="rId8"/>
    <p:sldId id="289" r:id="rId9"/>
    <p:sldId id="273" r:id="rId10"/>
    <p:sldId id="272" r:id="rId11"/>
    <p:sldId id="268" r:id="rId12"/>
    <p:sldId id="281" r:id="rId13"/>
    <p:sldId id="291" r:id="rId14"/>
    <p:sldId id="282" r:id="rId15"/>
    <p:sldId id="294" r:id="rId16"/>
    <p:sldId id="284" r:id="rId17"/>
    <p:sldId id="285" r:id="rId18"/>
    <p:sldId id="269" r:id="rId19"/>
    <p:sldId id="278" r:id="rId20"/>
    <p:sldId id="279" r:id="rId21"/>
    <p:sldId id="280" r:id="rId22"/>
    <p:sldId id="262" r:id="rId23"/>
    <p:sldId id="292" r:id="rId24"/>
    <p:sldId id="259" r:id="rId25"/>
  </p:sldIdLst>
  <p:sldSz cx="12192000" cy="6858000"/>
  <p:notesSz cx="6858000" cy="9144000"/>
  <p:embeddedFontLst>
    <p:embeddedFont>
      <p:font typeface="Arial Black" panose="020B0A04020102020204" pitchFamily="34" charset="0"/>
      <p:bold r:id="rId27"/>
    </p:embeddedFont>
    <p:embeddedFont>
      <p:font typeface="Arial Rounded MT Bold" panose="020F0704030504030204" pitchFamily="34" charset="0"/>
      <p:regular r:id="rId28"/>
    </p:embeddedFont>
    <p:embeddedFont>
      <p:font typeface="Calibri" panose="020F0502020204030204" pitchFamily="34" charset="0"/>
      <p:regular r:id="rId29"/>
      <p:bold r:id="rId30"/>
      <p:italic r:id="rId31"/>
      <p:boldItalic r:id="rId32"/>
    </p:embeddedFont>
    <p:embeddedFont>
      <p:font typeface="Lato Black" panose="020B0604020202020204" charset="0"/>
      <p:bold r:id="rId33"/>
      <p:boldItalic r:id="rId34"/>
    </p:embeddedFont>
    <p:embeddedFont>
      <p:font typeface="Libre Baskerville" panose="020B0604020202020204" charset="0"/>
      <p:regular r:id="rId35"/>
      <p:bold r:id="rId36"/>
      <p: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8.fntdata"/><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b9322575e69ca91a" providerId="LiveId" clId="{F0BD6C47-80FE-4F30-99E3-80948B7B17F9}"/>
    <pc:docChg chg="undo custSel addSld delSld modSld sldOrd">
      <pc:chgData name="" userId="b9322575e69ca91a" providerId="LiveId" clId="{F0BD6C47-80FE-4F30-99E3-80948B7B17F9}" dt="2025-03-22T03:28:02.213" v="597"/>
      <pc:docMkLst>
        <pc:docMk/>
      </pc:docMkLst>
      <pc:sldChg chg="modTransition">
        <pc:chgData name="" userId="b9322575e69ca91a" providerId="LiveId" clId="{F0BD6C47-80FE-4F30-99E3-80948B7B17F9}" dt="2025-03-22T03:28:02.213" v="597"/>
        <pc:sldMkLst>
          <pc:docMk/>
          <pc:sldMk cId="0" sldId="256"/>
        </pc:sldMkLst>
      </pc:sldChg>
      <pc:sldChg chg="modTransition">
        <pc:chgData name="" userId="b9322575e69ca91a" providerId="LiveId" clId="{F0BD6C47-80FE-4F30-99E3-80948B7B17F9}" dt="2025-03-22T03:27:43.562" v="596"/>
        <pc:sldMkLst>
          <pc:docMk/>
          <pc:sldMk cId="0" sldId="257"/>
        </pc:sldMkLst>
      </pc:sldChg>
      <pc:sldChg chg="modSp modTransition">
        <pc:chgData name="" userId="b9322575e69ca91a" providerId="LiveId" clId="{F0BD6C47-80FE-4F30-99E3-80948B7B17F9}" dt="2025-03-22T03:27:43.562" v="596"/>
        <pc:sldMkLst>
          <pc:docMk/>
          <pc:sldMk cId="0" sldId="258"/>
        </pc:sldMkLst>
        <pc:spChg chg="mod">
          <ac:chgData name="" userId="b9322575e69ca91a" providerId="LiveId" clId="{F0BD6C47-80FE-4F30-99E3-80948B7B17F9}" dt="2025-03-22T01:44:50.134" v="223" actId="255"/>
          <ac:spMkLst>
            <pc:docMk/>
            <pc:sldMk cId="0" sldId="258"/>
            <ac:spMk id="111" creationId="{00000000-0000-0000-0000-000000000000}"/>
          </ac:spMkLst>
        </pc:spChg>
      </pc:sldChg>
      <pc:sldChg chg="modTransition">
        <pc:chgData name="" userId="b9322575e69ca91a" providerId="LiveId" clId="{F0BD6C47-80FE-4F30-99E3-80948B7B17F9}" dt="2025-03-22T03:27:43.562" v="596"/>
        <pc:sldMkLst>
          <pc:docMk/>
          <pc:sldMk cId="0" sldId="259"/>
        </pc:sldMkLst>
      </pc:sldChg>
      <pc:sldChg chg="modSp modTransition">
        <pc:chgData name="" userId="b9322575e69ca91a" providerId="LiveId" clId="{F0BD6C47-80FE-4F30-99E3-80948B7B17F9}" dt="2025-03-22T03:27:43.562" v="596"/>
        <pc:sldMkLst>
          <pc:docMk/>
          <pc:sldMk cId="0" sldId="260"/>
        </pc:sldMkLst>
        <pc:spChg chg="mod">
          <ac:chgData name="" userId="b9322575e69ca91a" providerId="LiveId" clId="{F0BD6C47-80FE-4F30-99E3-80948B7B17F9}" dt="2025-03-22T01:41:08.693" v="203" actId="255"/>
          <ac:spMkLst>
            <pc:docMk/>
            <pc:sldMk cId="0" sldId="260"/>
            <ac:spMk id="3" creationId="{00000000-0000-0000-0000-000000000000}"/>
          </ac:spMkLst>
        </pc:spChg>
      </pc:sldChg>
      <pc:sldChg chg="modSp modTransition">
        <pc:chgData name="" userId="b9322575e69ca91a" providerId="LiveId" clId="{F0BD6C47-80FE-4F30-99E3-80948B7B17F9}" dt="2025-03-22T03:27:43.562" v="596"/>
        <pc:sldMkLst>
          <pc:docMk/>
          <pc:sldMk cId="0" sldId="262"/>
        </pc:sldMkLst>
        <pc:spChg chg="mod">
          <ac:chgData name="" userId="b9322575e69ca91a" providerId="LiveId" clId="{F0BD6C47-80FE-4F30-99E3-80948B7B17F9}" dt="2025-03-22T02:45:14.277" v="387" actId="207"/>
          <ac:spMkLst>
            <pc:docMk/>
            <pc:sldMk cId="0" sldId="262"/>
            <ac:spMk id="2" creationId="{00000000-0000-0000-0000-000000000000}"/>
          </ac:spMkLst>
        </pc:spChg>
        <pc:spChg chg="mod">
          <ac:chgData name="" userId="b9322575e69ca91a" providerId="LiveId" clId="{F0BD6C47-80FE-4F30-99E3-80948B7B17F9}" dt="2025-03-22T02:51:15.743" v="431" actId="113"/>
          <ac:spMkLst>
            <pc:docMk/>
            <pc:sldMk cId="0" sldId="262"/>
            <ac:spMk id="3" creationId="{00000000-0000-0000-0000-000000000000}"/>
          </ac:spMkLst>
        </pc:spChg>
      </pc:sldChg>
      <pc:sldChg chg="modSp modTransition">
        <pc:chgData name="" userId="b9322575e69ca91a" providerId="LiveId" clId="{F0BD6C47-80FE-4F30-99E3-80948B7B17F9}" dt="2025-03-22T03:27:43.562" v="596"/>
        <pc:sldMkLst>
          <pc:docMk/>
          <pc:sldMk cId="0" sldId="268"/>
        </pc:sldMkLst>
        <pc:spChg chg="mod">
          <ac:chgData name="" userId="b9322575e69ca91a" providerId="LiveId" clId="{F0BD6C47-80FE-4F30-99E3-80948B7B17F9}" dt="2025-03-22T01:38:04.216" v="191" actId="255"/>
          <ac:spMkLst>
            <pc:docMk/>
            <pc:sldMk cId="0" sldId="268"/>
            <ac:spMk id="4" creationId="{5076ED1D-AA2A-4E81-A13A-8EE41607D5AC}"/>
          </ac:spMkLst>
        </pc:spChg>
        <pc:spChg chg="mod">
          <ac:chgData name="" userId="b9322575e69ca91a" providerId="LiveId" clId="{F0BD6C47-80FE-4F30-99E3-80948B7B17F9}" dt="2025-03-22T01:37:53.824" v="190" actId="255"/>
          <ac:spMkLst>
            <pc:docMk/>
            <pc:sldMk cId="0" sldId="268"/>
            <ac:spMk id="7" creationId="{1F19F028-2F90-45CA-A1F5-F6601D58CA0F}"/>
          </ac:spMkLst>
        </pc:spChg>
      </pc:sldChg>
      <pc:sldChg chg="addSp delSp modSp modTransition">
        <pc:chgData name="" userId="b9322575e69ca91a" providerId="LiveId" clId="{F0BD6C47-80FE-4F30-99E3-80948B7B17F9}" dt="2025-03-22T03:27:43.562" v="596"/>
        <pc:sldMkLst>
          <pc:docMk/>
          <pc:sldMk cId="0" sldId="269"/>
        </pc:sldMkLst>
        <pc:spChg chg="add mod">
          <ac:chgData name="" userId="b9322575e69ca91a" providerId="LiveId" clId="{F0BD6C47-80FE-4F30-99E3-80948B7B17F9}" dt="2025-03-22T02:21:46.141" v="321" actId="1076"/>
          <ac:spMkLst>
            <pc:docMk/>
            <pc:sldMk cId="0" sldId="269"/>
            <ac:spMk id="2" creationId="{59F7FA93-6FE6-4434-8CDB-422634693604}"/>
          </ac:spMkLst>
        </pc:spChg>
        <pc:spChg chg="add mod">
          <ac:chgData name="" userId="b9322575e69ca91a" providerId="LiveId" clId="{F0BD6C47-80FE-4F30-99E3-80948B7B17F9}" dt="2025-03-22T02:22:29.317" v="331" actId="20577"/>
          <ac:spMkLst>
            <pc:docMk/>
            <pc:sldMk cId="0" sldId="269"/>
            <ac:spMk id="3" creationId="{CCEC191D-9D5C-41AE-9CDF-1766756EF2AF}"/>
          </ac:spMkLst>
        </pc:spChg>
        <pc:spChg chg="add del">
          <ac:chgData name="" userId="b9322575e69ca91a" providerId="LiveId" clId="{F0BD6C47-80FE-4F30-99E3-80948B7B17F9}" dt="2025-03-22T02:18:48.340" v="296"/>
          <ac:spMkLst>
            <pc:docMk/>
            <pc:sldMk cId="0" sldId="269"/>
            <ac:spMk id="5" creationId="{0A88E5DF-A2A6-4B48-891B-69FD4AA906DA}"/>
          </ac:spMkLst>
        </pc:spChg>
        <pc:spChg chg="add del">
          <ac:chgData name="" userId="b9322575e69ca91a" providerId="LiveId" clId="{F0BD6C47-80FE-4F30-99E3-80948B7B17F9}" dt="2025-03-22T02:18:56.295" v="298"/>
          <ac:spMkLst>
            <pc:docMk/>
            <pc:sldMk cId="0" sldId="269"/>
            <ac:spMk id="6" creationId="{66D7A60F-57EC-4B7D-B4D0-8BC83092BA22}"/>
          </ac:spMkLst>
        </pc:spChg>
        <pc:picChg chg="mod">
          <ac:chgData name="" userId="b9322575e69ca91a" providerId="LiveId" clId="{F0BD6C47-80FE-4F30-99E3-80948B7B17F9}" dt="2025-03-22T02:21:30.221" v="320" actId="14100"/>
          <ac:picMkLst>
            <pc:docMk/>
            <pc:sldMk cId="0" sldId="269"/>
            <ac:picMk id="4" creationId="{C0911C97-A18A-8928-EFED-2283D318CCF2}"/>
          </ac:picMkLst>
        </pc:picChg>
      </pc:sldChg>
      <pc:sldChg chg="modSp modTransition">
        <pc:chgData name="" userId="b9322575e69ca91a" providerId="LiveId" clId="{F0BD6C47-80FE-4F30-99E3-80948B7B17F9}" dt="2025-03-22T03:27:43.562" v="596"/>
        <pc:sldMkLst>
          <pc:docMk/>
          <pc:sldMk cId="4213645450" sldId="272"/>
        </pc:sldMkLst>
        <pc:spChg chg="mod">
          <ac:chgData name="" userId="b9322575e69ca91a" providerId="LiveId" clId="{F0BD6C47-80FE-4F30-99E3-80948B7B17F9}" dt="2025-03-22T01:38:38.929" v="194" actId="255"/>
          <ac:spMkLst>
            <pc:docMk/>
            <pc:sldMk cId="4213645450" sldId="272"/>
            <ac:spMk id="3" creationId="{A814A3FB-9479-4E7F-B14F-98FCCAFC4889}"/>
          </ac:spMkLst>
        </pc:spChg>
      </pc:sldChg>
      <pc:sldChg chg="modSp modTransition">
        <pc:chgData name="" userId="b9322575e69ca91a" providerId="LiveId" clId="{F0BD6C47-80FE-4F30-99E3-80948B7B17F9}" dt="2025-03-22T03:27:43.562" v="596"/>
        <pc:sldMkLst>
          <pc:docMk/>
          <pc:sldMk cId="2627015490" sldId="273"/>
        </pc:sldMkLst>
        <pc:spChg chg="mod">
          <ac:chgData name="" userId="b9322575e69ca91a" providerId="LiveId" clId="{F0BD6C47-80FE-4F30-99E3-80948B7B17F9}" dt="2025-03-22T01:39:01.210" v="195" actId="255"/>
          <ac:spMkLst>
            <pc:docMk/>
            <pc:sldMk cId="2627015490" sldId="273"/>
            <ac:spMk id="3" creationId="{9369767A-E1A7-4D9C-BC9C-70E2A292B603}"/>
          </ac:spMkLst>
        </pc:spChg>
      </pc:sldChg>
      <pc:sldChg chg="addSp modSp modTransition">
        <pc:chgData name="" userId="b9322575e69ca91a" providerId="LiveId" clId="{F0BD6C47-80FE-4F30-99E3-80948B7B17F9}" dt="2025-03-22T03:27:43.562" v="596"/>
        <pc:sldMkLst>
          <pc:docMk/>
          <pc:sldMk cId="4057614029" sldId="278"/>
        </pc:sldMkLst>
        <pc:spChg chg="add mod">
          <ac:chgData name="" userId="b9322575e69ca91a" providerId="LiveId" clId="{F0BD6C47-80FE-4F30-99E3-80948B7B17F9}" dt="2025-03-22T02:26:53.405" v="350" actId="20577"/>
          <ac:spMkLst>
            <pc:docMk/>
            <pc:sldMk cId="4057614029" sldId="278"/>
            <ac:spMk id="2" creationId="{8D8A1557-1BF4-4D60-852F-E9AE9D1EC374}"/>
          </ac:spMkLst>
        </pc:spChg>
        <pc:spChg chg="add">
          <ac:chgData name="" userId="b9322575e69ca91a" providerId="LiveId" clId="{F0BD6C47-80FE-4F30-99E3-80948B7B17F9}" dt="2025-03-22T02:22:43.113" v="332"/>
          <ac:spMkLst>
            <pc:docMk/>
            <pc:sldMk cId="4057614029" sldId="278"/>
            <ac:spMk id="3" creationId="{C9610127-9852-476B-8C44-7A7AA8997166}"/>
          </ac:spMkLst>
        </pc:spChg>
        <pc:picChg chg="mod">
          <ac:chgData name="" userId="b9322575e69ca91a" providerId="LiveId" clId="{F0BD6C47-80FE-4F30-99E3-80948B7B17F9}" dt="2025-03-22T02:23:06.025" v="336" actId="14100"/>
          <ac:picMkLst>
            <pc:docMk/>
            <pc:sldMk cId="4057614029" sldId="278"/>
            <ac:picMk id="4" creationId="{70CAF304-71D1-158C-B98E-5510B87E5382}"/>
          </ac:picMkLst>
        </pc:picChg>
      </pc:sldChg>
      <pc:sldChg chg="addSp modSp modTransition">
        <pc:chgData name="" userId="b9322575e69ca91a" providerId="LiveId" clId="{F0BD6C47-80FE-4F30-99E3-80948B7B17F9}" dt="2025-03-22T03:27:43.562" v="596"/>
        <pc:sldMkLst>
          <pc:docMk/>
          <pc:sldMk cId="2077582542" sldId="279"/>
        </pc:sldMkLst>
        <pc:spChg chg="add mod">
          <ac:chgData name="" userId="b9322575e69ca91a" providerId="LiveId" clId="{F0BD6C47-80FE-4F30-99E3-80948B7B17F9}" dt="2025-03-22T02:32:34.759" v="360" actId="113"/>
          <ac:spMkLst>
            <pc:docMk/>
            <pc:sldMk cId="2077582542" sldId="279"/>
            <ac:spMk id="2" creationId="{FD23463E-3A87-4681-BE11-666C730C8C2E}"/>
          </ac:spMkLst>
        </pc:spChg>
        <pc:spChg chg="add">
          <ac:chgData name="" userId="b9322575e69ca91a" providerId="LiveId" clId="{F0BD6C47-80FE-4F30-99E3-80948B7B17F9}" dt="2025-03-22T02:27:14.863" v="351"/>
          <ac:spMkLst>
            <pc:docMk/>
            <pc:sldMk cId="2077582542" sldId="279"/>
            <ac:spMk id="3" creationId="{BF6F7962-CFBA-464D-8939-2BE712F1FC12}"/>
          </ac:spMkLst>
        </pc:spChg>
        <pc:picChg chg="mod">
          <ac:chgData name="" userId="b9322575e69ca91a" providerId="LiveId" clId="{F0BD6C47-80FE-4F30-99E3-80948B7B17F9}" dt="2025-03-22T02:30:45.570" v="354" actId="14100"/>
          <ac:picMkLst>
            <pc:docMk/>
            <pc:sldMk cId="2077582542" sldId="279"/>
            <ac:picMk id="4" creationId="{DA89F5EF-AE98-ED1A-5B6C-753ECE405017}"/>
          </ac:picMkLst>
        </pc:picChg>
      </pc:sldChg>
      <pc:sldChg chg="addSp modSp modTransition">
        <pc:chgData name="" userId="b9322575e69ca91a" providerId="LiveId" clId="{F0BD6C47-80FE-4F30-99E3-80948B7B17F9}" dt="2025-03-22T03:27:43.562" v="596"/>
        <pc:sldMkLst>
          <pc:docMk/>
          <pc:sldMk cId="4055871943" sldId="280"/>
        </pc:sldMkLst>
        <pc:spChg chg="add">
          <ac:chgData name="" userId="b9322575e69ca91a" providerId="LiveId" clId="{F0BD6C47-80FE-4F30-99E3-80948B7B17F9}" dt="2025-03-22T02:33:36.341" v="361"/>
          <ac:spMkLst>
            <pc:docMk/>
            <pc:sldMk cId="4055871943" sldId="280"/>
            <ac:spMk id="3" creationId="{FFADFA1C-1BE7-4AFA-94BC-65590F03483B}"/>
          </ac:spMkLst>
        </pc:spChg>
        <pc:picChg chg="add mod">
          <ac:chgData name="" userId="b9322575e69ca91a" providerId="LiveId" clId="{F0BD6C47-80FE-4F30-99E3-80948B7B17F9}" dt="2025-03-22T02:35:15.908" v="373" actId="14100"/>
          <ac:picMkLst>
            <pc:docMk/>
            <pc:sldMk cId="4055871943" sldId="280"/>
            <ac:picMk id="4" creationId="{5016F55F-78DF-4B74-A188-9FBAD445CD1B}"/>
          </ac:picMkLst>
        </pc:picChg>
        <pc:picChg chg="mod">
          <ac:chgData name="" userId="b9322575e69ca91a" providerId="LiveId" clId="{F0BD6C47-80FE-4F30-99E3-80948B7B17F9}" dt="2025-03-22T02:35:52.624" v="377" actId="14100"/>
          <ac:picMkLst>
            <pc:docMk/>
            <pc:sldMk cId="4055871943" sldId="280"/>
            <ac:picMk id="6" creationId="{5CDCA4A9-0332-CB5D-62FA-489C79D96ED5}"/>
          </ac:picMkLst>
        </pc:picChg>
      </pc:sldChg>
      <pc:sldChg chg="modSp modTransition">
        <pc:chgData name="" userId="b9322575e69ca91a" providerId="LiveId" clId="{F0BD6C47-80FE-4F30-99E3-80948B7B17F9}" dt="2025-03-22T03:27:43.562" v="596"/>
        <pc:sldMkLst>
          <pc:docMk/>
          <pc:sldMk cId="3653001292" sldId="281"/>
        </pc:sldMkLst>
        <pc:spChg chg="mod">
          <ac:chgData name="" userId="b9322575e69ca91a" providerId="LiveId" clId="{F0BD6C47-80FE-4F30-99E3-80948B7B17F9}" dt="2025-03-22T01:37:03.998" v="187" actId="1076"/>
          <ac:spMkLst>
            <pc:docMk/>
            <pc:sldMk cId="3653001292" sldId="281"/>
            <ac:spMk id="4" creationId="{5B04FF3D-53C2-4919-A2BA-5ECBFB166408}"/>
          </ac:spMkLst>
        </pc:spChg>
      </pc:sldChg>
      <pc:sldChg chg="modSp modTransition modNotesTx">
        <pc:chgData name="" userId="b9322575e69ca91a" providerId="LiveId" clId="{F0BD6C47-80FE-4F30-99E3-80948B7B17F9}" dt="2025-03-22T03:27:43.562" v="596"/>
        <pc:sldMkLst>
          <pc:docMk/>
          <pc:sldMk cId="2693993385" sldId="282"/>
        </pc:sldMkLst>
        <pc:picChg chg="mod">
          <ac:chgData name="" userId="b9322575e69ca91a" providerId="LiveId" clId="{F0BD6C47-80FE-4F30-99E3-80948B7B17F9}" dt="2025-03-22T01:28:03.520" v="0" actId="14100"/>
          <ac:picMkLst>
            <pc:docMk/>
            <pc:sldMk cId="2693993385" sldId="282"/>
            <ac:picMk id="4" creationId="{1CC26558-7BDE-7A88-2195-6F17F21B91D1}"/>
          </ac:picMkLst>
        </pc:picChg>
      </pc:sldChg>
      <pc:sldChg chg="addSp modSp modTransition">
        <pc:chgData name="" userId="b9322575e69ca91a" providerId="LiveId" clId="{F0BD6C47-80FE-4F30-99E3-80948B7B17F9}" dt="2025-03-22T03:27:43.562" v="596"/>
        <pc:sldMkLst>
          <pc:docMk/>
          <pc:sldMk cId="952334888" sldId="283"/>
        </pc:sldMkLst>
        <pc:spChg chg="add mod">
          <ac:chgData name="" userId="b9322575e69ca91a" providerId="LiveId" clId="{F0BD6C47-80FE-4F30-99E3-80948B7B17F9}" dt="2025-03-22T01:53:32.171" v="242" actId="1076"/>
          <ac:spMkLst>
            <pc:docMk/>
            <pc:sldMk cId="952334888" sldId="283"/>
            <ac:spMk id="3" creationId="{6C33C53A-CC8F-4C7C-B6EF-FF2A1E3D0C8B}"/>
          </ac:spMkLst>
        </pc:spChg>
      </pc:sldChg>
      <pc:sldChg chg="addSp delSp modSp modTransition">
        <pc:chgData name="" userId="b9322575e69ca91a" providerId="LiveId" clId="{F0BD6C47-80FE-4F30-99E3-80948B7B17F9}" dt="2025-03-22T03:27:43.562" v="596"/>
        <pc:sldMkLst>
          <pc:docMk/>
          <pc:sldMk cId="1863553595" sldId="284"/>
        </pc:sldMkLst>
        <pc:spChg chg="add mod">
          <ac:chgData name="" userId="b9322575e69ca91a" providerId="LiveId" clId="{F0BD6C47-80FE-4F30-99E3-80948B7B17F9}" dt="2025-03-22T02:00:28.623" v="260" actId="20577"/>
          <ac:spMkLst>
            <pc:docMk/>
            <pc:sldMk cId="1863553595" sldId="284"/>
            <ac:spMk id="3" creationId="{B0479290-7189-45B2-A419-C5AF556DA8AC}"/>
          </ac:spMkLst>
        </pc:spChg>
        <pc:spChg chg="add del mod">
          <ac:chgData name="" userId="b9322575e69ca91a" providerId="LiveId" clId="{F0BD6C47-80FE-4F30-99E3-80948B7B17F9}" dt="2025-03-22T01:59:10.970" v="254"/>
          <ac:spMkLst>
            <pc:docMk/>
            <pc:sldMk cId="1863553595" sldId="284"/>
            <ac:spMk id="5" creationId="{C0E4B567-7977-468B-8C50-76C59289AC2D}"/>
          </ac:spMkLst>
        </pc:spChg>
        <pc:picChg chg="mod">
          <ac:chgData name="" userId="b9322575e69ca91a" providerId="LiveId" clId="{F0BD6C47-80FE-4F30-99E3-80948B7B17F9}" dt="2025-03-22T01:58:35.893" v="252" actId="1076"/>
          <ac:picMkLst>
            <pc:docMk/>
            <pc:sldMk cId="1863553595" sldId="284"/>
            <ac:picMk id="4" creationId="{73783B50-0B3B-22F2-1377-C3691753C0FE}"/>
          </ac:picMkLst>
        </pc:picChg>
      </pc:sldChg>
      <pc:sldChg chg="addSp modSp modTransition">
        <pc:chgData name="" userId="b9322575e69ca91a" providerId="LiveId" clId="{F0BD6C47-80FE-4F30-99E3-80948B7B17F9}" dt="2025-03-22T03:27:43.562" v="596"/>
        <pc:sldMkLst>
          <pc:docMk/>
          <pc:sldMk cId="4163427645" sldId="285"/>
        </pc:sldMkLst>
        <pc:spChg chg="add mod">
          <ac:chgData name="" userId="b9322575e69ca91a" providerId="LiveId" clId="{F0BD6C47-80FE-4F30-99E3-80948B7B17F9}" dt="2025-03-22T02:12:43.700" v="274" actId="767"/>
          <ac:spMkLst>
            <pc:docMk/>
            <pc:sldMk cId="4163427645" sldId="285"/>
            <ac:spMk id="2" creationId="{F3B8604B-D85E-42E0-89D9-F9BFD96856CB}"/>
          </ac:spMkLst>
        </pc:spChg>
        <pc:spChg chg="add mod">
          <ac:chgData name="" userId="b9322575e69ca91a" providerId="LiveId" clId="{F0BD6C47-80FE-4F30-99E3-80948B7B17F9}" dt="2025-03-22T02:15:41.741" v="280" actId="113"/>
          <ac:spMkLst>
            <pc:docMk/>
            <pc:sldMk cId="4163427645" sldId="285"/>
            <ac:spMk id="3" creationId="{3762B51F-DD12-4B8E-8B5A-CF39C240F45B}"/>
          </ac:spMkLst>
        </pc:spChg>
        <pc:spChg chg="add">
          <ac:chgData name="" userId="b9322575e69ca91a" providerId="LiveId" clId="{F0BD6C47-80FE-4F30-99E3-80948B7B17F9}" dt="2025-03-22T02:00:54.478" v="261"/>
          <ac:spMkLst>
            <pc:docMk/>
            <pc:sldMk cId="4163427645" sldId="285"/>
            <ac:spMk id="4" creationId="{61B6768E-8785-4D51-801D-3235982A0ADC}"/>
          </ac:spMkLst>
        </pc:spChg>
        <pc:picChg chg="mod">
          <ac:chgData name="" userId="b9322575e69ca91a" providerId="LiveId" clId="{F0BD6C47-80FE-4F30-99E3-80948B7B17F9}" dt="2025-03-22T02:05:54.020" v="272" actId="14100"/>
          <ac:picMkLst>
            <pc:docMk/>
            <pc:sldMk cId="4163427645" sldId="285"/>
            <ac:picMk id="10" creationId="{A085D6DF-BFE7-326C-DD63-EEC68BD93AF9}"/>
          </ac:picMkLst>
        </pc:picChg>
        <pc:picChg chg="mod">
          <ac:chgData name="" userId="b9322575e69ca91a" providerId="LiveId" clId="{F0BD6C47-80FE-4F30-99E3-80948B7B17F9}" dt="2025-03-22T02:05:58.332" v="273" actId="14100"/>
          <ac:picMkLst>
            <pc:docMk/>
            <pc:sldMk cId="4163427645" sldId="285"/>
            <ac:picMk id="12" creationId="{A07D41BF-B936-BFDD-257A-9B121DD0CC37}"/>
          </ac:picMkLst>
        </pc:picChg>
      </pc:sldChg>
      <pc:sldChg chg="addSp modSp del">
        <pc:chgData name="" userId="b9322575e69ca91a" providerId="LiveId" clId="{F0BD6C47-80FE-4F30-99E3-80948B7B17F9}" dt="2025-03-22T02:36:12.962" v="378" actId="2696"/>
        <pc:sldMkLst>
          <pc:docMk/>
          <pc:sldMk cId="2782019985" sldId="286"/>
        </pc:sldMkLst>
        <pc:spChg chg="add">
          <ac:chgData name="" userId="b9322575e69ca91a" providerId="LiveId" clId="{F0BD6C47-80FE-4F30-99E3-80948B7B17F9}" dt="2025-03-22T02:33:44.182" v="362"/>
          <ac:spMkLst>
            <pc:docMk/>
            <pc:sldMk cId="2782019985" sldId="286"/>
            <ac:spMk id="3" creationId="{0AC9F68A-B581-430C-AAD3-79B41448D646}"/>
          </ac:spMkLst>
        </pc:spChg>
        <pc:picChg chg="mod">
          <ac:chgData name="" userId="b9322575e69ca91a" providerId="LiveId" clId="{F0BD6C47-80FE-4F30-99E3-80948B7B17F9}" dt="2025-03-22T02:33:46.111" v="363" actId="1076"/>
          <ac:picMkLst>
            <pc:docMk/>
            <pc:sldMk cId="2782019985" sldId="286"/>
            <ac:picMk id="4" creationId="{9912BA1A-3C9B-4412-9F55-2FDA9C62377E}"/>
          </ac:picMkLst>
        </pc:picChg>
      </pc:sldChg>
      <pc:sldChg chg="modTransition">
        <pc:chgData name="" userId="b9322575e69ca91a" providerId="LiveId" clId="{F0BD6C47-80FE-4F30-99E3-80948B7B17F9}" dt="2025-03-22T03:27:43.562" v="596"/>
        <pc:sldMkLst>
          <pc:docMk/>
          <pc:sldMk cId="454008076" sldId="287"/>
        </pc:sldMkLst>
      </pc:sldChg>
      <pc:sldChg chg="modTransition">
        <pc:chgData name="" userId="b9322575e69ca91a" providerId="LiveId" clId="{F0BD6C47-80FE-4F30-99E3-80948B7B17F9}" dt="2025-03-22T03:27:43.562" v="596"/>
        <pc:sldMkLst>
          <pc:docMk/>
          <pc:sldMk cId="1217212179" sldId="288"/>
        </pc:sldMkLst>
      </pc:sldChg>
      <pc:sldChg chg="modSp modTransition">
        <pc:chgData name="" userId="b9322575e69ca91a" providerId="LiveId" clId="{F0BD6C47-80FE-4F30-99E3-80948B7B17F9}" dt="2025-03-22T03:27:43.562" v="596"/>
        <pc:sldMkLst>
          <pc:docMk/>
          <pc:sldMk cId="1678951848" sldId="289"/>
        </pc:sldMkLst>
        <pc:spChg chg="mod">
          <ac:chgData name="" userId="b9322575e69ca91a" providerId="LiveId" clId="{F0BD6C47-80FE-4F30-99E3-80948B7B17F9}" dt="2025-03-22T01:40:19.274" v="201" actId="255"/>
          <ac:spMkLst>
            <pc:docMk/>
            <pc:sldMk cId="1678951848" sldId="289"/>
            <ac:spMk id="6" creationId="{8199B526-544D-47A1-99A7-6DC88CB0EB46}"/>
          </ac:spMkLst>
        </pc:spChg>
      </pc:sldChg>
      <pc:sldChg chg="modSp modTransition">
        <pc:chgData name="" userId="b9322575e69ca91a" providerId="LiveId" clId="{F0BD6C47-80FE-4F30-99E3-80948B7B17F9}" dt="2025-03-22T03:27:43.562" v="596"/>
        <pc:sldMkLst>
          <pc:docMk/>
          <pc:sldMk cId="1220326297" sldId="290"/>
        </pc:sldMkLst>
        <pc:spChg chg="mod">
          <ac:chgData name="" userId="b9322575e69ca91a" providerId="LiveId" clId="{F0BD6C47-80FE-4F30-99E3-80948B7B17F9}" dt="2025-03-22T01:42:43.369" v="210" actId="2711"/>
          <ac:spMkLst>
            <pc:docMk/>
            <pc:sldMk cId="1220326297" sldId="290"/>
            <ac:spMk id="7" creationId="{F509729A-41B6-47AB-9BC1-D75A43480D7D}"/>
          </ac:spMkLst>
        </pc:spChg>
        <pc:spChg chg="mod">
          <ac:chgData name="" userId="b9322575e69ca91a" providerId="LiveId" clId="{F0BD6C47-80FE-4F30-99E3-80948B7B17F9}" dt="2025-03-22T01:44:15.287" v="220" actId="1076"/>
          <ac:spMkLst>
            <pc:docMk/>
            <pc:sldMk cId="1220326297" sldId="290"/>
            <ac:spMk id="15" creationId="{03277A60-B43D-4189-8209-94D03C4A1418}"/>
          </ac:spMkLst>
        </pc:spChg>
        <pc:spChg chg="mod">
          <ac:chgData name="" userId="b9322575e69ca91a" providerId="LiveId" clId="{F0BD6C47-80FE-4F30-99E3-80948B7B17F9}" dt="2025-03-22T01:41:54.069" v="206" actId="255"/>
          <ac:spMkLst>
            <pc:docMk/>
            <pc:sldMk cId="1220326297" sldId="290"/>
            <ac:spMk id="16" creationId="{4269C816-0ADD-44F4-83C2-7129F8203365}"/>
          </ac:spMkLst>
        </pc:spChg>
        <pc:spChg chg="mod">
          <ac:chgData name="" userId="b9322575e69ca91a" providerId="LiveId" clId="{F0BD6C47-80FE-4F30-99E3-80948B7B17F9}" dt="2025-03-22T01:44:03.020" v="219" actId="14100"/>
          <ac:spMkLst>
            <pc:docMk/>
            <pc:sldMk cId="1220326297" sldId="290"/>
            <ac:spMk id="17" creationId="{C4478438-8C47-4392-8EB8-C5E52D69DC82}"/>
          </ac:spMkLst>
        </pc:spChg>
      </pc:sldChg>
      <pc:sldChg chg="modSp modTransition">
        <pc:chgData name="" userId="b9322575e69ca91a" providerId="LiveId" clId="{F0BD6C47-80FE-4F30-99E3-80948B7B17F9}" dt="2025-03-22T03:27:43.562" v="596"/>
        <pc:sldMkLst>
          <pc:docMk/>
          <pc:sldMk cId="187076404" sldId="291"/>
        </pc:sldMkLst>
        <pc:spChg chg="mod">
          <ac:chgData name="" userId="b9322575e69ca91a" providerId="LiveId" clId="{F0BD6C47-80FE-4F30-99E3-80948B7B17F9}" dt="2025-03-22T01:36:36.436" v="185" actId="1076"/>
          <ac:spMkLst>
            <pc:docMk/>
            <pc:sldMk cId="187076404" sldId="291"/>
            <ac:spMk id="8" creationId="{3C7DE890-217C-40DB-B886-F59B1C3A817B}"/>
          </ac:spMkLst>
        </pc:spChg>
      </pc:sldChg>
      <pc:sldChg chg="modSp modTransition">
        <pc:chgData name="" userId="b9322575e69ca91a" providerId="LiveId" clId="{F0BD6C47-80FE-4F30-99E3-80948B7B17F9}" dt="2025-03-22T03:27:43.562" v="596"/>
        <pc:sldMkLst>
          <pc:docMk/>
          <pc:sldMk cId="3476982558" sldId="292"/>
        </pc:sldMkLst>
        <pc:spChg chg="mod">
          <ac:chgData name="" userId="b9322575e69ca91a" providerId="LiveId" clId="{F0BD6C47-80FE-4F30-99E3-80948B7B17F9}" dt="2025-03-22T02:53:03.062" v="445" actId="14100"/>
          <ac:spMkLst>
            <pc:docMk/>
            <pc:sldMk cId="3476982558" sldId="292"/>
            <ac:spMk id="2" creationId="{B193EF0C-D859-4DAA-AB4C-4BF3B4385EEA}"/>
          </ac:spMkLst>
        </pc:spChg>
        <pc:spChg chg="mod">
          <ac:chgData name="" userId="b9322575e69ca91a" providerId="LiveId" clId="{F0BD6C47-80FE-4F30-99E3-80948B7B17F9}" dt="2025-03-22T02:55:38.588" v="470" actId="27636"/>
          <ac:spMkLst>
            <pc:docMk/>
            <pc:sldMk cId="3476982558" sldId="292"/>
            <ac:spMk id="3" creationId="{48B946D2-6D81-413F-B7F5-5293EC09F286}"/>
          </ac:spMkLst>
        </pc:spChg>
      </pc:sldChg>
      <pc:sldChg chg="ord modTransition">
        <pc:chgData name="" userId="b9322575e69ca91a" providerId="LiveId" clId="{F0BD6C47-80FE-4F30-99E3-80948B7B17F9}" dt="2025-03-22T03:27:43.562" v="596"/>
        <pc:sldMkLst>
          <pc:docMk/>
          <pc:sldMk cId="3898660309" sldId="293"/>
        </pc:sldMkLst>
      </pc:sldChg>
      <pc:sldChg chg="addSp delSp modSp add modTransition">
        <pc:chgData name="" userId="b9322575e69ca91a" providerId="LiveId" clId="{F0BD6C47-80FE-4F30-99E3-80948B7B17F9}" dt="2025-03-22T03:27:43.562" v="596"/>
        <pc:sldMkLst>
          <pc:docMk/>
          <pc:sldMk cId="2423328090" sldId="294"/>
        </pc:sldMkLst>
        <pc:spChg chg="del mod">
          <ac:chgData name="" userId="b9322575e69ca91a" providerId="LiveId" clId="{F0BD6C47-80FE-4F30-99E3-80948B7B17F9}" dt="2025-03-22T01:32:28.916" v="34"/>
          <ac:spMkLst>
            <pc:docMk/>
            <pc:sldMk cId="2423328090" sldId="294"/>
            <ac:spMk id="2" creationId="{1BB63DFD-EAA4-430B-AD16-2E576F429267}"/>
          </ac:spMkLst>
        </pc:spChg>
        <pc:spChg chg="del">
          <ac:chgData name="" userId="b9322575e69ca91a" providerId="LiveId" clId="{F0BD6C47-80FE-4F30-99E3-80948B7B17F9}" dt="2025-03-22T01:28:45.826" v="5"/>
          <ac:spMkLst>
            <pc:docMk/>
            <pc:sldMk cId="2423328090" sldId="294"/>
            <ac:spMk id="3" creationId="{84D5C1FA-FF46-436B-9D5F-EAC8443A2B7E}"/>
          </ac:spMkLst>
        </pc:spChg>
        <pc:spChg chg="del">
          <ac:chgData name="" userId="b9322575e69ca91a" providerId="LiveId" clId="{F0BD6C47-80FE-4F30-99E3-80948B7B17F9}" dt="2025-03-22T01:28:26.489" v="2"/>
          <ac:spMkLst>
            <pc:docMk/>
            <pc:sldMk cId="2423328090" sldId="294"/>
            <ac:spMk id="4" creationId="{97E756D9-9D4F-4A4A-927C-6F6C7C863DDC}"/>
          </ac:spMkLst>
        </pc:spChg>
        <pc:spChg chg="add del mod">
          <ac:chgData name="" userId="b9322575e69ca91a" providerId="LiveId" clId="{F0BD6C47-80FE-4F30-99E3-80948B7B17F9}" dt="2025-03-22T01:28:31.949" v="4"/>
          <ac:spMkLst>
            <pc:docMk/>
            <pc:sldMk cId="2423328090" sldId="294"/>
            <ac:spMk id="5" creationId="{2E28A056-2D7A-4E69-A92A-A91F3A9AF888}"/>
          </ac:spMkLst>
        </pc:spChg>
        <pc:spChg chg="add del mod">
          <ac:chgData name="" userId="b9322575e69ca91a" providerId="LiveId" clId="{F0BD6C47-80FE-4F30-99E3-80948B7B17F9}" dt="2025-03-22T01:33:01.300" v="39"/>
          <ac:spMkLst>
            <pc:docMk/>
            <pc:sldMk cId="2423328090" sldId="294"/>
            <ac:spMk id="6" creationId="{48DC0290-2719-4431-83C6-03B946962207}"/>
          </ac:spMkLst>
        </pc:spChg>
        <pc:spChg chg="add del">
          <ac:chgData name="" userId="b9322575e69ca91a" providerId="LiveId" clId="{F0BD6C47-80FE-4F30-99E3-80948B7B17F9}" dt="2025-03-22T01:33:01.290" v="37"/>
          <ac:spMkLst>
            <pc:docMk/>
            <pc:sldMk cId="2423328090" sldId="294"/>
            <ac:spMk id="7" creationId="{9692B4DA-642E-4445-A0BB-F395061B7C8F}"/>
          </ac:spMkLst>
        </pc:spChg>
        <pc:spChg chg="add mod">
          <ac:chgData name="" userId="b9322575e69ca91a" providerId="LiveId" clId="{F0BD6C47-80FE-4F30-99E3-80948B7B17F9}" dt="2025-03-22T01:46:42.245" v="235" actId="113"/>
          <ac:spMkLst>
            <pc:docMk/>
            <pc:sldMk cId="2423328090" sldId="294"/>
            <ac:spMk id="8" creationId="{31DDCEB4-950B-40AF-8ECC-2994CBADFE5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extLst>
      <p:ext uri="{BB962C8B-B14F-4D97-AF65-F5344CB8AC3E}">
        <p14:creationId xmlns:p14="http://schemas.microsoft.com/office/powerpoint/2010/main" val="355396619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panose="020F0502020204030204"/>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panose="020F0502020204030204"/>
                <a:ea typeface="Calibri" panose="020F0502020204030204"/>
                <a:cs typeface="Calibri" panose="020F0502020204030204"/>
                <a:sym typeface="Calibri" panose="020F0502020204030204"/>
              </a:rPr>
              <a:t>9</a:t>
            </a:fld>
            <a:endParaRPr lang="en-IN"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extLst>
      <p:ext uri="{BB962C8B-B14F-4D97-AF65-F5344CB8AC3E}">
        <p14:creationId xmlns:p14="http://schemas.microsoft.com/office/powerpoint/2010/main" val="19931309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cap="none" dirty="0">
                <a:solidFill>
                  <a:schemeClr val="dk1"/>
                </a:solidFill>
                <a:effectLst/>
                <a:latin typeface="Calibri" panose="020F0502020204030204"/>
                <a:ea typeface="Calibri" panose="020F0502020204030204"/>
                <a:cs typeface="Calibri" panose="020F0502020204030204"/>
                <a:sym typeface="Calibri" panose="020F0502020204030204"/>
              </a:rPr>
              <a:t>This will show how installs vary within each category, highlighting which categories have higher median installs and more variability.</a:t>
            </a:r>
            <a:endParaRPr lang="en-US" b="1"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panose="020F0502020204030204"/>
                <a:ea typeface="Calibri" panose="020F0502020204030204"/>
                <a:cs typeface="Calibri" panose="020F0502020204030204"/>
                <a:sym typeface="Calibri" panose="020F0502020204030204"/>
              </a:rPr>
              <a:t>14</a:t>
            </a:fld>
            <a:endParaRPr lang="en-IN"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extLst>
      <p:ext uri="{BB962C8B-B14F-4D97-AF65-F5344CB8AC3E}">
        <p14:creationId xmlns:p14="http://schemas.microsoft.com/office/powerpoint/2010/main" val="31127271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panose="020F0502020204030204"/>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pic>
        <p:nvPicPr>
          <p:cNvPr id="20" name="Google Shape;20;p7"/>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pic>
        <p:nvPicPr>
          <p:cNvPr id="32" name="Google Shape;32;p9"/>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pic>
        <p:nvPicPr>
          <p:cNvPr id="39" name="Google Shape;39;p10"/>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pic>
        <p:nvPicPr>
          <p:cNvPr id="46" name="Google Shape;46;p11"/>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pic>
        <p:nvPicPr>
          <p:cNvPr id="54" name="Google Shape;54;p12"/>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pic>
        <p:nvPicPr>
          <p:cNvPr id="64" name="Google Shape;64;p13"/>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pic>
        <p:nvPicPr>
          <p:cNvPr id="72" name="Google Shape;72;p14"/>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pic>
        <p:nvPicPr>
          <p:cNvPr id="80" name="Google Shape;80;p15"/>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pic>
        <p:nvPicPr>
          <p:cNvPr id="87" name="Google Shape;87;p16"/>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IN"/>
              <a:t>‹#›</a:t>
            </a:fld>
            <a:endParaRPr lang="en-IN"/>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srcRect/>
          <a:stretch>
            <a:fillRect/>
          </a:stretch>
        </p:blipFill>
        <p:spPr>
          <a:xfrm>
            <a:off x="0" y="-55984"/>
            <a:ext cx="12192000" cy="6242180"/>
          </a:xfrm>
          <a:prstGeom prst="rect">
            <a:avLst/>
          </a:prstGeom>
          <a:noFill/>
          <a:ln>
            <a:noFill/>
          </a:ln>
        </p:spPr>
      </p:pic>
      <p:sp>
        <p:nvSpPr>
          <p:cNvPr id="99" name="Google Shape;99;p1"/>
          <p:cNvSpPr txBox="1"/>
          <p:nvPr/>
        </p:nvSpPr>
        <p:spPr>
          <a:xfrm>
            <a:off x="1362269" y="3803520"/>
            <a:ext cx="9778482" cy="1207019"/>
          </a:xfrm>
          <a:prstGeom prst="rect">
            <a:avLst/>
          </a:prstGeom>
          <a:solidFill>
            <a:schemeClr val="bg1"/>
          </a:solidFill>
          <a:ln>
            <a:noFill/>
          </a:ln>
        </p:spPr>
        <p:txBody>
          <a:bodyPr spcFirstLastPara="1" wrap="square" lIns="91425" tIns="45700" rIns="91425" bIns="45700" anchor="t" anchorCtr="0">
            <a:noAutofit/>
          </a:bodyPr>
          <a:lstStyle/>
          <a:p>
            <a:pPr lvl="0" algn="ctr"/>
            <a:r>
              <a:rPr lang="en-US" sz="3200" b="1" dirty="0">
                <a:solidFill>
                  <a:srgbClr val="002060"/>
                </a:solidFill>
                <a:latin typeface="Arial Rounded MT Bold" panose="020F0704030504030204" pitchFamily="34" charset="0"/>
              </a:rPr>
              <a:t>“From Installs to Insights: A Data-Driven Exploration of the App Market”</a:t>
            </a:r>
            <a:endParaRPr lang="en-US" altLang="en-IN" sz="3200" b="1" dirty="0">
              <a:solidFill>
                <a:srgbClr val="002060"/>
              </a:solidFill>
              <a:latin typeface="Arial Rounded MT Bold" panose="020F0704030504030204" pitchFamily="34" charset="0"/>
              <a:sym typeface="Calibri" panose="020F0502020204030204"/>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0104" y="401215"/>
            <a:ext cx="5803291" cy="671805"/>
          </a:xfrm>
        </p:spPr>
        <p:txBody>
          <a:bodyPr>
            <a:normAutofit fontScale="90000"/>
          </a:bodyPr>
          <a:lstStyle/>
          <a:p>
            <a:r>
              <a:rPr lang="en-US" b="1" dirty="0">
                <a:solidFill>
                  <a:srgbClr val="FF0000"/>
                </a:solidFill>
                <a:latin typeface="Lato Black" panose="020B0604020202020204" charset="0"/>
              </a:rPr>
              <a:t>Univariate Analysis - Numerical</a:t>
            </a:r>
          </a:p>
        </p:txBody>
      </p:sp>
      <p:pic>
        <p:nvPicPr>
          <p:cNvPr id="7" name="Picture 6">
            <a:extLst>
              <a:ext uri="{FF2B5EF4-FFF2-40B4-BE49-F238E27FC236}">
                <a16:creationId xmlns:a16="http://schemas.microsoft.com/office/drawing/2014/main" id="{F65FABE5-3BFF-6392-D9E8-5923637F0BE0}"/>
              </a:ext>
            </a:extLst>
          </p:cNvPr>
          <p:cNvPicPr>
            <a:picLocks noChangeAspect="1"/>
          </p:cNvPicPr>
          <p:nvPr/>
        </p:nvPicPr>
        <p:blipFill>
          <a:blip r:embed="rId2"/>
          <a:stretch>
            <a:fillRect/>
          </a:stretch>
        </p:blipFill>
        <p:spPr>
          <a:xfrm>
            <a:off x="840104" y="1187118"/>
            <a:ext cx="6988279" cy="5269667"/>
          </a:xfrm>
          <a:prstGeom prst="rect">
            <a:avLst/>
          </a:prstGeom>
        </p:spPr>
      </p:pic>
      <p:sp>
        <p:nvSpPr>
          <p:cNvPr id="3" name="TextBox 2">
            <a:extLst>
              <a:ext uri="{FF2B5EF4-FFF2-40B4-BE49-F238E27FC236}">
                <a16:creationId xmlns:a16="http://schemas.microsoft.com/office/drawing/2014/main" id="{A814A3FB-9479-4E7F-B14F-98FCCAFC4889}"/>
              </a:ext>
            </a:extLst>
          </p:cNvPr>
          <p:cNvSpPr txBox="1"/>
          <p:nvPr/>
        </p:nvSpPr>
        <p:spPr>
          <a:xfrm>
            <a:off x="8089640" y="2575249"/>
            <a:ext cx="3452327" cy="230832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From this, we can determine that most apps are highly rated or we can say that the market is flooded with poorly rated ones.</a:t>
            </a:r>
          </a:p>
        </p:txBody>
      </p:sp>
    </p:spTree>
    <p:extLst>
      <p:ext uri="{BB962C8B-B14F-4D97-AF65-F5344CB8AC3E}">
        <p14:creationId xmlns:p14="http://schemas.microsoft.com/office/powerpoint/2010/main" val="42136454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0104" y="311098"/>
            <a:ext cx="5747307" cy="584641"/>
          </a:xfrm>
        </p:spPr>
        <p:txBody>
          <a:bodyPr>
            <a:normAutofit fontScale="90000"/>
          </a:bodyPr>
          <a:lstStyle/>
          <a:p>
            <a:r>
              <a:rPr lang="en-US" b="1" dirty="0">
                <a:solidFill>
                  <a:srgbClr val="C00000"/>
                </a:solidFill>
                <a:latin typeface="Times New Roman" panose="02020603050405020304" charset="0"/>
                <a:cs typeface="Times New Roman" panose="02020603050405020304" charset="0"/>
              </a:rPr>
              <a:t>Bivariate Analysis – Num Vs Num</a:t>
            </a:r>
          </a:p>
        </p:txBody>
      </p:sp>
      <p:pic>
        <p:nvPicPr>
          <p:cNvPr id="6" name="Picture 5">
            <a:extLst>
              <a:ext uri="{FF2B5EF4-FFF2-40B4-BE49-F238E27FC236}">
                <a16:creationId xmlns:a16="http://schemas.microsoft.com/office/drawing/2014/main" id="{F216AE5B-0DA5-7A31-C077-41C1147E9CE7}"/>
              </a:ext>
            </a:extLst>
          </p:cNvPr>
          <p:cNvPicPr>
            <a:picLocks noChangeAspect="1"/>
          </p:cNvPicPr>
          <p:nvPr/>
        </p:nvPicPr>
        <p:blipFill>
          <a:blip r:embed="rId2"/>
          <a:stretch>
            <a:fillRect/>
          </a:stretch>
        </p:blipFill>
        <p:spPr>
          <a:xfrm>
            <a:off x="345742" y="980669"/>
            <a:ext cx="5971082" cy="4221251"/>
          </a:xfrm>
          <a:prstGeom prst="rect">
            <a:avLst/>
          </a:prstGeom>
        </p:spPr>
      </p:pic>
      <p:pic>
        <p:nvPicPr>
          <p:cNvPr id="10" name="Picture 9">
            <a:extLst>
              <a:ext uri="{FF2B5EF4-FFF2-40B4-BE49-F238E27FC236}">
                <a16:creationId xmlns:a16="http://schemas.microsoft.com/office/drawing/2014/main" id="{94BACB02-4FD7-C299-742E-BAC4E157A78F}"/>
              </a:ext>
            </a:extLst>
          </p:cNvPr>
          <p:cNvPicPr>
            <a:picLocks noChangeAspect="1"/>
          </p:cNvPicPr>
          <p:nvPr/>
        </p:nvPicPr>
        <p:blipFill>
          <a:blip r:embed="rId3"/>
          <a:stretch>
            <a:fillRect/>
          </a:stretch>
        </p:blipFill>
        <p:spPr>
          <a:xfrm>
            <a:off x="6195112" y="980669"/>
            <a:ext cx="5417466" cy="4028211"/>
          </a:xfrm>
          <a:prstGeom prst="rect">
            <a:avLst/>
          </a:prstGeom>
        </p:spPr>
      </p:pic>
      <p:sp>
        <p:nvSpPr>
          <p:cNvPr id="7" name="TextBox 6">
            <a:extLst>
              <a:ext uri="{FF2B5EF4-FFF2-40B4-BE49-F238E27FC236}">
                <a16:creationId xmlns:a16="http://schemas.microsoft.com/office/drawing/2014/main" id="{1F19F028-2F90-45CA-A1F5-F6601D58CA0F}"/>
              </a:ext>
            </a:extLst>
          </p:cNvPr>
          <p:cNvSpPr txBox="1"/>
          <p:nvPr/>
        </p:nvSpPr>
        <p:spPr>
          <a:xfrm>
            <a:off x="721360" y="5405120"/>
            <a:ext cx="5120640" cy="769441"/>
          </a:xfrm>
          <a:prstGeom prst="rect">
            <a:avLst/>
          </a:prstGeom>
          <a:noFill/>
        </p:spPr>
        <p:txBody>
          <a:bodyPr wrap="square" rtlCol="0">
            <a:spAutoFit/>
          </a:bodyPr>
          <a:lstStyle/>
          <a:p>
            <a:r>
              <a:rPr lang="en-US" sz="2200" b="1" dirty="0">
                <a:latin typeface="Times New Roman" panose="02020603050405020304" pitchFamily="18" charset="0"/>
                <a:cs typeface="Times New Roman" panose="02020603050405020304" pitchFamily="18" charset="0"/>
              </a:rPr>
              <a:t>Highly rated apps tend to have more installs</a:t>
            </a:r>
          </a:p>
        </p:txBody>
      </p:sp>
      <p:sp>
        <p:nvSpPr>
          <p:cNvPr id="4" name="TextBox 3">
            <a:extLst>
              <a:ext uri="{FF2B5EF4-FFF2-40B4-BE49-F238E27FC236}">
                <a16:creationId xmlns:a16="http://schemas.microsoft.com/office/drawing/2014/main" id="{5076ED1D-AA2A-4E81-A13A-8EE41607D5AC}"/>
              </a:ext>
            </a:extLst>
          </p:cNvPr>
          <p:cNvSpPr txBox="1"/>
          <p:nvPr/>
        </p:nvSpPr>
        <p:spPr>
          <a:xfrm>
            <a:off x="6587411" y="5313680"/>
            <a:ext cx="4812109" cy="769441"/>
          </a:xfrm>
          <a:prstGeom prst="rect">
            <a:avLst/>
          </a:prstGeom>
          <a:noFill/>
        </p:spPr>
        <p:txBody>
          <a:bodyPr wrap="square" rtlCol="0">
            <a:spAutoFit/>
          </a:bodyPr>
          <a:lstStyle/>
          <a:p>
            <a:r>
              <a:rPr lang="en-US" sz="2200" b="1" dirty="0">
                <a:latin typeface="Times New Roman" panose="02020603050405020304" pitchFamily="18" charset="0"/>
                <a:cs typeface="Times New Roman" panose="02020603050405020304" pitchFamily="18" charset="0"/>
              </a:rPr>
              <a:t>Apps with higher total installs tend to have more recent installs.</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0EEF06-DD8C-8A11-080F-EB5AF69538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D42843-2982-F4AC-B778-98373F7636DE}"/>
              </a:ext>
            </a:extLst>
          </p:cNvPr>
          <p:cNvSpPr>
            <a:spLocks noGrp="1"/>
          </p:cNvSpPr>
          <p:nvPr>
            <p:ph type="title"/>
          </p:nvPr>
        </p:nvSpPr>
        <p:spPr>
          <a:xfrm>
            <a:off x="840104" y="311098"/>
            <a:ext cx="5747307" cy="584641"/>
          </a:xfrm>
        </p:spPr>
        <p:txBody>
          <a:bodyPr>
            <a:normAutofit fontScale="90000"/>
          </a:bodyPr>
          <a:lstStyle/>
          <a:p>
            <a:r>
              <a:rPr lang="en-US" b="1" dirty="0">
                <a:solidFill>
                  <a:srgbClr val="C00000"/>
                </a:solidFill>
                <a:latin typeface="Times New Roman" panose="02020603050405020304" charset="0"/>
                <a:cs typeface="Times New Roman" panose="02020603050405020304" charset="0"/>
              </a:rPr>
              <a:t>Bivariate Analysis – Num Vs Cat</a:t>
            </a:r>
          </a:p>
        </p:txBody>
      </p:sp>
      <p:pic>
        <p:nvPicPr>
          <p:cNvPr id="5" name="Picture 4">
            <a:extLst>
              <a:ext uri="{FF2B5EF4-FFF2-40B4-BE49-F238E27FC236}">
                <a16:creationId xmlns:a16="http://schemas.microsoft.com/office/drawing/2014/main" id="{236E0009-258D-0062-F0B8-AFC65E50277C}"/>
              </a:ext>
            </a:extLst>
          </p:cNvPr>
          <p:cNvPicPr>
            <a:picLocks noChangeAspect="1"/>
          </p:cNvPicPr>
          <p:nvPr/>
        </p:nvPicPr>
        <p:blipFill>
          <a:blip r:embed="rId2"/>
          <a:stretch>
            <a:fillRect/>
          </a:stretch>
        </p:blipFill>
        <p:spPr>
          <a:xfrm>
            <a:off x="398380" y="1090326"/>
            <a:ext cx="6764420" cy="5137754"/>
          </a:xfrm>
          <a:prstGeom prst="rect">
            <a:avLst/>
          </a:prstGeom>
        </p:spPr>
      </p:pic>
      <p:sp>
        <p:nvSpPr>
          <p:cNvPr id="4" name="TextBox 3">
            <a:extLst>
              <a:ext uri="{FF2B5EF4-FFF2-40B4-BE49-F238E27FC236}">
                <a16:creationId xmlns:a16="http://schemas.microsoft.com/office/drawing/2014/main" id="{5B04FF3D-53C2-4919-A2BA-5ECBFB166408}"/>
              </a:ext>
            </a:extLst>
          </p:cNvPr>
          <p:cNvSpPr txBox="1"/>
          <p:nvPr/>
        </p:nvSpPr>
        <p:spPr>
          <a:xfrm>
            <a:off x="7434980" y="629920"/>
            <a:ext cx="4358640" cy="5847755"/>
          </a:xfrm>
          <a:prstGeom prst="rect">
            <a:avLst/>
          </a:prstGeom>
          <a:noFill/>
        </p:spPr>
        <p:txBody>
          <a:bodyPr wrap="square" rtlCol="0">
            <a:spAutoFit/>
          </a:bodyPr>
          <a:lstStyle/>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a:t>
            </a:r>
            <a:r>
              <a:rPr lang="en-US" sz="2200" b="1" dirty="0">
                <a:latin typeface="Times New Roman" panose="02020603050405020304" pitchFamily="18" charset="0"/>
                <a:cs typeface="Times New Roman" panose="02020603050405020304" pitchFamily="18" charset="0"/>
              </a:rPr>
              <a:t>Communication</a:t>
            </a:r>
            <a:r>
              <a:rPr lang="en-US" sz="2200" dirty="0">
                <a:latin typeface="Times New Roman" panose="02020603050405020304" pitchFamily="18" charset="0"/>
                <a:cs typeface="Times New Roman" panose="02020603050405020304" pitchFamily="18" charset="0"/>
              </a:rPr>
              <a:t> category leads by a massive margin. This is expected due to the global popularity of apps like WhatsApp.</a:t>
            </a:r>
          </a:p>
          <a:p>
            <a:pPr marL="342900" indent="-342900">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Social</a:t>
            </a:r>
            <a:r>
              <a:rPr lang="en-US" sz="2200" dirty="0">
                <a:latin typeface="Times New Roman" panose="02020603050405020304" pitchFamily="18" charset="0"/>
                <a:cs typeface="Times New Roman" panose="02020603050405020304" pitchFamily="18" charset="0"/>
              </a:rPr>
              <a:t> category also have significant user bases, each with several billion installs.</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Categories like </a:t>
            </a:r>
            <a:r>
              <a:rPr lang="en-US" sz="2200" b="1" dirty="0">
                <a:latin typeface="Times New Roman" panose="02020603050405020304" pitchFamily="18" charset="0"/>
                <a:cs typeface="Times New Roman" panose="02020603050405020304" pitchFamily="18" charset="0"/>
              </a:rPr>
              <a:t>Shopping</a:t>
            </a:r>
            <a:r>
              <a:rPr lang="en-US" sz="2200" dirty="0">
                <a:latin typeface="Times New Roman" panose="02020603050405020304" pitchFamily="18" charset="0"/>
                <a:cs typeface="Times New Roman" panose="02020603050405020304" pitchFamily="18" charset="0"/>
              </a:rPr>
              <a:t> and </a:t>
            </a:r>
            <a:r>
              <a:rPr lang="en-US" sz="2200" b="1" dirty="0">
                <a:latin typeface="Times New Roman" panose="02020603050405020304" pitchFamily="18" charset="0"/>
                <a:cs typeface="Times New Roman" panose="02020603050405020304" pitchFamily="18" charset="0"/>
              </a:rPr>
              <a:t>Entertainment</a:t>
            </a:r>
            <a:r>
              <a:rPr lang="en-US" sz="2200" dirty="0">
                <a:latin typeface="Times New Roman" panose="02020603050405020304" pitchFamily="18" charset="0"/>
                <a:cs typeface="Times New Roman" panose="02020603050405020304" pitchFamily="18" charset="0"/>
              </a:rPr>
              <a:t> are also popular, indicating that e-commerce and media consumption apps have a large market share.</a:t>
            </a:r>
          </a:p>
          <a:p>
            <a:pPr marL="342900" indent="-342900">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Tools</a:t>
            </a:r>
            <a:r>
              <a:rPr lang="en-US" sz="2200" dirty="0">
                <a:latin typeface="Times New Roman" panose="02020603050405020304" pitchFamily="18" charset="0"/>
                <a:cs typeface="Times New Roman" panose="02020603050405020304" pitchFamily="18" charset="0"/>
              </a:rPr>
              <a:t> and </a:t>
            </a:r>
            <a:r>
              <a:rPr lang="en-US" sz="2200" b="1" dirty="0">
                <a:latin typeface="Times New Roman" panose="02020603050405020304" pitchFamily="18" charset="0"/>
                <a:cs typeface="Times New Roman" panose="02020603050405020304" pitchFamily="18" charset="0"/>
              </a:rPr>
              <a:t>Finance</a:t>
            </a:r>
            <a:r>
              <a:rPr lang="en-US" sz="2200" dirty="0">
                <a:latin typeface="Times New Roman" panose="02020603050405020304" pitchFamily="18" charset="0"/>
                <a:cs typeface="Times New Roman" panose="02020603050405020304" pitchFamily="18" charset="0"/>
              </a:rPr>
              <a:t> categories, though not as massive, still maintain a strong presence</a:t>
            </a:r>
          </a:p>
          <a:p>
            <a:endParaRPr lang="en-US" sz="2200" dirty="0"/>
          </a:p>
        </p:txBody>
      </p:sp>
    </p:spTree>
    <p:extLst>
      <p:ext uri="{BB962C8B-B14F-4D97-AF65-F5344CB8AC3E}">
        <p14:creationId xmlns:p14="http://schemas.microsoft.com/office/powerpoint/2010/main" val="36530012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EE684-A461-4759-A7E4-438A55FCD3E9}"/>
              </a:ext>
            </a:extLst>
          </p:cNvPr>
          <p:cNvSpPr>
            <a:spLocks noGrp="1"/>
          </p:cNvSpPr>
          <p:nvPr>
            <p:ph type="title"/>
          </p:nvPr>
        </p:nvSpPr>
        <p:spPr>
          <a:xfrm>
            <a:off x="839788" y="457200"/>
            <a:ext cx="6891972" cy="670560"/>
          </a:xfrm>
        </p:spPr>
        <p:txBody>
          <a:bodyPr/>
          <a:lstStyle/>
          <a:p>
            <a:r>
              <a:rPr lang="en-US" b="1" dirty="0">
                <a:solidFill>
                  <a:srgbClr val="C00000"/>
                </a:solidFill>
                <a:latin typeface="Times New Roman" panose="02020603050405020304" charset="0"/>
                <a:cs typeface="Times New Roman" panose="02020603050405020304" charset="0"/>
              </a:rPr>
              <a:t>Bivariate Analysis – Num Vs Cat</a:t>
            </a:r>
            <a:endParaRPr lang="en-US" dirty="0"/>
          </a:p>
        </p:txBody>
      </p:sp>
      <p:pic>
        <p:nvPicPr>
          <p:cNvPr id="5" name="Picture 4">
            <a:extLst>
              <a:ext uri="{FF2B5EF4-FFF2-40B4-BE49-F238E27FC236}">
                <a16:creationId xmlns:a16="http://schemas.microsoft.com/office/drawing/2014/main" id="{8F513A0B-CFDB-4F0D-A498-4B1634FE75BE}"/>
              </a:ext>
            </a:extLst>
          </p:cNvPr>
          <p:cNvPicPr>
            <a:picLocks noChangeAspect="1"/>
          </p:cNvPicPr>
          <p:nvPr/>
        </p:nvPicPr>
        <p:blipFill>
          <a:blip r:embed="rId2"/>
          <a:stretch>
            <a:fillRect/>
          </a:stretch>
        </p:blipFill>
        <p:spPr>
          <a:xfrm>
            <a:off x="839788" y="1239520"/>
            <a:ext cx="6678612" cy="4846320"/>
          </a:xfrm>
          <a:prstGeom prst="rect">
            <a:avLst/>
          </a:prstGeom>
        </p:spPr>
      </p:pic>
      <p:sp>
        <p:nvSpPr>
          <p:cNvPr id="8" name="TextBox 7">
            <a:extLst>
              <a:ext uri="{FF2B5EF4-FFF2-40B4-BE49-F238E27FC236}">
                <a16:creationId xmlns:a16="http://schemas.microsoft.com/office/drawing/2014/main" id="{3C7DE890-217C-40DB-B886-F59B1C3A817B}"/>
              </a:ext>
            </a:extLst>
          </p:cNvPr>
          <p:cNvSpPr txBox="1"/>
          <p:nvPr/>
        </p:nvSpPr>
        <p:spPr>
          <a:xfrm>
            <a:off x="7731760" y="1077357"/>
            <a:ext cx="3810000" cy="5170646"/>
          </a:xfrm>
          <a:prstGeom prst="rect">
            <a:avLst/>
          </a:prstGeom>
          <a:noFill/>
        </p:spPr>
        <p:txBody>
          <a:bodyPr wrap="square" rtlCol="0">
            <a:spAutoFit/>
          </a:bodyPr>
          <a:lstStyle/>
          <a:p>
            <a:pPr marL="285750" indent="-285750">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WhatsApp Messenger</a:t>
            </a:r>
            <a:r>
              <a:rPr lang="en-US" sz="2200" dirty="0">
                <a:latin typeface="Times New Roman" panose="02020603050405020304" pitchFamily="18" charset="0"/>
                <a:cs typeface="Times New Roman" panose="02020603050405020304" pitchFamily="18" charset="0"/>
              </a:rPr>
              <a:t> leads the chart with the highest number of recent installs (100M+), indicating its ongoing massive popularity and frequent adoption.</a:t>
            </a:r>
          </a:p>
          <a:p>
            <a:pPr marL="285750" indent="-285750">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Instagram and Facebook</a:t>
            </a:r>
            <a:r>
              <a:rPr lang="en-US" sz="2200" dirty="0">
                <a:latin typeface="Times New Roman" panose="02020603050405020304" pitchFamily="18" charset="0"/>
                <a:cs typeface="Times New Roman" panose="02020603050405020304" pitchFamily="18" charset="0"/>
              </a:rPr>
              <a:t> also have large userbases ,suggesting their market momentum.</a:t>
            </a:r>
          </a:p>
          <a:p>
            <a:pPr marL="285750" indent="-285750">
              <a:buFont typeface="Arial" panose="020B0604020202020204" pitchFamily="34" charset="0"/>
              <a:buChar char="•"/>
            </a:pPr>
            <a:r>
              <a:rPr lang="en-US" sz="2200" b="1" i="1" dirty="0">
                <a:latin typeface="Times New Roman" panose="02020603050405020304" pitchFamily="18" charset="0"/>
                <a:cs typeface="Times New Roman" panose="02020603050405020304" pitchFamily="18" charset="0"/>
              </a:rPr>
              <a:t>ChatGPT</a:t>
            </a:r>
            <a:r>
              <a:rPr lang="en-US" sz="2200" i="1"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 shows significant recent installs, highlighting the rising popularity of AI-based apps.</a:t>
            </a:r>
          </a:p>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0764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242DF8-8B9E-EC00-B6CF-6BC9EC8A1C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28C4105-8FFA-7F40-47BA-86C74EB1AB57}"/>
              </a:ext>
            </a:extLst>
          </p:cNvPr>
          <p:cNvSpPr>
            <a:spLocks noGrp="1"/>
          </p:cNvSpPr>
          <p:nvPr>
            <p:ph type="title"/>
          </p:nvPr>
        </p:nvSpPr>
        <p:spPr>
          <a:xfrm>
            <a:off x="840104" y="311098"/>
            <a:ext cx="5747307" cy="584641"/>
          </a:xfrm>
        </p:spPr>
        <p:txBody>
          <a:bodyPr>
            <a:normAutofit fontScale="90000"/>
          </a:bodyPr>
          <a:lstStyle/>
          <a:p>
            <a:r>
              <a:rPr lang="en-US" b="1" dirty="0">
                <a:solidFill>
                  <a:srgbClr val="C00000"/>
                </a:solidFill>
                <a:latin typeface="Times New Roman" panose="02020603050405020304" charset="0"/>
                <a:cs typeface="Times New Roman" panose="02020603050405020304" charset="0"/>
              </a:rPr>
              <a:t>Bivariate Analysis – Num Vs Cat</a:t>
            </a:r>
          </a:p>
        </p:txBody>
      </p:sp>
      <p:pic>
        <p:nvPicPr>
          <p:cNvPr id="4" name="Picture 3">
            <a:extLst>
              <a:ext uri="{FF2B5EF4-FFF2-40B4-BE49-F238E27FC236}">
                <a16:creationId xmlns:a16="http://schemas.microsoft.com/office/drawing/2014/main" id="{1CC26558-7BDE-7A88-2195-6F17F21B91D1}"/>
              </a:ext>
            </a:extLst>
          </p:cNvPr>
          <p:cNvPicPr>
            <a:picLocks noChangeAspect="1"/>
          </p:cNvPicPr>
          <p:nvPr/>
        </p:nvPicPr>
        <p:blipFill>
          <a:blip r:embed="rId3"/>
          <a:stretch>
            <a:fillRect/>
          </a:stretch>
        </p:blipFill>
        <p:spPr>
          <a:xfrm>
            <a:off x="341194" y="895739"/>
            <a:ext cx="11532358" cy="5421085"/>
          </a:xfrm>
          <a:prstGeom prst="rect">
            <a:avLst/>
          </a:prstGeom>
        </p:spPr>
      </p:pic>
    </p:spTree>
    <p:extLst>
      <p:ext uri="{BB962C8B-B14F-4D97-AF65-F5344CB8AC3E}">
        <p14:creationId xmlns:p14="http://schemas.microsoft.com/office/powerpoint/2010/main" val="26939933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1DDCEB4-950B-40AF-8ECC-2994CBADFE5D}"/>
              </a:ext>
            </a:extLst>
          </p:cNvPr>
          <p:cNvSpPr txBox="1"/>
          <p:nvPr/>
        </p:nvSpPr>
        <p:spPr>
          <a:xfrm>
            <a:off x="811763" y="503853"/>
            <a:ext cx="10655559" cy="4832092"/>
          </a:xfrm>
          <a:prstGeom prst="rect">
            <a:avLst/>
          </a:prstGeom>
          <a:noFill/>
        </p:spPr>
        <p:txBody>
          <a:bodyPr wrap="square" rtlCol="0">
            <a:spAutoFit/>
          </a:bodyPr>
          <a:lstStyle/>
          <a:p>
            <a:pPr marL="285750" indent="-285750">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Social </a:t>
            </a:r>
            <a:r>
              <a:rPr lang="en-US" sz="2800" dirty="0">
                <a:latin typeface="Times New Roman" panose="02020603050405020304" pitchFamily="18" charset="0"/>
                <a:cs typeface="Times New Roman" panose="02020603050405020304" pitchFamily="18" charset="0"/>
              </a:rPr>
              <a:t>and </a:t>
            </a:r>
            <a:r>
              <a:rPr lang="en-US" sz="2800" b="1" dirty="0">
                <a:latin typeface="Times New Roman" panose="02020603050405020304" pitchFamily="18" charset="0"/>
                <a:cs typeface="Times New Roman" panose="02020603050405020304" pitchFamily="18" charset="0"/>
              </a:rPr>
              <a:t>Communication </a:t>
            </a:r>
            <a:r>
              <a:rPr lang="en-US" sz="2800" dirty="0">
                <a:latin typeface="Times New Roman" panose="02020603050405020304" pitchFamily="18" charset="0"/>
                <a:cs typeface="Times New Roman" panose="02020603050405020304" pitchFamily="18" charset="0"/>
              </a:rPr>
              <a:t>apps dominate in terms of installs, with many reaching billions of downloads. </a:t>
            </a:r>
          </a:p>
          <a:p>
            <a:pPr marL="285750" indent="-28575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Categories like </a:t>
            </a:r>
            <a:r>
              <a:rPr lang="en-US" sz="2800" b="1" dirty="0">
                <a:latin typeface="Times New Roman" panose="02020603050405020304" pitchFamily="18" charset="0"/>
                <a:cs typeface="Times New Roman" panose="02020603050405020304" pitchFamily="18" charset="0"/>
              </a:rPr>
              <a:t>Weather</a:t>
            </a: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Medical </a:t>
            </a:r>
            <a:r>
              <a:rPr lang="en-US" sz="2800" dirty="0">
                <a:latin typeface="Times New Roman" panose="02020603050405020304" pitchFamily="18" charset="0"/>
                <a:cs typeface="Times New Roman" panose="02020603050405020304" pitchFamily="18" charset="0"/>
              </a:rPr>
              <a:t>tend to have lower install counts, possibly indicating more specialized or niche markets. </a:t>
            </a:r>
          </a:p>
          <a:p>
            <a:pPr marL="285750" indent="-28575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 </a:t>
            </a:r>
            <a:r>
              <a:rPr lang="en-US" sz="2800" b="1" dirty="0">
                <a:latin typeface="Times New Roman" panose="02020603050405020304" pitchFamily="18" charset="0"/>
                <a:cs typeface="Times New Roman" panose="02020603050405020304" pitchFamily="18" charset="0"/>
              </a:rPr>
              <a:t>blockbuster apps</a:t>
            </a:r>
            <a:r>
              <a:rPr lang="en-US" sz="2800" dirty="0">
                <a:latin typeface="Times New Roman" panose="02020603050405020304" pitchFamily="18" charset="0"/>
                <a:cs typeface="Times New Roman" panose="02020603050405020304" pitchFamily="18" charset="0"/>
              </a:rPr>
              <a:t> with billions of installs act as </a:t>
            </a:r>
            <a:r>
              <a:rPr lang="en-US" sz="2800" b="1" dirty="0">
                <a:latin typeface="Times New Roman" panose="02020603050405020304" pitchFamily="18" charset="0"/>
                <a:cs typeface="Times New Roman" panose="02020603050405020304" pitchFamily="18" charset="0"/>
              </a:rPr>
              <a:t>outliers</a:t>
            </a:r>
            <a:r>
              <a:rPr lang="en-US" sz="2800" dirty="0">
                <a:latin typeface="Times New Roman" panose="02020603050405020304" pitchFamily="18" charset="0"/>
                <a:cs typeface="Times New Roman" panose="02020603050405020304" pitchFamily="18" charset="0"/>
              </a:rPr>
              <a:t>, making the entire category seem more successful in terms of downloads. However, the reality is that the majority of apps have much lower install counts. This demonstrates how outliers can distort the overall interpretation of a category's performance</a:t>
            </a:r>
            <a:r>
              <a:rPr lang="en-US" sz="2800" dirty="0"/>
              <a:t>.</a:t>
            </a:r>
            <a:endParaRPr lang="en-US" sz="2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 wide range of installs in categories like Tools and Productivity suggests a mix of widely-used and niche apps</a:t>
            </a:r>
          </a:p>
        </p:txBody>
      </p:sp>
    </p:spTree>
    <p:extLst>
      <p:ext uri="{BB962C8B-B14F-4D97-AF65-F5344CB8AC3E}">
        <p14:creationId xmlns:p14="http://schemas.microsoft.com/office/powerpoint/2010/main" val="24233280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8F38B2-07F9-AFC8-BDDC-131FB71F2D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77918D-AD5B-B4CC-4205-609E8991F4C6}"/>
              </a:ext>
            </a:extLst>
          </p:cNvPr>
          <p:cNvSpPr>
            <a:spLocks noGrp="1"/>
          </p:cNvSpPr>
          <p:nvPr>
            <p:ph type="title"/>
          </p:nvPr>
        </p:nvSpPr>
        <p:spPr>
          <a:xfrm>
            <a:off x="840104" y="311098"/>
            <a:ext cx="5747307" cy="584641"/>
          </a:xfrm>
        </p:spPr>
        <p:txBody>
          <a:bodyPr>
            <a:normAutofit fontScale="90000"/>
          </a:bodyPr>
          <a:lstStyle/>
          <a:p>
            <a:r>
              <a:rPr lang="en-US" b="1" dirty="0">
                <a:solidFill>
                  <a:srgbClr val="C00000"/>
                </a:solidFill>
                <a:latin typeface="Times New Roman" panose="02020603050405020304" charset="0"/>
                <a:cs typeface="Times New Roman" panose="02020603050405020304" charset="0"/>
              </a:rPr>
              <a:t>Bivariate Analysis – Num Vs Cat</a:t>
            </a:r>
          </a:p>
        </p:txBody>
      </p:sp>
      <p:pic>
        <p:nvPicPr>
          <p:cNvPr id="4" name="Picture 3">
            <a:extLst>
              <a:ext uri="{FF2B5EF4-FFF2-40B4-BE49-F238E27FC236}">
                <a16:creationId xmlns:a16="http://schemas.microsoft.com/office/drawing/2014/main" id="{73783B50-0B3B-22F2-1377-C3691753C0FE}"/>
              </a:ext>
            </a:extLst>
          </p:cNvPr>
          <p:cNvPicPr>
            <a:picLocks noChangeAspect="1"/>
          </p:cNvPicPr>
          <p:nvPr/>
        </p:nvPicPr>
        <p:blipFill>
          <a:blip r:embed="rId2"/>
          <a:stretch>
            <a:fillRect/>
          </a:stretch>
        </p:blipFill>
        <p:spPr>
          <a:xfrm>
            <a:off x="768824" y="1117600"/>
            <a:ext cx="5398296" cy="3810001"/>
          </a:xfrm>
          <a:prstGeom prst="rect">
            <a:avLst/>
          </a:prstGeom>
        </p:spPr>
      </p:pic>
      <p:pic>
        <p:nvPicPr>
          <p:cNvPr id="7" name="Picture 6">
            <a:extLst>
              <a:ext uri="{FF2B5EF4-FFF2-40B4-BE49-F238E27FC236}">
                <a16:creationId xmlns:a16="http://schemas.microsoft.com/office/drawing/2014/main" id="{C21665C0-140D-544C-3A97-BE7A21D8C771}"/>
              </a:ext>
            </a:extLst>
          </p:cNvPr>
          <p:cNvPicPr>
            <a:picLocks noChangeAspect="1"/>
          </p:cNvPicPr>
          <p:nvPr/>
        </p:nvPicPr>
        <p:blipFill>
          <a:blip r:embed="rId3"/>
          <a:stretch>
            <a:fillRect/>
          </a:stretch>
        </p:blipFill>
        <p:spPr>
          <a:xfrm>
            <a:off x="6582770" y="1117600"/>
            <a:ext cx="4784213" cy="3810000"/>
          </a:xfrm>
          <a:prstGeom prst="rect">
            <a:avLst/>
          </a:prstGeom>
        </p:spPr>
      </p:pic>
      <p:sp>
        <p:nvSpPr>
          <p:cNvPr id="3" name="TextBox 2">
            <a:extLst>
              <a:ext uri="{FF2B5EF4-FFF2-40B4-BE49-F238E27FC236}">
                <a16:creationId xmlns:a16="http://schemas.microsoft.com/office/drawing/2014/main" id="{B0479290-7189-45B2-A419-C5AF556DA8AC}"/>
              </a:ext>
            </a:extLst>
          </p:cNvPr>
          <p:cNvSpPr txBox="1"/>
          <p:nvPr/>
        </p:nvSpPr>
        <p:spPr>
          <a:xfrm>
            <a:off x="840104" y="5197151"/>
            <a:ext cx="10757847" cy="769441"/>
          </a:xfrm>
          <a:prstGeom prst="rect">
            <a:avLst/>
          </a:prstGeom>
          <a:noFill/>
        </p:spPr>
        <p:txBody>
          <a:bodyPr wrap="square" rtlCol="0">
            <a:spAutoFit/>
          </a:bodyPr>
          <a:lstStyle/>
          <a:p>
            <a:r>
              <a:rPr lang="en-US" sz="2200" b="1" dirty="0">
                <a:latin typeface="Times New Roman" panose="02020603050405020304" pitchFamily="18" charset="0"/>
                <a:cs typeface="Times New Roman" panose="02020603050405020304" pitchFamily="18" charset="0"/>
              </a:rPr>
              <a:t>Identifying the fastest-growing app categories, highlighting trending types that offer promising investment opportunities</a:t>
            </a:r>
          </a:p>
        </p:txBody>
      </p:sp>
    </p:spTree>
    <p:extLst>
      <p:ext uri="{BB962C8B-B14F-4D97-AF65-F5344CB8AC3E}">
        <p14:creationId xmlns:p14="http://schemas.microsoft.com/office/powerpoint/2010/main" val="18635535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29F4EB-132F-00F5-47D5-9B9121961181}"/>
            </a:ext>
          </a:extLst>
        </p:cNvPr>
        <p:cNvGrpSpPr/>
        <p:nvPr/>
      </p:nvGrpSpPr>
      <p:grpSpPr>
        <a:xfrm>
          <a:off x="0" y="0"/>
          <a:ext cx="0" cy="0"/>
          <a:chOff x="0" y="0"/>
          <a:chExt cx="0" cy="0"/>
        </a:xfrm>
      </p:grpSpPr>
      <p:pic>
        <p:nvPicPr>
          <p:cNvPr id="10" name="Picture 9">
            <a:extLst>
              <a:ext uri="{FF2B5EF4-FFF2-40B4-BE49-F238E27FC236}">
                <a16:creationId xmlns:a16="http://schemas.microsoft.com/office/drawing/2014/main" id="{A085D6DF-BFE7-326C-DD63-EEC68BD93AF9}"/>
              </a:ext>
            </a:extLst>
          </p:cNvPr>
          <p:cNvPicPr>
            <a:picLocks noChangeAspect="1"/>
          </p:cNvPicPr>
          <p:nvPr/>
        </p:nvPicPr>
        <p:blipFill>
          <a:blip r:embed="rId2"/>
          <a:stretch>
            <a:fillRect/>
          </a:stretch>
        </p:blipFill>
        <p:spPr>
          <a:xfrm>
            <a:off x="989044" y="989045"/>
            <a:ext cx="5019869" cy="3760237"/>
          </a:xfrm>
          <a:prstGeom prst="rect">
            <a:avLst/>
          </a:prstGeom>
        </p:spPr>
      </p:pic>
      <p:pic>
        <p:nvPicPr>
          <p:cNvPr id="12" name="Picture 11">
            <a:extLst>
              <a:ext uri="{FF2B5EF4-FFF2-40B4-BE49-F238E27FC236}">
                <a16:creationId xmlns:a16="http://schemas.microsoft.com/office/drawing/2014/main" id="{A07D41BF-B936-BFDD-257A-9B121DD0CC37}"/>
              </a:ext>
            </a:extLst>
          </p:cNvPr>
          <p:cNvPicPr>
            <a:picLocks noChangeAspect="1"/>
          </p:cNvPicPr>
          <p:nvPr/>
        </p:nvPicPr>
        <p:blipFill>
          <a:blip r:embed="rId3"/>
          <a:stretch>
            <a:fillRect/>
          </a:stretch>
        </p:blipFill>
        <p:spPr>
          <a:xfrm>
            <a:off x="6461759" y="989045"/>
            <a:ext cx="5019869" cy="3582955"/>
          </a:xfrm>
          <a:prstGeom prst="rect">
            <a:avLst/>
          </a:prstGeom>
        </p:spPr>
      </p:pic>
      <p:sp>
        <p:nvSpPr>
          <p:cNvPr id="4" name="Title 1">
            <a:extLst>
              <a:ext uri="{FF2B5EF4-FFF2-40B4-BE49-F238E27FC236}">
                <a16:creationId xmlns:a16="http://schemas.microsoft.com/office/drawing/2014/main" id="{61B6768E-8785-4D51-801D-3235982A0ADC}"/>
              </a:ext>
            </a:extLst>
          </p:cNvPr>
          <p:cNvSpPr>
            <a:spLocks noGrp="1"/>
          </p:cNvSpPr>
          <p:nvPr>
            <p:ph type="title"/>
          </p:nvPr>
        </p:nvSpPr>
        <p:spPr>
          <a:xfrm>
            <a:off x="840104" y="311098"/>
            <a:ext cx="5747307" cy="584641"/>
          </a:xfrm>
        </p:spPr>
        <p:txBody>
          <a:bodyPr>
            <a:normAutofit fontScale="90000"/>
          </a:bodyPr>
          <a:lstStyle/>
          <a:p>
            <a:r>
              <a:rPr lang="en-US" b="1" dirty="0">
                <a:solidFill>
                  <a:srgbClr val="C00000"/>
                </a:solidFill>
                <a:latin typeface="Times New Roman" panose="02020603050405020304" charset="0"/>
                <a:cs typeface="Times New Roman" panose="02020603050405020304" charset="0"/>
              </a:rPr>
              <a:t>Bivariate Analysis – Num Vs Cat</a:t>
            </a:r>
          </a:p>
        </p:txBody>
      </p:sp>
      <p:sp>
        <p:nvSpPr>
          <p:cNvPr id="2" name="TextBox 1">
            <a:extLst>
              <a:ext uri="{FF2B5EF4-FFF2-40B4-BE49-F238E27FC236}">
                <a16:creationId xmlns:a16="http://schemas.microsoft.com/office/drawing/2014/main" id="{F3B8604B-D85E-42E0-89D9-F9BFD96856CB}"/>
              </a:ext>
            </a:extLst>
          </p:cNvPr>
          <p:cNvSpPr txBox="1"/>
          <p:nvPr/>
        </p:nvSpPr>
        <p:spPr>
          <a:xfrm>
            <a:off x="1278294" y="5113176"/>
            <a:ext cx="9209314" cy="584641"/>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id="{3762B51F-DD12-4B8E-8B5A-CF39C240F45B}"/>
              </a:ext>
            </a:extLst>
          </p:cNvPr>
          <p:cNvSpPr txBox="1"/>
          <p:nvPr/>
        </p:nvSpPr>
        <p:spPr>
          <a:xfrm>
            <a:off x="1194318" y="5113176"/>
            <a:ext cx="9825135" cy="1107996"/>
          </a:xfrm>
          <a:prstGeom prst="rect">
            <a:avLst/>
          </a:prstGeom>
          <a:noFill/>
        </p:spPr>
        <p:txBody>
          <a:bodyPr wrap="square" rtlCol="0">
            <a:spAutoFit/>
          </a:bodyPr>
          <a:lstStyle/>
          <a:p>
            <a:r>
              <a:rPr lang="en-US" sz="2200" b="1" dirty="0">
                <a:latin typeface="Times New Roman" panose="02020603050405020304" pitchFamily="18" charset="0"/>
                <a:cs typeface="Times New Roman" panose="02020603050405020304" pitchFamily="18" charset="0"/>
              </a:rPr>
              <a:t>Highlights categories with the most and least satisfied users, helping developers or businesses identify areas of strength and pinpoint opportunities for improvement.</a:t>
            </a:r>
          </a:p>
        </p:txBody>
      </p:sp>
    </p:spTree>
    <p:extLst>
      <p:ext uri="{BB962C8B-B14F-4D97-AF65-F5344CB8AC3E}">
        <p14:creationId xmlns:p14="http://schemas.microsoft.com/office/powerpoint/2010/main" val="41634276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0911C97-A18A-8928-EFED-2283D318CCF2}"/>
              </a:ext>
            </a:extLst>
          </p:cNvPr>
          <p:cNvPicPr>
            <a:picLocks noChangeAspect="1"/>
          </p:cNvPicPr>
          <p:nvPr/>
        </p:nvPicPr>
        <p:blipFill>
          <a:blip r:embed="rId2"/>
          <a:stretch>
            <a:fillRect/>
          </a:stretch>
        </p:blipFill>
        <p:spPr>
          <a:xfrm>
            <a:off x="578361" y="1352939"/>
            <a:ext cx="6475581" cy="4730620"/>
          </a:xfrm>
          <a:prstGeom prst="rect">
            <a:avLst/>
          </a:prstGeom>
        </p:spPr>
      </p:pic>
      <p:sp>
        <p:nvSpPr>
          <p:cNvPr id="3" name="Title 1">
            <a:extLst>
              <a:ext uri="{FF2B5EF4-FFF2-40B4-BE49-F238E27FC236}">
                <a16:creationId xmlns:a16="http://schemas.microsoft.com/office/drawing/2014/main" id="{CCEC191D-9D5C-41AE-9CDF-1766756EF2AF}"/>
              </a:ext>
            </a:extLst>
          </p:cNvPr>
          <p:cNvSpPr>
            <a:spLocks noGrp="1"/>
          </p:cNvSpPr>
          <p:nvPr>
            <p:ph type="title"/>
          </p:nvPr>
        </p:nvSpPr>
        <p:spPr>
          <a:xfrm>
            <a:off x="840104" y="311098"/>
            <a:ext cx="6801667" cy="584641"/>
          </a:xfrm>
        </p:spPr>
        <p:txBody>
          <a:bodyPr>
            <a:normAutofit/>
          </a:bodyPr>
          <a:lstStyle/>
          <a:p>
            <a:r>
              <a:rPr lang="en-US" b="1" dirty="0">
                <a:solidFill>
                  <a:srgbClr val="C00000"/>
                </a:solidFill>
                <a:latin typeface="Times New Roman" panose="02020603050405020304" charset="0"/>
                <a:cs typeface="Times New Roman" panose="02020603050405020304" charset="0"/>
              </a:rPr>
              <a:t>Multivariate Analysis </a:t>
            </a:r>
          </a:p>
        </p:txBody>
      </p:sp>
      <p:sp>
        <p:nvSpPr>
          <p:cNvPr id="2" name="TextBox 1">
            <a:extLst>
              <a:ext uri="{FF2B5EF4-FFF2-40B4-BE49-F238E27FC236}">
                <a16:creationId xmlns:a16="http://schemas.microsoft.com/office/drawing/2014/main" id="{59F7FA93-6FE6-4434-8CDB-422634693604}"/>
              </a:ext>
            </a:extLst>
          </p:cNvPr>
          <p:cNvSpPr txBox="1"/>
          <p:nvPr/>
        </p:nvSpPr>
        <p:spPr>
          <a:xfrm>
            <a:off x="7399175" y="1228397"/>
            <a:ext cx="4394717" cy="4401205"/>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Sustained User Interest:</a:t>
            </a:r>
            <a:r>
              <a:rPr lang="en-US" sz="2000" dirty="0">
                <a:latin typeface="Times New Roman" panose="02020603050405020304" pitchFamily="18" charset="0"/>
                <a:cs typeface="Times New Roman" panose="02020603050405020304" pitchFamily="18" charset="0"/>
              </a:rPr>
              <a:t> The strong correlation between installs and recent activity suggests that popular apps continue to gain new users, indicating strong market presence.</a:t>
            </a:r>
          </a:p>
          <a:p>
            <a:r>
              <a:rPr lang="en-US" sz="2000" b="1" dirty="0">
                <a:latin typeface="Times New Roman" panose="02020603050405020304" pitchFamily="18" charset="0"/>
                <a:cs typeface="Times New Roman" panose="02020603050405020304" pitchFamily="18" charset="0"/>
              </a:rPr>
              <a:t>Popularity ≠ Quality:</a:t>
            </a:r>
            <a:r>
              <a:rPr lang="en-US" sz="2000" dirty="0">
                <a:latin typeface="Times New Roman" panose="02020603050405020304" pitchFamily="18" charset="0"/>
                <a:cs typeface="Times New Roman" panose="02020603050405020304" pitchFamily="18" charset="0"/>
              </a:rPr>
              <a:t> The weak correlation between installs and ratings indicates that highly downloaded apps are not always highly rated.</a:t>
            </a:r>
          </a:p>
          <a:p>
            <a:r>
              <a:rPr lang="en-US" sz="2000" b="1" dirty="0">
                <a:latin typeface="Times New Roman" panose="02020603050405020304" pitchFamily="18" charset="0"/>
                <a:cs typeface="Times New Roman" panose="02020603050405020304" pitchFamily="18" charset="0"/>
              </a:rPr>
              <a:t>No Strong Link to Ratings:</a:t>
            </a:r>
            <a:r>
              <a:rPr lang="en-US" sz="2000" dirty="0">
                <a:latin typeface="Times New Roman" panose="02020603050405020304" pitchFamily="18" charset="0"/>
                <a:cs typeface="Times New Roman" panose="02020603050405020304" pitchFamily="18" charset="0"/>
              </a:rPr>
              <a:t> Both installs and recent activity have minimal impact on the app ratings, highlighting that </a:t>
            </a:r>
            <a:r>
              <a:rPr lang="en-US" sz="2000" b="1" dirty="0">
                <a:latin typeface="Times New Roman" panose="02020603050405020304" pitchFamily="18" charset="0"/>
                <a:cs typeface="Times New Roman" panose="02020603050405020304" pitchFamily="18" charset="0"/>
              </a:rPr>
              <a:t>user satisfaction depends on factors beyond just popularity</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0CAF304-71D1-158C-B98E-5510B87E5382}"/>
              </a:ext>
            </a:extLst>
          </p:cNvPr>
          <p:cNvPicPr>
            <a:picLocks noChangeAspect="1"/>
          </p:cNvPicPr>
          <p:nvPr/>
        </p:nvPicPr>
        <p:blipFill>
          <a:blip r:embed="rId2"/>
          <a:stretch>
            <a:fillRect/>
          </a:stretch>
        </p:blipFill>
        <p:spPr>
          <a:xfrm>
            <a:off x="508764" y="1046750"/>
            <a:ext cx="11174472" cy="4514295"/>
          </a:xfrm>
          <a:prstGeom prst="rect">
            <a:avLst/>
          </a:prstGeom>
        </p:spPr>
      </p:pic>
      <p:sp>
        <p:nvSpPr>
          <p:cNvPr id="3" name="Title 1">
            <a:extLst>
              <a:ext uri="{FF2B5EF4-FFF2-40B4-BE49-F238E27FC236}">
                <a16:creationId xmlns:a16="http://schemas.microsoft.com/office/drawing/2014/main" id="{C9610127-9852-476B-8C44-7A7AA8997166}"/>
              </a:ext>
            </a:extLst>
          </p:cNvPr>
          <p:cNvSpPr>
            <a:spLocks noGrp="1"/>
          </p:cNvSpPr>
          <p:nvPr>
            <p:ph type="title"/>
          </p:nvPr>
        </p:nvSpPr>
        <p:spPr>
          <a:xfrm>
            <a:off x="840104" y="311098"/>
            <a:ext cx="6801667" cy="584641"/>
          </a:xfrm>
        </p:spPr>
        <p:txBody>
          <a:bodyPr>
            <a:normAutofit/>
          </a:bodyPr>
          <a:lstStyle/>
          <a:p>
            <a:r>
              <a:rPr lang="en-US" b="1" dirty="0">
                <a:solidFill>
                  <a:srgbClr val="C00000"/>
                </a:solidFill>
                <a:latin typeface="Times New Roman" panose="02020603050405020304" charset="0"/>
                <a:cs typeface="Times New Roman" panose="02020603050405020304" charset="0"/>
              </a:rPr>
              <a:t>Multivariate Analysis </a:t>
            </a:r>
          </a:p>
        </p:txBody>
      </p:sp>
      <p:sp>
        <p:nvSpPr>
          <p:cNvPr id="2" name="TextBox 1">
            <a:extLst>
              <a:ext uri="{FF2B5EF4-FFF2-40B4-BE49-F238E27FC236}">
                <a16:creationId xmlns:a16="http://schemas.microsoft.com/office/drawing/2014/main" id="{8D8A1557-1BF4-4D60-852F-E9AE9D1EC374}"/>
              </a:ext>
            </a:extLst>
          </p:cNvPr>
          <p:cNvSpPr txBox="1"/>
          <p:nvPr/>
        </p:nvSpPr>
        <p:spPr>
          <a:xfrm>
            <a:off x="1110342" y="5561045"/>
            <a:ext cx="10291666" cy="830997"/>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identifying region-specific app preferences and showcasing the leading apps with high user satisfaction in different countries.</a:t>
            </a:r>
          </a:p>
        </p:txBody>
      </p:sp>
    </p:spTree>
    <p:extLst>
      <p:ext uri="{BB962C8B-B14F-4D97-AF65-F5344CB8AC3E}">
        <p14:creationId xmlns:p14="http://schemas.microsoft.com/office/powerpoint/2010/main" val="40576140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497839" y="1244600"/>
            <a:ext cx="10801531" cy="4809490"/>
          </a:xfrm>
          <a:prstGeom prst="rect">
            <a:avLst/>
          </a:prstGeom>
          <a:noFill/>
          <a:ln>
            <a:noFill/>
          </a:ln>
        </p:spPr>
        <p:txBody>
          <a:bodyPr spcFirstLastPara="1" wrap="square" lIns="91425" tIns="45700" rIns="91425" bIns="45700" anchor="t" anchorCtr="0">
            <a:noAutofit/>
          </a:bodyPr>
          <a:lstStyle/>
          <a:p>
            <a:pPr marR="0" lvl="0" algn="l" rtl="0">
              <a:lnSpc>
                <a:spcPct val="150000"/>
              </a:lnSpc>
              <a:spcBef>
                <a:spcPts val="0"/>
              </a:spcBef>
              <a:spcAft>
                <a:spcPts val="0"/>
              </a:spcAft>
              <a:buClr>
                <a:schemeClr val="dk1"/>
              </a:buClr>
              <a:buSzPts val="1800"/>
            </a:pPr>
            <a:r>
              <a:rPr lang="en-IN" sz="2000" b="1" i="0" u="sng" strike="noStrike" cap="none" dirty="0">
                <a:solidFill>
                  <a:schemeClr val="tx1"/>
                </a:solidFill>
                <a:latin typeface="Times New Roman" panose="02020603050405020304" charset="0"/>
                <a:ea typeface="Calibri" panose="020F0502020204030204"/>
                <a:cs typeface="Times New Roman" panose="02020603050405020304" charset="0"/>
                <a:sym typeface="Calibri" panose="020F0502020204030204"/>
              </a:rPr>
              <a:t>Team Member  01</a:t>
            </a:r>
            <a:r>
              <a:rPr lang="en-IN" sz="2000" b="1" dirty="0">
                <a:solidFill>
                  <a:schemeClr val="tx1"/>
                </a:solidFill>
                <a:latin typeface="Times New Roman" panose="02020603050405020304" charset="0"/>
                <a:ea typeface="Calibri" panose="020F0502020204030204"/>
                <a:cs typeface="Times New Roman" panose="02020603050405020304" charset="0"/>
                <a:sym typeface="Calibri" panose="020F0502020204030204"/>
              </a:rPr>
              <a:t> :</a:t>
            </a:r>
            <a:endParaRPr lang="en-IN" sz="2000" b="1" i="0" strike="noStrike" cap="none" dirty="0">
              <a:solidFill>
                <a:schemeClr val="tx1"/>
              </a:solidFill>
              <a:latin typeface="Times New Roman" panose="02020603050405020304" charset="0"/>
              <a:ea typeface="Calibri" panose="020F0502020204030204"/>
              <a:cs typeface="Times New Roman" panose="02020603050405020304" charset="0"/>
              <a:sym typeface="Calibri" panose="020F0502020204030204"/>
            </a:endParaRPr>
          </a:p>
          <a:p>
            <a:pPr marL="342900" marR="0" lvl="0" indent="-342900" algn="l" rtl="0">
              <a:lnSpc>
                <a:spcPct val="150000"/>
              </a:lnSpc>
              <a:spcBef>
                <a:spcPts val="0"/>
              </a:spcBef>
              <a:spcAft>
                <a:spcPts val="0"/>
              </a:spcAft>
              <a:buClr>
                <a:schemeClr val="dk1"/>
              </a:buClr>
              <a:buSzPts val="1800"/>
              <a:buFont typeface="Arial" panose="020B0604020202020204" pitchFamily="34" charset="0"/>
              <a:buChar char="•"/>
            </a:pPr>
            <a:r>
              <a:rPr lang="en-IN" sz="2200" b="1" dirty="0">
                <a:solidFill>
                  <a:schemeClr val="tx1"/>
                </a:solidFill>
                <a:latin typeface="Times New Roman" panose="02020603050405020304" charset="0"/>
                <a:ea typeface="Calibri" panose="020F0502020204030204"/>
                <a:cs typeface="Times New Roman" panose="02020603050405020304" charset="0"/>
                <a:sym typeface="Calibri" panose="020F0502020204030204"/>
              </a:rPr>
              <a:t>DHANA TEJA DUMPA</a:t>
            </a:r>
          </a:p>
          <a:p>
            <a:pPr marL="342900" lvl="0" indent="-342900" algn="just">
              <a:buClr>
                <a:schemeClr val="dk1"/>
              </a:buClr>
              <a:buSzPts val="1800"/>
              <a:buFont typeface="Arial" panose="020B0604020202020204" pitchFamily="34" charset="0"/>
              <a:buChar char="•"/>
            </a:pPr>
            <a:r>
              <a:rPr lang="en-US" sz="2250" dirty="0">
                <a:latin typeface="Times New Roman" panose="02020603050405020304" pitchFamily="18" charset="0"/>
                <a:cs typeface="Times New Roman" panose="02020603050405020304" pitchFamily="18" charset="0"/>
              </a:rPr>
              <a:t>I hold a postgraduate degree in Science and currently training in a Data Analytics course at </a:t>
            </a:r>
            <a:r>
              <a:rPr lang="en-US" sz="2100" dirty="0">
                <a:latin typeface="Times New Roman" panose="02020603050405020304" pitchFamily="18" charset="0"/>
                <a:cs typeface="Times New Roman" panose="02020603050405020304" pitchFamily="18" charset="0"/>
              </a:rPr>
              <a:t>INNOMATICS RESEARCH LABS</a:t>
            </a:r>
            <a:r>
              <a:rPr lang="en-US" sz="2250" dirty="0">
                <a:latin typeface="Times New Roman" panose="02020603050405020304" pitchFamily="18" charset="0"/>
                <a:cs typeface="Times New Roman" panose="02020603050405020304" pitchFamily="18" charset="0"/>
              </a:rPr>
              <a:t>.</a:t>
            </a:r>
          </a:p>
          <a:p>
            <a:pPr marL="342900" lvl="0" indent="-342900" algn="just">
              <a:buClr>
                <a:schemeClr val="dk1"/>
              </a:buClr>
              <a:buSzPts val="1800"/>
              <a:buFont typeface="Arial" panose="020B0604020202020204" pitchFamily="34" charset="0"/>
              <a:buChar char="•"/>
            </a:pPr>
            <a:endParaRPr lang="en-US" sz="2250" dirty="0">
              <a:latin typeface="Times New Roman" panose="02020603050405020304" pitchFamily="18" charset="0"/>
              <a:cs typeface="Times New Roman" panose="02020603050405020304" pitchFamily="18" charset="0"/>
            </a:endParaRPr>
          </a:p>
          <a:p>
            <a:pPr lvl="0" algn="just">
              <a:buClr>
                <a:schemeClr val="dk1"/>
              </a:buClr>
              <a:buSzPts val="1800"/>
            </a:pPr>
            <a:endParaRPr lang="en-US" sz="2250" dirty="0">
              <a:latin typeface="Times New Roman" panose="02020603050405020304" pitchFamily="18" charset="0"/>
              <a:cs typeface="Times New Roman" panose="02020603050405020304" pitchFamily="18" charset="0"/>
            </a:endParaRPr>
          </a:p>
          <a:p>
            <a:pPr lvl="0">
              <a:lnSpc>
                <a:spcPct val="150000"/>
              </a:lnSpc>
              <a:buClr>
                <a:schemeClr val="dk1"/>
              </a:buClr>
              <a:buSzPts val="1800"/>
            </a:pPr>
            <a:r>
              <a:rPr lang="en-IN" sz="2000" b="1" u="sng" dirty="0">
                <a:solidFill>
                  <a:schemeClr val="tx1"/>
                </a:solidFill>
                <a:latin typeface="Times New Roman" panose="02020603050405020304" charset="0"/>
                <a:ea typeface="Calibri" panose="020F0502020204030204"/>
                <a:cs typeface="Times New Roman" panose="02020603050405020304" charset="0"/>
                <a:sym typeface="Calibri" panose="020F0502020204030204"/>
              </a:rPr>
              <a:t>Team Member  02</a:t>
            </a:r>
            <a:r>
              <a:rPr lang="en-IN" sz="2000" b="1" dirty="0">
                <a:solidFill>
                  <a:schemeClr val="tx1"/>
                </a:solidFill>
                <a:latin typeface="Times New Roman" panose="02020603050405020304" charset="0"/>
                <a:ea typeface="Calibri" panose="020F0502020204030204"/>
                <a:cs typeface="Times New Roman" panose="02020603050405020304" charset="0"/>
                <a:sym typeface="Calibri" panose="020F0502020204030204"/>
              </a:rPr>
              <a:t> :</a:t>
            </a:r>
          </a:p>
          <a:p>
            <a:pPr marL="342900" lvl="0" indent="-342900">
              <a:lnSpc>
                <a:spcPct val="150000"/>
              </a:lnSpc>
              <a:buClr>
                <a:schemeClr val="dk1"/>
              </a:buClr>
              <a:buSzPts val="1800"/>
              <a:buFont typeface="Arial" panose="020B0604020202020204" pitchFamily="34" charset="0"/>
              <a:buChar char="•"/>
            </a:pPr>
            <a:r>
              <a:rPr lang="en-IN" sz="2200" b="1" dirty="0">
                <a:solidFill>
                  <a:schemeClr val="tx1"/>
                </a:solidFill>
                <a:latin typeface="Times New Roman" panose="02020603050405020304" charset="0"/>
                <a:ea typeface="Calibri" panose="020F0502020204030204"/>
                <a:cs typeface="Times New Roman" panose="02020603050405020304" charset="0"/>
                <a:sym typeface="Calibri" panose="020F0502020204030204"/>
              </a:rPr>
              <a:t>TIRUMALA DEVI DUDIGAM</a:t>
            </a:r>
          </a:p>
          <a:p>
            <a:pPr marL="342900" lvl="0" indent="-342900" algn="just">
              <a:buClr>
                <a:schemeClr val="dk1"/>
              </a:buClr>
              <a:buSzPts val="1800"/>
              <a:buFont typeface="Arial" panose="020B0604020202020204" pitchFamily="34" charset="0"/>
              <a:buChar char="•"/>
            </a:pPr>
            <a:r>
              <a:rPr lang="en-US" sz="2250" dirty="0">
                <a:latin typeface="Times New Roman" panose="02020603050405020304" pitchFamily="18" charset="0"/>
                <a:cs typeface="Times New Roman" panose="02020603050405020304" pitchFamily="18" charset="0"/>
              </a:rPr>
              <a:t>I’ve recently graduated with a degree in Computer Science and  Engineering and currently training in a Data Analytics course at </a:t>
            </a:r>
            <a:r>
              <a:rPr lang="en-US" sz="2100" dirty="0">
                <a:latin typeface="Times New Roman" panose="02020603050405020304" pitchFamily="18" charset="0"/>
                <a:cs typeface="Times New Roman" panose="02020603050405020304" pitchFamily="18" charset="0"/>
              </a:rPr>
              <a:t>INNOMATICS RESEARCH LABS</a:t>
            </a:r>
            <a:r>
              <a:rPr lang="en-US" sz="2250" dirty="0">
                <a:latin typeface="Times New Roman" panose="02020603050405020304" pitchFamily="18" charset="0"/>
                <a:cs typeface="Times New Roman" panose="02020603050405020304" pitchFamily="18" charset="0"/>
              </a:rPr>
              <a:t>.</a:t>
            </a:r>
            <a:endParaRPr lang="en-US" sz="2250" b="1" i="0" u="none" strike="noStrike" cap="none" dirty="0">
              <a:solidFill>
                <a:schemeClr val="tx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lvl="0" algn="just">
              <a:buClr>
                <a:schemeClr val="dk1"/>
              </a:buClr>
              <a:buSzPts val="1800"/>
            </a:pPr>
            <a:endParaRPr lang="en-US" sz="2250" b="1" dirty="0">
              <a:solidFill>
                <a:schemeClr val="tx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342900" lvl="0" indent="-342900" algn="just">
              <a:buClr>
                <a:schemeClr val="dk1"/>
              </a:buClr>
              <a:buSzPts val="1800"/>
              <a:buFont typeface="Arial" panose="020B0604020202020204" pitchFamily="34" charset="0"/>
              <a:buChar char="•"/>
            </a:pPr>
            <a:endParaRPr lang="en-US" sz="2250" b="1" i="0" u="none" strike="noStrike" cap="none" dirty="0">
              <a:solidFill>
                <a:schemeClr val="tx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lvl="0" algn="just">
              <a:buClr>
                <a:schemeClr val="dk1"/>
              </a:buClr>
              <a:buSzPts val="1800"/>
            </a:pPr>
            <a:endParaRPr lang="en-IN" sz="2250" b="1" i="0" u="none" strike="noStrike" cap="none" dirty="0">
              <a:solidFill>
                <a:schemeClr val="tx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R="0" lvl="0" algn="l" rtl="0">
              <a:spcBef>
                <a:spcPts val="0"/>
              </a:spcBef>
              <a:spcAft>
                <a:spcPts val="0"/>
              </a:spcAft>
              <a:buClr>
                <a:schemeClr val="dk1"/>
              </a:buClr>
              <a:buSzPts val="1800"/>
            </a:pPr>
            <a:endParaRPr sz="1800" dirty="0">
              <a:solidFill>
                <a:schemeClr val="dk1"/>
              </a:solidFill>
              <a:latin typeface="Times New Roman" panose="02020603050405020304" charset="0"/>
              <a:ea typeface="Calibri" panose="020F0502020204030204"/>
              <a:cs typeface="Times New Roman" panose="02020603050405020304" charset="0"/>
              <a:sym typeface="Calibri" panose="020F0502020204030204"/>
            </a:endParaRPr>
          </a:p>
          <a:p>
            <a:pPr marL="285750" marR="0" lvl="0" indent="-285750" algn="l" rtl="0">
              <a:spcBef>
                <a:spcPts val="0"/>
              </a:spcBef>
              <a:spcAft>
                <a:spcPts val="0"/>
              </a:spcAft>
              <a:buClr>
                <a:schemeClr val="dk1"/>
              </a:buClr>
              <a:buSzPts val="1800"/>
              <a:buFont typeface="Arial" panose="020B0604020202020204" pitchFamily="34" charset="0"/>
              <a:buChar char="•"/>
            </a:pPr>
            <a:endParaRPr sz="1800" dirty="0">
              <a:solidFill>
                <a:schemeClr val="dk1"/>
              </a:solidFill>
              <a:latin typeface="Times New Roman" panose="02020603050405020304" charset="0"/>
              <a:ea typeface="Calibri" panose="020F0502020204030204"/>
              <a:cs typeface="Times New Roman" panose="02020603050405020304" charset="0"/>
              <a:sym typeface="Calibri" panose="020F0502020204030204"/>
            </a:endParaRPr>
          </a:p>
        </p:txBody>
      </p:sp>
      <p:sp>
        <p:nvSpPr>
          <p:cNvPr id="105" name="Google Shape;105;p3"/>
          <p:cNvSpPr txBox="1"/>
          <p:nvPr/>
        </p:nvSpPr>
        <p:spPr>
          <a:xfrm>
            <a:off x="407670" y="548640"/>
            <a:ext cx="4089685" cy="577850"/>
          </a:xfrm>
          <a:prstGeom prst="rect">
            <a:avLst/>
          </a:prstGeom>
          <a:noFill/>
          <a:ln>
            <a:noFill/>
          </a:ln>
        </p:spPr>
        <p:txBody>
          <a:bodyPr spcFirstLastPara="1" wrap="square" lIns="91425" tIns="45700" rIns="91425" bIns="45700" anchor="t" anchorCtr="0">
            <a:noAutofit/>
          </a:bodyPr>
          <a:lstStyle/>
          <a:p>
            <a:pPr marL="0" marR="0" lvl="0" indent="0" rtl="0">
              <a:lnSpc>
                <a:spcPct val="80000"/>
              </a:lnSpc>
              <a:spcBef>
                <a:spcPts val="0"/>
              </a:spcBef>
              <a:spcAft>
                <a:spcPts val="0"/>
              </a:spcAft>
              <a:buClr>
                <a:srgbClr val="FF0000"/>
              </a:buClr>
              <a:buSzPts val="3200"/>
              <a:buFont typeface="Lato Black" panose="020F0802020204030203"/>
              <a:buNone/>
            </a:pPr>
            <a:r>
              <a:rPr lang="en-IN" sz="3200" b="0" i="0" u="none" strike="noStrike" cap="none" dirty="0">
                <a:solidFill>
                  <a:srgbClr val="FF0000"/>
                </a:solidFill>
                <a:latin typeface="Lato Black" panose="020F0802020204030203"/>
                <a:ea typeface="Lato Black" panose="020F0802020204030203"/>
                <a:cs typeface="Lato Black" panose="020F0802020204030203"/>
                <a:sym typeface="Lato Black" panose="020F0802020204030203"/>
              </a:rPr>
              <a:t>About </a:t>
            </a:r>
            <a:r>
              <a:rPr lang="en-IN" sz="3200" dirty="0">
                <a:solidFill>
                  <a:srgbClr val="FF0000"/>
                </a:solidFill>
                <a:latin typeface="Lato Black" panose="020F0802020204030203"/>
                <a:ea typeface="Lato Black" panose="020F0802020204030203"/>
                <a:cs typeface="Lato Black" panose="020F0802020204030203"/>
                <a:sym typeface="Lato Black" panose="020F0802020204030203"/>
              </a:rPr>
              <a:t>us:</a:t>
            </a:r>
            <a:endParaRPr sz="1800" b="0" i="0" u="none" strike="noStrike" cap="none" dirty="0">
              <a:solidFill>
                <a:srgbClr val="FF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A89F5EF-AE98-ED1A-5B6C-753ECE405017}"/>
              </a:ext>
            </a:extLst>
          </p:cNvPr>
          <p:cNvPicPr>
            <a:picLocks noChangeAspect="1"/>
          </p:cNvPicPr>
          <p:nvPr/>
        </p:nvPicPr>
        <p:blipFill>
          <a:blip r:embed="rId2"/>
          <a:stretch>
            <a:fillRect/>
          </a:stretch>
        </p:blipFill>
        <p:spPr>
          <a:xfrm>
            <a:off x="1171516" y="1074504"/>
            <a:ext cx="10047612" cy="3973357"/>
          </a:xfrm>
          <a:prstGeom prst="rect">
            <a:avLst/>
          </a:prstGeom>
        </p:spPr>
      </p:pic>
      <p:sp>
        <p:nvSpPr>
          <p:cNvPr id="3" name="Title 1">
            <a:extLst>
              <a:ext uri="{FF2B5EF4-FFF2-40B4-BE49-F238E27FC236}">
                <a16:creationId xmlns:a16="http://schemas.microsoft.com/office/drawing/2014/main" id="{BF6F7962-CFBA-464D-8939-2BE712F1FC12}"/>
              </a:ext>
            </a:extLst>
          </p:cNvPr>
          <p:cNvSpPr>
            <a:spLocks noGrp="1"/>
          </p:cNvSpPr>
          <p:nvPr>
            <p:ph type="title"/>
          </p:nvPr>
        </p:nvSpPr>
        <p:spPr>
          <a:xfrm>
            <a:off x="840104" y="311098"/>
            <a:ext cx="6801667" cy="584641"/>
          </a:xfrm>
        </p:spPr>
        <p:txBody>
          <a:bodyPr>
            <a:normAutofit/>
          </a:bodyPr>
          <a:lstStyle/>
          <a:p>
            <a:r>
              <a:rPr lang="en-US" b="1" dirty="0">
                <a:solidFill>
                  <a:srgbClr val="C00000"/>
                </a:solidFill>
                <a:latin typeface="Times New Roman" panose="02020603050405020304" charset="0"/>
                <a:cs typeface="Times New Roman" panose="02020603050405020304" charset="0"/>
              </a:rPr>
              <a:t>Multivariate Analysis </a:t>
            </a:r>
          </a:p>
        </p:txBody>
      </p:sp>
      <p:sp>
        <p:nvSpPr>
          <p:cNvPr id="2" name="TextBox 1">
            <a:extLst>
              <a:ext uri="{FF2B5EF4-FFF2-40B4-BE49-F238E27FC236}">
                <a16:creationId xmlns:a16="http://schemas.microsoft.com/office/drawing/2014/main" id="{FD23463E-3A87-4681-BE11-666C730C8C2E}"/>
              </a:ext>
            </a:extLst>
          </p:cNvPr>
          <p:cNvSpPr txBox="1"/>
          <p:nvPr/>
        </p:nvSpPr>
        <p:spPr>
          <a:xfrm>
            <a:off x="1306286" y="5318449"/>
            <a:ext cx="10047612" cy="769441"/>
          </a:xfrm>
          <a:prstGeom prst="rect">
            <a:avLst/>
          </a:prstGeom>
          <a:noFill/>
        </p:spPr>
        <p:txBody>
          <a:bodyPr wrap="square" rtlCol="0">
            <a:spAutoFit/>
          </a:bodyPr>
          <a:lstStyle/>
          <a:p>
            <a:r>
              <a:rPr lang="en-US" sz="2200" b="1" dirty="0">
                <a:latin typeface="Times New Roman" panose="02020603050405020304" pitchFamily="18" charset="0"/>
                <a:cs typeface="Times New Roman" panose="02020603050405020304" pitchFamily="18" charset="0"/>
              </a:rPr>
              <a:t>Communication and Social apps, led by WhatsApp Messenger and Facebook, dominate in terms of installs, highlighting their massive global reach and user base</a:t>
            </a:r>
          </a:p>
        </p:txBody>
      </p:sp>
    </p:spTree>
    <p:extLst>
      <p:ext uri="{BB962C8B-B14F-4D97-AF65-F5344CB8AC3E}">
        <p14:creationId xmlns:p14="http://schemas.microsoft.com/office/powerpoint/2010/main" val="20775825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CDCA4A9-0332-CB5D-62FA-489C79D96ED5}"/>
              </a:ext>
            </a:extLst>
          </p:cNvPr>
          <p:cNvPicPr>
            <a:picLocks noChangeAspect="1"/>
          </p:cNvPicPr>
          <p:nvPr/>
        </p:nvPicPr>
        <p:blipFill>
          <a:blip r:embed="rId2"/>
          <a:stretch>
            <a:fillRect/>
          </a:stretch>
        </p:blipFill>
        <p:spPr>
          <a:xfrm>
            <a:off x="6727371" y="1217541"/>
            <a:ext cx="5273455" cy="4520786"/>
          </a:xfrm>
          <a:prstGeom prst="rect">
            <a:avLst/>
          </a:prstGeom>
        </p:spPr>
      </p:pic>
      <p:sp>
        <p:nvSpPr>
          <p:cNvPr id="3" name="Title 1">
            <a:extLst>
              <a:ext uri="{FF2B5EF4-FFF2-40B4-BE49-F238E27FC236}">
                <a16:creationId xmlns:a16="http://schemas.microsoft.com/office/drawing/2014/main" id="{FFADFA1C-1BE7-4AFA-94BC-65590F03483B}"/>
              </a:ext>
            </a:extLst>
          </p:cNvPr>
          <p:cNvSpPr>
            <a:spLocks noGrp="1"/>
          </p:cNvSpPr>
          <p:nvPr>
            <p:ph type="title"/>
          </p:nvPr>
        </p:nvSpPr>
        <p:spPr>
          <a:xfrm>
            <a:off x="840104" y="311098"/>
            <a:ext cx="6801667" cy="584641"/>
          </a:xfrm>
        </p:spPr>
        <p:txBody>
          <a:bodyPr>
            <a:normAutofit/>
          </a:bodyPr>
          <a:lstStyle/>
          <a:p>
            <a:r>
              <a:rPr lang="en-US" b="1" dirty="0">
                <a:solidFill>
                  <a:srgbClr val="C00000"/>
                </a:solidFill>
                <a:latin typeface="Times New Roman" panose="02020603050405020304" charset="0"/>
                <a:cs typeface="Times New Roman" panose="02020603050405020304" charset="0"/>
              </a:rPr>
              <a:t>Multivariate Analysis </a:t>
            </a:r>
          </a:p>
        </p:txBody>
      </p:sp>
      <p:pic>
        <p:nvPicPr>
          <p:cNvPr id="4" name="Picture 3">
            <a:extLst>
              <a:ext uri="{FF2B5EF4-FFF2-40B4-BE49-F238E27FC236}">
                <a16:creationId xmlns:a16="http://schemas.microsoft.com/office/drawing/2014/main" id="{5016F55F-78DF-4B74-A188-9FBAD445CD1B}"/>
              </a:ext>
            </a:extLst>
          </p:cNvPr>
          <p:cNvPicPr>
            <a:picLocks noChangeAspect="1"/>
          </p:cNvPicPr>
          <p:nvPr/>
        </p:nvPicPr>
        <p:blipFill>
          <a:blip r:embed="rId3"/>
          <a:stretch>
            <a:fillRect/>
          </a:stretch>
        </p:blipFill>
        <p:spPr>
          <a:xfrm>
            <a:off x="1033229" y="1217541"/>
            <a:ext cx="5152967" cy="4520786"/>
          </a:xfrm>
          <a:prstGeom prst="rect">
            <a:avLst/>
          </a:prstGeom>
        </p:spPr>
      </p:pic>
    </p:spTree>
    <p:extLst>
      <p:ext uri="{BB962C8B-B14F-4D97-AF65-F5344CB8AC3E}">
        <p14:creationId xmlns:p14="http://schemas.microsoft.com/office/powerpoint/2010/main" val="40558719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3690" y="223935"/>
            <a:ext cx="10151706" cy="821095"/>
          </a:xfrm>
        </p:spPr>
        <p:txBody>
          <a:bodyPr>
            <a:normAutofit/>
          </a:bodyPr>
          <a:lstStyle/>
          <a:p>
            <a:r>
              <a:rPr lang="en-US" dirty="0">
                <a:solidFill>
                  <a:srgbClr val="C00000"/>
                </a:solidFill>
                <a:latin typeface="Times New Roman" panose="02020603050405020304" charset="0"/>
                <a:cs typeface="Times New Roman" panose="02020603050405020304" charset="0"/>
              </a:rPr>
              <a:t>                      </a:t>
            </a:r>
            <a:r>
              <a:rPr lang="en-US" sz="4000" dirty="0">
                <a:solidFill>
                  <a:srgbClr val="C00000"/>
                </a:solidFill>
                <a:latin typeface="Times New Roman" panose="02020603050405020304" charset="0"/>
                <a:cs typeface="Times New Roman" panose="02020603050405020304" charset="0"/>
              </a:rPr>
              <a:t> </a:t>
            </a:r>
            <a:r>
              <a:rPr lang="en-US" dirty="0">
                <a:solidFill>
                  <a:srgbClr val="C00000"/>
                </a:solidFill>
                <a:latin typeface="Times New Roman" panose="02020603050405020304" charset="0"/>
                <a:cs typeface="Times New Roman" panose="02020603050405020304" charset="0"/>
              </a:rPr>
              <a:t> </a:t>
            </a:r>
            <a:r>
              <a:rPr lang="en-US" dirty="0">
                <a:solidFill>
                  <a:srgbClr val="FF0000"/>
                </a:solidFill>
                <a:latin typeface="Times New Roman" panose="02020603050405020304" charset="0"/>
                <a:cs typeface="Times New Roman" panose="02020603050405020304" charset="0"/>
              </a:rPr>
              <a:t>Conclusion</a:t>
            </a:r>
          </a:p>
        </p:txBody>
      </p:sp>
      <p:sp>
        <p:nvSpPr>
          <p:cNvPr id="3" name="Text Placeholder 2"/>
          <p:cNvSpPr>
            <a:spLocks noGrp="1"/>
          </p:cNvSpPr>
          <p:nvPr>
            <p:ph type="body" idx="1"/>
          </p:nvPr>
        </p:nvSpPr>
        <p:spPr>
          <a:xfrm>
            <a:off x="838200" y="1045030"/>
            <a:ext cx="10444480" cy="5262464"/>
          </a:xfrm>
        </p:spPr>
        <p:txBody>
          <a:bodyPr>
            <a:noAutofit/>
          </a:bodyPr>
          <a:lstStyle/>
          <a:p>
            <a:pPr marL="114300" indent="0" algn="just">
              <a:buNone/>
            </a:pPr>
            <a:r>
              <a:rPr lang="en-US" sz="3200" dirty="0">
                <a:solidFill>
                  <a:srgbClr val="FF0000"/>
                </a:solidFill>
                <a:latin typeface="Lato Black" panose="020B0604020202020204" charset="0"/>
                <a:cs typeface="Times New Roman" panose="02020603050405020304" pitchFamily="18" charset="0"/>
              </a:rPr>
              <a:t>Data Insights &amp; Market Trends :</a:t>
            </a:r>
          </a:p>
          <a:p>
            <a:pPr marL="114300" indent="0" algn="just">
              <a:buNone/>
            </a:pPr>
            <a:endParaRPr lang="en-US" sz="3200" dirty="0">
              <a:solidFill>
                <a:srgbClr val="FF0000"/>
              </a:solidFill>
              <a:latin typeface="Lato Black" panose="020B0604020202020204" charset="0"/>
              <a:cs typeface="Times New Roman" panose="02020603050405020304" pitchFamily="18" charset="0"/>
            </a:endParaRPr>
          </a:p>
          <a:p>
            <a:pPr algn="just">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Top Categories : </a:t>
            </a:r>
            <a:r>
              <a:rPr lang="en-US" sz="2400" dirty="0">
                <a:latin typeface="Times New Roman" panose="02020603050405020304" pitchFamily="18" charset="0"/>
                <a:cs typeface="Times New Roman" panose="02020603050405020304" pitchFamily="18" charset="0"/>
              </a:rPr>
              <a:t>Communication and Social apps lead the market, with apps like WhatsApp, Instagram, and Facebook dominating in terms of installs.</a:t>
            </a:r>
          </a:p>
          <a:p>
            <a:pPr algn="just">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Growing Trends :</a:t>
            </a:r>
            <a:r>
              <a:rPr lang="en-US" sz="2400" dirty="0">
                <a:latin typeface="Times New Roman" panose="02020603050405020304" pitchFamily="18" charset="0"/>
                <a:cs typeface="Times New Roman" panose="02020603050405020304" pitchFamily="18" charset="0"/>
              </a:rPr>
              <a:t> AI-based apps (e.g., ChatGPT) are showing significant recent install growth.</a:t>
            </a:r>
          </a:p>
          <a:p>
            <a:pPr algn="just">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Emerging Opportunities :</a:t>
            </a:r>
            <a:r>
              <a:rPr lang="en-US" sz="2400" dirty="0">
                <a:latin typeface="Times New Roman" panose="02020603050405020304" pitchFamily="18" charset="0"/>
                <a:cs typeface="Times New Roman" panose="02020603050405020304" pitchFamily="18" charset="0"/>
              </a:rPr>
              <a:t> Shopping and Entertainment apps also hold strong market positions.</a:t>
            </a:r>
          </a:p>
          <a:p>
            <a:pPr algn="just">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Niche Markets :</a:t>
            </a:r>
            <a:r>
              <a:rPr lang="en-US" sz="2400" dirty="0">
                <a:latin typeface="Times New Roman" panose="02020603050405020304" pitchFamily="18" charset="0"/>
                <a:cs typeface="Times New Roman" panose="02020603050405020304" pitchFamily="18" charset="0"/>
              </a:rPr>
              <a:t> Categories like Weather, Medical, and Auto &amp; Vehicles have lower installs, indicating specialized markets with less competition</a:t>
            </a:r>
            <a:r>
              <a:rPr lang="en-US" sz="2200" dirty="0">
                <a:latin typeface="Times New Roman" panose="02020603050405020304" pitchFamily="18" charset="0"/>
                <a:cs typeface="Times New Roman" panose="02020603050405020304" pitchFamily="18" charset="0"/>
              </a:rPr>
              <a:t>.</a:t>
            </a:r>
          </a:p>
          <a:p>
            <a:pPr marL="114300" indent="0" algn="just">
              <a:buNone/>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3EF0C-D859-4DAA-AB4C-4BF3B4385EEA}"/>
              </a:ext>
            </a:extLst>
          </p:cNvPr>
          <p:cNvSpPr>
            <a:spLocks noGrp="1"/>
          </p:cNvSpPr>
          <p:nvPr>
            <p:ph type="title"/>
          </p:nvPr>
        </p:nvSpPr>
        <p:spPr>
          <a:xfrm>
            <a:off x="838200" y="365126"/>
            <a:ext cx="10515600" cy="651912"/>
          </a:xfrm>
        </p:spPr>
        <p:txBody>
          <a:bodyPr>
            <a:normAutofit/>
          </a:bodyPr>
          <a:lstStyle/>
          <a:p>
            <a:r>
              <a:rPr lang="en-US" sz="3200" dirty="0">
                <a:solidFill>
                  <a:srgbClr val="FF0000"/>
                </a:solidFill>
                <a:latin typeface="Lato Black" panose="020B0604020202020204" charset="0"/>
              </a:rPr>
              <a:t>Data Analysis &amp; Key Takeaways :</a:t>
            </a:r>
          </a:p>
        </p:txBody>
      </p:sp>
      <p:sp>
        <p:nvSpPr>
          <p:cNvPr id="3" name="Text Placeholder 2">
            <a:extLst>
              <a:ext uri="{FF2B5EF4-FFF2-40B4-BE49-F238E27FC236}">
                <a16:creationId xmlns:a16="http://schemas.microsoft.com/office/drawing/2014/main" id="{48B946D2-6D81-413F-B7F5-5293EC09F286}"/>
              </a:ext>
            </a:extLst>
          </p:cNvPr>
          <p:cNvSpPr>
            <a:spLocks noGrp="1"/>
          </p:cNvSpPr>
          <p:nvPr>
            <p:ph type="body" idx="1"/>
          </p:nvPr>
        </p:nvSpPr>
        <p:spPr>
          <a:xfrm>
            <a:off x="838200" y="1017038"/>
            <a:ext cx="10515600" cy="5337109"/>
          </a:xfrm>
        </p:spPr>
        <p:txBody>
          <a:bodyPr>
            <a:normAutofit fontScale="92500" lnSpcReduction="10000"/>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Apps with higher ratings generally have more installs.</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Total installs correlate with recent installs, meaning apps that are historically popular tend to maintain their dominance.</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Outliers (billion-install apps) distort the category’s overall success perception, meaning most apps have significantly lower installs than the leading apps.</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Tools and Productivity apps show a mix of widely-used and niche applications, making them an interesting segment for potential investment.</a:t>
            </a:r>
          </a:p>
          <a:p>
            <a:pPr marL="114300" indent="0">
              <a:buNone/>
            </a:pPr>
            <a:r>
              <a:rPr lang="en-US" sz="3500" dirty="0">
                <a:solidFill>
                  <a:srgbClr val="FF0000"/>
                </a:solidFill>
                <a:latin typeface="Lato Black" panose="020B0604020202020204" charset="0"/>
                <a:cs typeface="Times New Roman" panose="02020603050405020304" pitchFamily="18" charset="0"/>
              </a:rPr>
              <a:t>Final Conclusion:</a:t>
            </a:r>
          </a:p>
          <a:p>
            <a:pPr marL="114300" indent="0">
              <a:buNone/>
            </a:pPr>
            <a:r>
              <a:rPr lang="en-US" sz="2600" dirty="0">
                <a:latin typeface="Times New Roman" panose="02020603050405020304" pitchFamily="18" charset="0"/>
                <a:cs typeface="Times New Roman" panose="02020603050405020304" pitchFamily="18" charset="0"/>
              </a:rPr>
              <a:t>The app market is </a:t>
            </a:r>
            <a:r>
              <a:rPr lang="en-US" sz="2600" b="1" dirty="0">
                <a:latin typeface="Times New Roman" panose="02020603050405020304" pitchFamily="18" charset="0"/>
                <a:cs typeface="Times New Roman" panose="02020603050405020304" pitchFamily="18" charset="0"/>
              </a:rPr>
              <a:t>highly competitive</a:t>
            </a:r>
            <a:r>
              <a:rPr lang="en-US" sz="2600" dirty="0">
                <a:latin typeface="Times New Roman" panose="02020603050405020304" pitchFamily="18" charset="0"/>
                <a:cs typeface="Times New Roman" panose="02020603050405020304" pitchFamily="18" charset="0"/>
              </a:rPr>
              <a:t>, with a few dominant categories (Communication, Social, Shopping, and Entertainment) capturing most installs. </a:t>
            </a:r>
            <a:r>
              <a:rPr lang="en-US" sz="2600" b="1" dirty="0">
                <a:latin typeface="Times New Roman" panose="02020603050405020304" pitchFamily="18" charset="0"/>
                <a:cs typeface="Times New Roman" panose="02020603050405020304" pitchFamily="18" charset="0"/>
              </a:rPr>
              <a:t>AI-based apps </a:t>
            </a:r>
            <a:r>
              <a:rPr lang="en-US" sz="2600" dirty="0">
                <a:latin typeface="Times New Roman" panose="02020603050405020304" pitchFamily="18" charset="0"/>
                <a:cs typeface="Times New Roman" panose="02020603050405020304" pitchFamily="18" charset="0"/>
              </a:rPr>
              <a:t>are gaining traction, suggesting an </a:t>
            </a:r>
            <a:r>
              <a:rPr lang="en-US" sz="2600" b="1" dirty="0">
                <a:latin typeface="Times New Roman" panose="02020603050405020304" pitchFamily="18" charset="0"/>
                <a:cs typeface="Times New Roman" panose="02020603050405020304" pitchFamily="18" charset="0"/>
              </a:rPr>
              <a:t>emerging trend</a:t>
            </a:r>
            <a:r>
              <a:rPr lang="en-US" sz="2600" dirty="0">
                <a:latin typeface="Times New Roman" panose="02020603050405020304" pitchFamily="18" charset="0"/>
                <a:cs typeface="Times New Roman" panose="02020603050405020304" pitchFamily="18" charset="0"/>
              </a:rPr>
              <a:t>. </a:t>
            </a:r>
            <a:r>
              <a:rPr lang="en-US" sz="2600" b="1" dirty="0">
                <a:latin typeface="Times New Roman" panose="02020603050405020304" pitchFamily="18" charset="0"/>
                <a:cs typeface="Times New Roman" panose="02020603050405020304" pitchFamily="18" charset="0"/>
              </a:rPr>
              <a:t>Niche categories </a:t>
            </a:r>
            <a:r>
              <a:rPr lang="en-US" sz="2600" dirty="0">
                <a:latin typeface="Times New Roman" panose="02020603050405020304" pitchFamily="18" charset="0"/>
                <a:cs typeface="Times New Roman" panose="02020603050405020304" pitchFamily="18" charset="0"/>
              </a:rPr>
              <a:t>with lower installs, such as Medical and Auto &amp; Vehicles, may </a:t>
            </a:r>
            <a:r>
              <a:rPr lang="en-US" sz="2600" b="1" dirty="0">
                <a:latin typeface="Times New Roman" panose="02020603050405020304" pitchFamily="18" charset="0"/>
                <a:cs typeface="Times New Roman" panose="02020603050405020304" pitchFamily="18" charset="0"/>
              </a:rPr>
              <a:t>provide growth opportunities </a:t>
            </a:r>
            <a:r>
              <a:rPr lang="en-US" sz="2600" dirty="0">
                <a:latin typeface="Times New Roman" panose="02020603050405020304" pitchFamily="18" charset="0"/>
                <a:cs typeface="Times New Roman" panose="02020603050405020304" pitchFamily="18" charset="0"/>
              </a:rPr>
              <a:t>with less competition. Understanding market trends and category performance is essential for strategic app development and investment decisions</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4769825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srcRect/>
          <a:stretch>
            <a:fill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panose="02000000000000000000"/>
              <a:buNone/>
            </a:pPr>
            <a:r>
              <a:rPr lang="en-IN" sz="4400" b="0" i="0" u="none" strike="noStrike" cap="none">
                <a:solidFill>
                  <a:srgbClr val="C00000"/>
                </a:solidFill>
                <a:latin typeface="Libre Baskerville" panose="02000000000000000000"/>
                <a:ea typeface="Libre Baskerville" panose="02000000000000000000"/>
                <a:cs typeface="Libre Baskerville" panose="02000000000000000000"/>
                <a:sym typeface="Libre Baskerville" panose="02000000000000000000"/>
              </a:rPr>
              <a:t>THANK YOU</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10;p4">
            <a:extLst>
              <a:ext uri="{FF2B5EF4-FFF2-40B4-BE49-F238E27FC236}">
                <a16:creationId xmlns:a16="http://schemas.microsoft.com/office/drawing/2014/main" id="{A67BE219-FE84-4D2C-AE7E-262ABB66E644}"/>
              </a:ext>
            </a:extLst>
          </p:cNvPr>
          <p:cNvSpPr txBox="1">
            <a:spLocks/>
          </p:cNvSpPr>
          <p:nvPr/>
        </p:nvSpPr>
        <p:spPr>
          <a:xfrm>
            <a:off x="866542" y="405894"/>
            <a:ext cx="9959975" cy="1264285"/>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lnSpc>
                <a:spcPct val="90000"/>
              </a:lnSpc>
              <a:buClr>
                <a:srgbClr val="FF0000"/>
              </a:buClr>
              <a:buSzPts val="4400"/>
              <a:buFont typeface="Calibri" panose="020F0502020204030204"/>
              <a:buNone/>
            </a:pPr>
            <a:r>
              <a:rPr lang="en-US" altLang="en-IN" b="1" dirty="0">
                <a:solidFill>
                  <a:srgbClr val="FF0000"/>
                </a:solidFill>
                <a:latin typeface="Times New Roman" panose="02020603050405020304" charset="0"/>
                <a:cs typeface="Times New Roman" panose="02020603050405020304" charset="0"/>
              </a:rPr>
              <a:t>                </a:t>
            </a:r>
            <a:r>
              <a:rPr lang="en-US" altLang="en-IN" sz="4400" b="1" dirty="0">
                <a:solidFill>
                  <a:srgbClr val="FF0000"/>
                </a:solidFill>
                <a:latin typeface="Times New Roman" panose="02020603050405020304" charset="0"/>
                <a:cs typeface="Times New Roman" panose="02020603050405020304" charset="0"/>
                <a:sym typeface="Calibri" panose="020F0502020204030204"/>
              </a:rPr>
              <a:t>Business</a:t>
            </a:r>
            <a:r>
              <a:rPr lang="en-US" altLang="en-IN" b="1" dirty="0">
                <a:solidFill>
                  <a:srgbClr val="FF0000"/>
                </a:solidFill>
                <a:latin typeface="Times New Roman" panose="02020603050405020304" charset="0"/>
                <a:cs typeface="Times New Roman" panose="02020603050405020304" charset="0"/>
              </a:rPr>
              <a:t> </a:t>
            </a:r>
            <a:r>
              <a:rPr lang="en-US" altLang="en-IN" sz="4400" b="1" dirty="0">
                <a:solidFill>
                  <a:srgbClr val="FF0000"/>
                </a:solidFill>
                <a:latin typeface="Times New Roman" panose="02020603050405020304" charset="0"/>
                <a:cs typeface="Times New Roman" panose="02020603050405020304" charset="0"/>
              </a:rPr>
              <a:t>Objective</a:t>
            </a:r>
            <a:r>
              <a:rPr lang="en-US" b="1" dirty="0">
                <a:solidFill>
                  <a:srgbClr val="FF0000"/>
                </a:solidFill>
                <a:latin typeface="Times New Roman" panose="02020603050405020304" charset="0"/>
                <a:cs typeface="Times New Roman" panose="02020603050405020304" charset="0"/>
              </a:rPr>
              <a:t> </a:t>
            </a:r>
          </a:p>
        </p:txBody>
      </p:sp>
      <p:sp>
        <p:nvSpPr>
          <p:cNvPr id="5" name="Rectangle 4">
            <a:extLst>
              <a:ext uri="{FF2B5EF4-FFF2-40B4-BE49-F238E27FC236}">
                <a16:creationId xmlns:a16="http://schemas.microsoft.com/office/drawing/2014/main" id="{6E093F72-69BB-46C4-930B-8A5DDD0C8DE2}"/>
              </a:ext>
            </a:extLst>
          </p:cNvPr>
          <p:cNvSpPr/>
          <p:nvPr/>
        </p:nvSpPr>
        <p:spPr>
          <a:xfrm>
            <a:off x="3200400" y="3319790"/>
            <a:ext cx="6096000" cy="307777"/>
          </a:xfrm>
          <a:prstGeom prst="rect">
            <a:avLst/>
          </a:prstGeom>
        </p:spPr>
        <p:txBody>
          <a:bodyPr>
            <a:spAutoFit/>
          </a:bodyPr>
          <a:lstStyle/>
          <a:p>
            <a:r>
              <a:rPr lang="en-US" dirty="0"/>
              <a:t> </a:t>
            </a:r>
          </a:p>
        </p:txBody>
      </p:sp>
      <p:sp>
        <p:nvSpPr>
          <p:cNvPr id="10" name="TextBox 9">
            <a:extLst>
              <a:ext uri="{FF2B5EF4-FFF2-40B4-BE49-F238E27FC236}">
                <a16:creationId xmlns:a16="http://schemas.microsoft.com/office/drawing/2014/main" id="{C96C746C-0EF9-416D-8D83-299057531DFF}"/>
              </a:ext>
            </a:extLst>
          </p:cNvPr>
          <p:cNvSpPr txBox="1"/>
          <p:nvPr/>
        </p:nvSpPr>
        <p:spPr>
          <a:xfrm>
            <a:off x="776949" y="1670179"/>
            <a:ext cx="10638103" cy="390876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sym typeface="Calibri" panose="020F0502020204030204"/>
              </a:rPr>
              <a:t>Analyzing</a:t>
            </a:r>
            <a:r>
              <a:rPr lang="en-US" sz="2400" dirty="0">
                <a:latin typeface="Times New Roman" panose="02020603050405020304" pitchFamily="18" charset="0"/>
                <a:cs typeface="Times New Roman" panose="02020603050405020304" pitchFamily="18" charset="0"/>
              </a:rPr>
              <a:t> the App Market to Identify the Most Profitable Categories for Investment and Development Opportunities</a:t>
            </a:r>
          </a:p>
          <a:p>
            <a:endParaRPr lang="en-US" sz="2400" dirty="0">
              <a:latin typeface="Times New Roman" panose="02020603050405020304" pitchFamily="18" charset="0"/>
              <a:cs typeface="Times New Roman" panose="02020603050405020304" pitchFamily="18" charset="0"/>
            </a:endParaRPr>
          </a:p>
          <a:p>
            <a:r>
              <a:rPr lang="en-US" sz="3200" dirty="0">
                <a:solidFill>
                  <a:srgbClr val="FF0000"/>
                </a:solidFill>
                <a:latin typeface="Lato Black" panose="020B0604020202020204" charset="0"/>
              </a:rPr>
              <a:t>Domain Knowledge:</a:t>
            </a:r>
            <a:endParaRPr lang="en-US" sz="3200" dirty="0">
              <a:solidFill>
                <a:srgbClr val="FF0000"/>
              </a:solidFill>
              <a:latin typeface="Lato Black" panose="020B0604020202020204" charset="0"/>
              <a:cs typeface="Times New Roman" panose="02020603050405020304" pitchFamily="18" charset="0"/>
            </a:endParaRP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To help investors and app developers make informed decisions, we need to understand which app categories are the most profitable and have the highest growth potential. This involves analyzing key factors such as install trends, user ratings, and category performance. By identifying the top-performing categories, we can highlight areas for strategic investment and app development opportunities.</a:t>
            </a:r>
          </a:p>
        </p:txBody>
      </p:sp>
    </p:spTree>
    <p:extLst>
      <p:ext uri="{BB962C8B-B14F-4D97-AF65-F5344CB8AC3E}">
        <p14:creationId xmlns:p14="http://schemas.microsoft.com/office/powerpoint/2010/main" val="4540080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1DAC01-957A-439F-8527-947D27C68A49}"/>
              </a:ext>
            </a:extLst>
          </p:cNvPr>
          <p:cNvSpPr txBox="1"/>
          <p:nvPr/>
        </p:nvSpPr>
        <p:spPr>
          <a:xfrm flipH="1">
            <a:off x="933060" y="317240"/>
            <a:ext cx="10170368" cy="6894195"/>
          </a:xfrm>
          <a:prstGeom prst="rect">
            <a:avLst/>
          </a:prstGeom>
          <a:noFill/>
        </p:spPr>
        <p:txBody>
          <a:bodyPr wrap="square" rtlCol="0">
            <a:spAutoFit/>
          </a:bodyPr>
          <a:lstStyle/>
          <a:p>
            <a:r>
              <a:rPr lang="en-US" sz="3200" dirty="0">
                <a:solidFill>
                  <a:srgbClr val="FF0000"/>
                </a:solidFill>
                <a:latin typeface="Lato Black" panose="020B0604020202020204" charset="0"/>
              </a:rPr>
              <a:t>Key Performance Indicators (KPIs):</a:t>
            </a:r>
          </a:p>
          <a:p>
            <a:endParaRPr lang="en-US" sz="3200" dirty="0">
              <a:solidFill>
                <a:srgbClr val="FF0000"/>
              </a:solidFill>
              <a:latin typeface="Lato Black" panose="020B0604020202020204" charset="0"/>
            </a:endParaRPr>
          </a:p>
          <a:p>
            <a:pPr marL="457200" indent="-457200">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Total Installs:</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	Measures the </a:t>
            </a:r>
            <a:r>
              <a:rPr lang="en-US" sz="2200" b="1" dirty="0">
                <a:latin typeface="Times New Roman" panose="02020603050405020304" pitchFamily="18" charset="0"/>
                <a:cs typeface="Times New Roman" panose="02020603050405020304" pitchFamily="18" charset="0"/>
              </a:rPr>
              <a:t>popularity</a:t>
            </a:r>
            <a:r>
              <a:rPr lang="en-US" sz="2200" dirty="0">
                <a:latin typeface="Times New Roman" panose="02020603050405020304" pitchFamily="18" charset="0"/>
                <a:cs typeface="Times New Roman" panose="02020603050405020304" pitchFamily="18" charset="0"/>
              </a:rPr>
              <a:t> of apps.</a:t>
            </a:r>
          </a:p>
          <a:p>
            <a:r>
              <a:rPr lang="en-US" sz="2200" dirty="0">
                <a:latin typeface="Times New Roman" panose="02020603050405020304" pitchFamily="18" charset="0"/>
                <a:cs typeface="Times New Roman" panose="02020603050405020304" pitchFamily="18" charset="0"/>
              </a:rPr>
              <a:t>	Higher installs indicate </a:t>
            </a:r>
            <a:r>
              <a:rPr lang="en-US" sz="2200" b="1" dirty="0">
                <a:latin typeface="Times New Roman" panose="02020603050405020304" pitchFamily="18" charset="0"/>
                <a:cs typeface="Times New Roman" panose="02020603050405020304" pitchFamily="18" charset="0"/>
              </a:rPr>
              <a:t>strong market demand</a:t>
            </a:r>
            <a:r>
              <a:rPr lang="en-US" sz="2200" dirty="0">
                <a:latin typeface="Times New Roman" panose="02020603050405020304" pitchFamily="18" charset="0"/>
                <a:cs typeface="Times New Roman" panose="02020603050405020304" pitchFamily="18" charset="0"/>
              </a:rPr>
              <a:t>.</a:t>
            </a:r>
          </a:p>
          <a:p>
            <a:endParaRPr lang="en-US" sz="22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Recent Installs:</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	Tracks </a:t>
            </a:r>
            <a:r>
              <a:rPr lang="en-US" sz="2200" b="1" dirty="0">
                <a:latin typeface="Times New Roman" panose="02020603050405020304" pitchFamily="18" charset="0"/>
                <a:cs typeface="Times New Roman" panose="02020603050405020304" pitchFamily="18" charset="0"/>
              </a:rPr>
              <a:t>current app popularity</a:t>
            </a:r>
            <a:r>
              <a:rPr lang="en-US" sz="2200" dirty="0">
                <a:latin typeface="Times New Roman" panose="02020603050405020304" pitchFamily="18" charset="0"/>
                <a:cs typeface="Times New Roman" panose="02020603050405020304" pitchFamily="18" charset="0"/>
              </a:rPr>
              <a:t> and growth trends.</a:t>
            </a:r>
          </a:p>
          <a:p>
            <a:r>
              <a:rPr lang="en-US" sz="2200" dirty="0">
                <a:latin typeface="Times New Roman" panose="02020603050405020304" pitchFamily="18" charset="0"/>
                <a:cs typeface="Times New Roman" panose="02020603050405020304" pitchFamily="18" charset="0"/>
              </a:rPr>
              <a:t>	Helps identify </a:t>
            </a:r>
            <a:r>
              <a:rPr lang="en-US" sz="2200" b="1" dirty="0">
                <a:latin typeface="Times New Roman" panose="02020603050405020304" pitchFamily="18" charset="0"/>
                <a:cs typeface="Times New Roman" panose="02020603050405020304" pitchFamily="18" charset="0"/>
              </a:rPr>
              <a:t>trending categories</a:t>
            </a:r>
            <a:r>
              <a:rPr lang="en-US" sz="2200" dirty="0">
                <a:latin typeface="Times New Roman" panose="02020603050405020304" pitchFamily="18" charset="0"/>
                <a:cs typeface="Times New Roman" panose="02020603050405020304" pitchFamily="18" charset="0"/>
              </a:rPr>
              <a:t>.</a:t>
            </a:r>
          </a:p>
          <a:p>
            <a:endParaRPr lang="en-US" sz="22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Rating:</a:t>
            </a:r>
          </a:p>
          <a:p>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Indicates </a:t>
            </a:r>
            <a:r>
              <a:rPr lang="en-US" sz="2200" b="1" dirty="0">
                <a:latin typeface="Times New Roman" panose="02020603050405020304" pitchFamily="18" charset="0"/>
                <a:cs typeface="Times New Roman" panose="02020603050405020304" pitchFamily="18" charset="0"/>
              </a:rPr>
              <a:t>user satisfaction </a:t>
            </a:r>
            <a:r>
              <a:rPr lang="en-US" sz="2200" dirty="0">
                <a:latin typeface="Times New Roman" panose="02020603050405020304" pitchFamily="18" charset="0"/>
                <a:cs typeface="Times New Roman" panose="02020603050405020304" pitchFamily="18" charset="0"/>
              </a:rPr>
              <a:t>and app quality.</a:t>
            </a:r>
          </a:p>
          <a:p>
            <a:r>
              <a:rPr lang="en-US" sz="2200" dirty="0">
                <a:latin typeface="Times New Roman" panose="02020603050405020304" pitchFamily="18" charset="0"/>
                <a:cs typeface="Times New Roman" panose="02020603050405020304" pitchFamily="18" charset="0"/>
              </a:rPr>
              <a:t>	Higher ratings suggest </a:t>
            </a:r>
            <a:r>
              <a:rPr lang="en-US" sz="2200" b="1" dirty="0">
                <a:latin typeface="Times New Roman" panose="02020603050405020304" pitchFamily="18" charset="0"/>
                <a:cs typeface="Times New Roman" panose="02020603050405020304" pitchFamily="18" charset="0"/>
              </a:rPr>
              <a:t>positive user experiences.</a:t>
            </a:r>
          </a:p>
          <a:p>
            <a:endParaRPr lang="en-US" sz="2200"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Category Performance:</a:t>
            </a:r>
          </a:p>
          <a:p>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Evaluates which app categories have </a:t>
            </a:r>
            <a:r>
              <a:rPr lang="en-US" sz="2200" b="1" dirty="0">
                <a:latin typeface="Times New Roman" panose="02020603050405020304" pitchFamily="18" charset="0"/>
                <a:cs typeface="Times New Roman" panose="02020603050405020304" pitchFamily="18" charset="0"/>
              </a:rPr>
              <a:t>higher installs and better ratings.</a:t>
            </a:r>
          </a:p>
          <a:p>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Helps identify the </a:t>
            </a:r>
            <a:r>
              <a:rPr lang="en-US" sz="2200" b="1" dirty="0">
                <a:latin typeface="Times New Roman" panose="02020603050405020304" pitchFamily="18" charset="0"/>
                <a:cs typeface="Times New Roman" panose="02020603050405020304" pitchFamily="18" charset="0"/>
              </a:rPr>
              <a:t>most profitable categories</a:t>
            </a:r>
            <a:r>
              <a:rPr lang="en-US" sz="22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endParaRPr lang="en-US" sz="2400" dirty="0"/>
          </a:p>
        </p:txBody>
      </p:sp>
    </p:spTree>
    <p:extLst>
      <p:ext uri="{BB962C8B-B14F-4D97-AF65-F5344CB8AC3E}">
        <p14:creationId xmlns:p14="http://schemas.microsoft.com/office/powerpoint/2010/main" val="12172121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763905" y="699135"/>
            <a:ext cx="9959975" cy="126428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panose="020F0502020204030204"/>
              <a:buNone/>
            </a:pPr>
            <a:r>
              <a:rPr lang="en-US" altLang="en-IN" b="1" dirty="0">
                <a:solidFill>
                  <a:srgbClr val="FF0000"/>
                </a:solidFill>
                <a:latin typeface="Times New Roman" panose="02020603050405020304" charset="0"/>
                <a:cs typeface="Times New Roman" panose="02020603050405020304" charset="0"/>
              </a:rPr>
              <a:t>                Objective of the Project</a:t>
            </a:r>
            <a:r>
              <a:rPr lang="en-IN" b="1" dirty="0">
                <a:solidFill>
                  <a:srgbClr val="FF0000"/>
                </a:solidFill>
                <a:latin typeface="Times New Roman" panose="02020603050405020304" charset="0"/>
                <a:cs typeface="Times New Roman" panose="02020603050405020304" charset="0"/>
              </a:rPr>
              <a:t> </a:t>
            </a:r>
            <a:endParaRPr b="1" dirty="0">
              <a:solidFill>
                <a:srgbClr val="FF0000"/>
              </a:solidFill>
              <a:latin typeface="Times New Roman" panose="02020603050405020304" charset="0"/>
              <a:cs typeface="Times New Roman" panose="02020603050405020304" charset="0"/>
            </a:endParaRPr>
          </a:p>
        </p:txBody>
      </p:sp>
      <p:sp>
        <p:nvSpPr>
          <p:cNvPr id="111" name="Google Shape;111;p4"/>
          <p:cNvSpPr txBox="1">
            <a:spLocks noGrp="1"/>
          </p:cNvSpPr>
          <p:nvPr>
            <p:ph type="body" idx="1"/>
          </p:nvPr>
        </p:nvSpPr>
        <p:spPr>
          <a:xfrm>
            <a:off x="645794" y="1838131"/>
            <a:ext cx="10998810" cy="4161453"/>
          </a:xfrm>
          <a:prstGeom prst="rect">
            <a:avLst/>
          </a:prstGeom>
          <a:noFill/>
          <a:ln>
            <a:noFill/>
          </a:ln>
        </p:spPr>
        <p:txBody>
          <a:bodyPr spcFirstLastPara="1" wrap="square" lIns="91425" tIns="45700" rIns="91425" bIns="45700" anchor="t" anchorCtr="0">
            <a:noAutofit/>
          </a:bodyPr>
          <a:lstStyle/>
          <a:p>
            <a:pPr marL="97790" lvl="0" indent="0" algn="just">
              <a:buSzPct val="100000"/>
              <a:buNone/>
            </a:pPr>
            <a:r>
              <a:rPr lang="en-US" sz="2000" dirty="0">
                <a:latin typeface="Times New Roman" panose="02020603050405020304" pitchFamily="18" charset="0"/>
                <a:cs typeface="Times New Roman" panose="02020603050405020304" pitchFamily="18" charset="0"/>
              </a:rPr>
              <a:t>1. </a:t>
            </a:r>
            <a:r>
              <a:rPr lang="en-US" sz="2000" b="1" dirty="0">
                <a:latin typeface="Times New Roman" panose="02020603050405020304" pitchFamily="18" charset="0"/>
                <a:cs typeface="Times New Roman" panose="02020603050405020304" pitchFamily="18" charset="0"/>
              </a:rPr>
              <a:t>Website Selection</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Selected </a:t>
            </a:r>
            <a:r>
              <a:rPr lang="en-US" sz="2000" b="1" dirty="0">
                <a:latin typeface="Times New Roman" panose="02020603050405020304" pitchFamily="18" charset="0"/>
                <a:cs typeface="Times New Roman" panose="02020603050405020304" pitchFamily="18" charset="0"/>
              </a:rPr>
              <a:t>AppBrain </a:t>
            </a:r>
            <a:r>
              <a:rPr lang="en-US" sz="2000" dirty="0">
                <a:latin typeface="Times New Roman" panose="02020603050405020304" pitchFamily="18" charset="0"/>
                <a:cs typeface="Times New Roman" panose="02020603050405020304" pitchFamily="18" charset="0"/>
              </a:rPr>
              <a:t>website for data extraction.</a:t>
            </a:r>
          </a:p>
          <a:p>
            <a:pPr marL="97790" lvl="0" indent="0" algn="just">
              <a:buSzPct val="100000"/>
              <a:buNone/>
            </a:pPr>
            <a:r>
              <a:rPr lang="en-US" sz="2000" dirty="0">
                <a:latin typeface="Times New Roman" panose="02020603050405020304" pitchFamily="18" charset="0"/>
                <a:cs typeface="Times New Roman" panose="02020603050405020304" pitchFamily="18" charset="0"/>
              </a:rPr>
              <a:t>2. </a:t>
            </a:r>
            <a:r>
              <a:rPr lang="en-US" sz="2000" b="1" dirty="0">
                <a:latin typeface="Times New Roman" panose="02020603050405020304" pitchFamily="18" charset="0"/>
                <a:cs typeface="Times New Roman" panose="02020603050405020304" pitchFamily="18" charset="0"/>
              </a:rPr>
              <a:t>Web Scraping           : 	</a:t>
            </a:r>
            <a:r>
              <a:rPr lang="en-US" sz="2000" dirty="0">
                <a:latin typeface="Times New Roman" panose="02020603050405020304" pitchFamily="18" charset="0"/>
                <a:cs typeface="Times New Roman" panose="02020603050405020304" pitchFamily="18" charset="0"/>
              </a:rPr>
              <a:t>Extract App-related data from the selected website using web scraping</a:t>
            </a:r>
          </a:p>
          <a:p>
            <a:pPr marL="97790" lvl="0" indent="0" algn="just">
              <a:buSzPct val="100000"/>
              <a:buNone/>
            </a:pPr>
            <a:r>
              <a:rPr lang="en-US" sz="2000" dirty="0">
                <a:latin typeface="Times New Roman" panose="02020603050405020304" pitchFamily="18" charset="0"/>
                <a:cs typeface="Times New Roman" panose="02020603050405020304" pitchFamily="18" charset="0"/>
              </a:rPr>
              <a:t>			techniques.</a:t>
            </a:r>
          </a:p>
          <a:p>
            <a:pPr marL="97790" lvl="0" indent="0" algn="just">
              <a:buSzPct val="100000"/>
              <a:buNone/>
            </a:pPr>
            <a:r>
              <a:rPr lang="en-US" sz="2000" dirty="0">
                <a:latin typeface="Times New Roman" panose="02020603050405020304" pitchFamily="18" charset="0"/>
                <a:cs typeface="Times New Roman" panose="02020603050405020304" pitchFamily="18" charset="0"/>
              </a:rPr>
              <a:t>3. </a:t>
            </a:r>
            <a:r>
              <a:rPr lang="en-US" sz="2000" b="1" dirty="0">
                <a:latin typeface="Times New Roman" panose="02020603050405020304" pitchFamily="18" charset="0"/>
                <a:cs typeface="Times New Roman" panose="02020603050405020304" pitchFamily="18" charset="0"/>
              </a:rPr>
              <a:t>Data frame Creation: </a:t>
            </a:r>
            <a:r>
              <a:rPr lang="en-US" sz="2000" dirty="0">
                <a:latin typeface="Times New Roman" panose="02020603050405020304" pitchFamily="18" charset="0"/>
                <a:cs typeface="Times New Roman" panose="02020603050405020304" pitchFamily="18" charset="0"/>
              </a:rPr>
              <a:t>Organized the scraped data into a structured data frame for analysis.                                         </a:t>
            </a:r>
          </a:p>
          <a:p>
            <a:pPr marL="97790" indent="0" algn="just">
              <a:buSzPct val="100000"/>
              <a:buNone/>
            </a:pPr>
            <a:r>
              <a:rPr lang="en-US" sz="2000" dirty="0">
                <a:latin typeface="Times New Roman" panose="02020603050405020304" pitchFamily="18" charset="0"/>
                <a:cs typeface="Times New Roman" panose="02020603050405020304" pitchFamily="18" charset="0"/>
              </a:rPr>
              <a:t>4. </a:t>
            </a:r>
            <a:r>
              <a:rPr lang="en-US" sz="2000" b="1" dirty="0">
                <a:latin typeface="Times New Roman" panose="02020603050405020304" pitchFamily="18" charset="0"/>
                <a:cs typeface="Times New Roman" panose="02020603050405020304" pitchFamily="18" charset="0"/>
              </a:rPr>
              <a:t>Data Cleaning           : </a:t>
            </a:r>
            <a:r>
              <a:rPr lang="en-US" sz="2000" dirty="0">
                <a:latin typeface="Times New Roman" panose="02020603050405020304" pitchFamily="18" charset="0"/>
                <a:cs typeface="Times New Roman" panose="02020603050405020304" pitchFamily="18" charset="0"/>
              </a:rPr>
              <a:t>Performed data cleaning to handle missing values, outliers, and inconsistencies</a:t>
            </a:r>
          </a:p>
          <a:p>
            <a:pPr marL="97790" indent="0" algn="just">
              <a:buSzPct val="100000"/>
              <a:buNone/>
            </a:pPr>
            <a:r>
              <a:rPr lang="en-US" sz="2000" dirty="0">
                <a:latin typeface="Times New Roman" panose="02020603050405020304" pitchFamily="18" charset="0"/>
                <a:cs typeface="Times New Roman" panose="02020603050405020304" pitchFamily="18" charset="0"/>
              </a:rPr>
              <a:t>		               in the dataset.</a:t>
            </a:r>
          </a:p>
          <a:p>
            <a:pPr marL="97790" indent="0" algn="just">
              <a:buSzPct val="100000"/>
              <a:buNone/>
            </a:pPr>
            <a:r>
              <a:rPr lang="en-US" sz="2000" dirty="0">
                <a:latin typeface="Times New Roman" panose="02020603050405020304" pitchFamily="18" charset="0"/>
                <a:cs typeface="Times New Roman" panose="02020603050405020304" pitchFamily="18" charset="0"/>
              </a:rPr>
              <a:t>5. </a:t>
            </a:r>
            <a:r>
              <a:rPr lang="en-US" sz="2000" b="1" dirty="0">
                <a:latin typeface="Times New Roman" panose="02020603050405020304" pitchFamily="18" charset="0"/>
                <a:cs typeface="Times New Roman" panose="02020603050405020304" pitchFamily="18" charset="0"/>
              </a:rPr>
              <a:t>Visualization        : </a:t>
            </a:r>
            <a:r>
              <a:rPr lang="en-US" sz="2000" dirty="0">
                <a:latin typeface="Times New Roman" panose="02020603050405020304" pitchFamily="18" charset="0"/>
                <a:cs typeface="Times New Roman" panose="02020603050405020304" pitchFamily="18" charset="0"/>
              </a:rPr>
              <a:t>Created univariate, bivariate and multivariate plots to analyze numerical and   		               categorical variables.</a:t>
            </a:r>
          </a:p>
          <a:p>
            <a:pPr marL="97790" indent="0" algn="just">
              <a:buSzPct val="100000"/>
              <a:buNone/>
            </a:pPr>
            <a:r>
              <a:rPr lang="en-US" sz="2000" dirty="0">
                <a:latin typeface="Times New Roman" panose="02020603050405020304" pitchFamily="18" charset="0"/>
                <a:cs typeface="Times New Roman" panose="02020603050405020304" pitchFamily="18" charset="0"/>
              </a:rPr>
              <a:t>6. </a:t>
            </a:r>
            <a:r>
              <a:rPr lang="en-US" sz="2000" b="1" dirty="0">
                <a:latin typeface="Times New Roman" panose="02020603050405020304" pitchFamily="18" charset="0"/>
                <a:cs typeface="Times New Roman" panose="02020603050405020304" pitchFamily="18" charset="0"/>
              </a:rPr>
              <a:t>Insights                     :</a:t>
            </a:r>
            <a:r>
              <a:rPr lang="en-US" sz="2000" dirty="0">
                <a:latin typeface="Times New Roman" panose="02020603050405020304" pitchFamily="18" charset="0"/>
                <a:cs typeface="Times New Roman" panose="02020603050405020304" pitchFamily="18" charset="0"/>
              </a:rPr>
              <a:t> Derived meaningful insights from the visualizations to inform decision- 				making.</a:t>
            </a:r>
          </a:p>
          <a:p>
            <a:pPr marL="97790" lvl="0" indent="0" algn="just">
              <a:buSzPct val="100000"/>
              <a:buNone/>
            </a:pPr>
            <a:r>
              <a:rPr lang="en-US" sz="2000" dirty="0">
                <a:latin typeface="Times New Roman" panose="02020603050405020304" pitchFamily="18" charset="0"/>
                <a:cs typeface="Times New Roman" panose="02020603050405020304" pitchFamily="18" charset="0"/>
              </a:rPr>
              <a:t>		</a:t>
            </a:r>
          </a:p>
          <a:p>
            <a:pPr marL="97790" lvl="0" indent="0" algn="just">
              <a:buSzPct val="100000"/>
              <a:buNone/>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2F103B7-EBCC-47A6-847F-A22D7AE7715C}"/>
              </a:ext>
            </a:extLst>
          </p:cNvPr>
          <p:cNvSpPr txBox="1"/>
          <p:nvPr/>
        </p:nvSpPr>
        <p:spPr>
          <a:xfrm>
            <a:off x="858416" y="438539"/>
            <a:ext cx="4814596" cy="584775"/>
          </a:xfrm>
          <a:prstGeom prst="rect">
            <a:avLst/>
          </a:prstGeom>
          <a:noFill/>
        </p:spPr>
        <p:txBody>
          <a:bodyPr wrap="square" rtlCol="0">
            <a:spAutoFit/>
          </a:bodyPr>
          <a:lstStyle/>
          <a:p>
            <a:r>
              <a:rPr lang="en-US" sz="3200" dirty="0">
                <a:solidFill>
                  <a:srgbClr val="FF0000"/>
                </a:solidFill>
                <a:latin typeface="Lato Black" panose="020B0604020202020204" charset="0"/>
              </a:rPr>
              <a:t>Tools &amp; Libraries :</a:t>
            </a:r>
          </a:p>
        </p:txBody>
      </p:sp>
      <p:sp>
        <p:nvSpPr>
          <p:cNvPr id="7" name="Callout: Bent Line 6">
            <a:extLst>
              <a:ext uri="{FF2B5EF4-FFF2-40B4-BE49-F238E27FC236}">
                <a16:creationId xmlns:a16="http://schemas.microsoft.com/office/drawing/2014/main" id="{F509729A-41B6-47AB-9BC1-D75A43480D7D}"/>
              </a:ext>
            </a:extLst>
          </p:cNvPr>
          <p:cNvSpPr/>
          <p:nvPr/>
        </p:nvSpPr>
        <p:spPr>
          <a:xfrm>
            <a:off x="5774081" y="907306"/>
            <a:ext cx="3789812" cy="1506886"/>
          </a:xfrm>
          <a:prstGeom prst="borderCallout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Arial Black" panose="020B0A04020102020204" pitchFamily="34" charset="0"/>
              </a:rPr>
              <a:t>Web Scrapping</a:t>
            </a:r>
          </a:p>
          <a:p>
            <a:pPr marL="342900" indent="-342900">
              <a:buFont typeface="Arial" panose="020B0604020202020204" pitchFamily="34" charset="0"/>
              <a:buChar char="•"/>
            </a:pPr>
            <a:r>
              <a:rPr lang="en-US" sz="2400" dirty="0">
                <a:solidFill>
                  <a:schemeClr val="tx1"/>
                </a:solidFill>
                <a:latin typeface="+mj-lt"/>
                <a:cs typeface="Arial" panose="020B0604020202020204" pitchFamily="34" charset="0"/>
              </a:rPr>
              <a:t>Request</a:t>
            </a:r>
          </a:p>
          <a:p>
            <a:pPr marL="342900" indent="-342900">
              <a:buFont typeface="Arial" panose="020B0604020202020204" pitchFamily="34" charset="0"/>
              <a:buChar char="•"/>
            </a:pPr>
            <a:r>
              <a:rPr lang="en-US" sz="2400" dirty="0">
                <a:solidFill>
                  <a:schemeClr val="tx1"/>
                </a:solidFill>
                <a:latin typeface="+mj-lt"/>
                <a:cs typeface="Arial" panose="020B0604020202020204" pitchFamily="34" charset="0"/>
              </a:rPr>
              <a:t>Regex</a:t>
            </a:r>
          </a:p>
          <a:p>
            <a:pPr marL="342900" indent="-342900">
              <a:buFont typeface="Arial" panose="020B0604020202020204" pitchFamily="34" charset="0"/>
              <a:buChar char="•"/>
            </a:pPr>
            <a:r>
              <a:rPr lang="en-US" sz="2400" dirty="0">
                <a:solidFill>
                  <a:schemeClr val="tx1"/>
                </a:solidFill>
                <a:latin typeface="+mj-lt"/>
                <a:cs typeface="Arial" panose="020B0604020202020204" pitchFamily="34" charset="0"/>
              </a:rPr>
              <a:t>Beautiful Soup</a:t>
            </a:r>
          </a:p>
        </p:txBody>
      </p:sp>
      <p:sp>
        <p:nvSpPr>
          <p:cNvPr id="15" name="Callout: Bent Line 14">
            <a:extLst>
              <a:ext uri="{FF2B5EF4-FFF2-40B4-BE49-F238E27FC236}">
                <a16:creationId xmlns:a16="http://schemas.microsoft.com/office/drawing/2014/main" id="{03277A60-B43D-4189-8209-94D03C4A1418}"/>
              </a:ext>
            </a:extLst>
          </p:cNvPr>
          <p:cNvSpPr/>
          <p:nvPr/>
        </p:nvSpPr>
        <p:spPr>
          <a:xfrm>
            <a:off x="5811418" y="2922811"/>
            <a:ext cx="3715138" cy="1301617"/>
          </a:xfrm>
          <a:prstGeom prst="borderCallout2">
            <a:avLst>
              <a:gd name="adj1" fmla="val 50458"/>
              <a:gd name="adj2" fmla="val -43"/>
              <a:gd name="adj3" fmla="val 50457"/>
              <a:gd name="adj4" fmla="val -12867"/>
              <a:gd name="adj5" fmla="val 50712"/>
              <a:gd name="adj6" fmla="val -2697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Arial Black" panose="020B0A04020102020204" pitchFamily="34" charset="0"/>
              </a:rPr>
              <a:t>EDA</a:t>
            </a:r>
          </a:p>
          <a:p>
            <a:pPr marL="342900" indent="-342900">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NumPy</a:t>
            </a:r>
          </a:p>
          <a:p>
            <a:pPr marL="342900" indent="-342900">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Pandas</a:t>
            </a:r>
          </a:p>
          <a:p>
            <a:pPr algn="ctr"/>
            <a:endParaRPr lang="en-US" dirty="0"/>
          </a:p>
        </p:txBody>
      </p:sp>
      <p:sp>
        <p:nvSpPr>
          <p:cNvPr id="16" name="Oval 15">
            <a:extLst>
              <a:ext uri="{FF2B5EF4-FFF2-40B4-BE49-F238E27FC236}">
                <a16:creationId xmlns:a16="http://schemas.microsoft.com/office/drawing/2014/main" id="{4269C816-0ADD-44F4-83C2-7129F8203365}"/>
              </a:ext>
            </a:extLst>
          </p:cNvPr>
          <p:cNvSpPr/>
          <p:nvPr/>
        </p:nvSpPr>
        <p:spPr>
          <a:xfrm>
            <a:off x="2101891" y="2775853"/>
            <a:ext cx="2587353" cy="15955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Arial Black" panose="020B0A04020102020204" pitchFamily="34" charset="0"/>
                <a:cs typeface="Times New Roman" panose="02020603050405020304" pitchFamily="18" charset="0"/>
              </a:rPr>
              <a:t>Python </a:t>
            </a:r>
          </a:p>
          <a:p>
            <a:pPr algn="ctr"/>
            <a:r>
              <a:rPr lang="en-US" sz="2400" dirty="0">
                <a:solidFill>
                  <a:schemeClr val="tx1"/>
                </a:solidFill>
                <a:latin typeface="Arial Black" panose="020B0A04020102020204" pitchFamily="34" charset="0"/>
                <a:cs typeface="Times New Roman" panose="02020603050405020304" pitchFamily="18" charset="0"/>
              </a:rPr>
              <a:t>Libraries</a:t>
            </a:r>
          </a:p>
        </p:txBody>
      </p:sp>
      <p:sp>
        <p:nvSpPr>
          <p:cNvPr id="17" name="Callout: Bent Line 16">
            <a:extLst>
              <a:ext uri="{FF2B5EF4-FFF2-40B4-BE49-F238E27FC236}">
                <a16:creationId xmlns:a16="http://schemas.microsoft.com/office/drawing/2014/main" id="{C4478438-8C47-4392-8EB8-C5E52D69DC82}"/>
              </a:ext>
            </a:extLst>
          </p:cNvPr>
          <p:cNvSpPr/>
          <p:nvPr/>
        </p:nvSpPr>
        <p:spPr>
          <a:xfrm>
            <a:off x="5774081" y="4649079"/>
            <a:ext cx="3789812" cy="1301616"/>
          </a:xfrm>
          <a:prstGeom prst="borderCallout2">
            <a:avLst>
              <a:gd name="adj1" fmla="val 83790"/>
              <a:gd name="adj2" fmla="val -4534"/>
              <a:gd name="adj3" fmla="val 85416"/>
              <a:gd name="adj4" fmla="val -13212"/>
              <a:gd name="adj5" fmla="val 305"/>
              <a:gd name="adj6" fmla="val -4874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Arial Black" panose="020B0A04020102020204" pitchFamily="34" charset="0"/>
              </a:rPr>
              <a:t>Data Visualization</a:t>
            </a:r>
          </a:p>
          <a:p>
            <a:pPr marL="342900" indent="-342900">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Matplotlib</a:t>
            </a:r>
          </a:p>
          <a:p>
            <a:pPr marL="342900" indent="-342900">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Seaborn</a:t>
            </a:r>
          </a:p>
        </p:txBody>
      </p:sp>
    </p:spTree>
    <p:extLst>
      <p:ext uri="{BB962C8B-B14F-4D97-AF65-F5344CB8AC3E}">
        <p14:creationId xmlns:p14="http://schemas.microsoft.com/office/powerpoint/2010/main" val="12203262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8581"/>
            <a:ext cx="10515600" cy="793101"/>
          </a:xfrm>
        </p:spPr>
        <p:txBody>
          <a:bodyPr/>
          <a:lstStyle/>
          <a:p>
            <a:r>
              <a:rPr lang="en-US" b="1" dirty="0">
                <a:solidFill>
                  <a:srgbClr val="C00000"/>
                </a:solidFill>
                <a:latin typeface="Times New Roman" panose="02020603050405020304" charset="0"/>
                <a:cs typeface="Times New Roman" panose="02020603050405020304" charset="0"/>
              </a:rPr>
              <a:t>                   </a:t>
            </a:r>
            <a:r>
              <a:rPr lang="en-US" b="1" dirty="0">
                <a:solidFill>
                  <a:srgbClr val="FF0000"/>
                </a:solidFill>
                <a:latin typeface="Times New Roman" panose="02020603050405020304" charset="0"/>
                <a:cs typeface="Times New Roman" panose="02020603050405020304" charset="0"/>
              </a:rPr>
              <a:t>Dataset</a:t>
            </a:r>
            <a:r>
              <a:rPr lang="en-US" b="1" dirty="0">
                <a:solidFill>
                  <a:srgbClr val="C00000"/>
                </a:solidFill>
                <a:latin typeface="Times New Roman" panose="02020603050405020304" charset="0"/>
                <a:cs typeface="Times New Roman" panose="02020603050405020304" charset="0"/>
              </a:rPr>
              <a:t> </a:t>
            </a:r>
            <a:r>
              <a:rPr lang="en-US" b="1" dirty="0">
                <a:solidFill>
                  <a:srgbClr val="FF0000"/>
                </a:solidFill>
                <a:latin typeface="Times New Roman" panose="02020603050405020304" charset="0"/>
                <a:cs typeface="Times New Roman" panose="02020603050405020304" charset="0"/>
              </a:rPr>
              <a:t>Overview</a:t>
            </a:r>
          </a:p>
        </p:txBody>
      </p:sp>
      <p:sp>
        <p:nvSpPr>
          <p:cNvPr id="3" name="Text Placeholder 2"/>
          <p:cNvSpPr>
            <a:spLocks noGrp="1"/>
          </p:cNvSpPr>
          <p:nvPr>
            <p:ph type="body" idx="1"/>
          </p:nvPr>
        </p:nvSpPr>
        <p:spPr>
          <a:xfrm>
            <a:off x="513184" y="1091683"/>
            <a:ext cx="11178073" cy="5085598"/>
          </a:xfrm>
        </p:spPr>
        <p:txBody>
          <a:bodyPr>
            <a:normAutofit lnSpcReduction="10000"/>
          </a:bodyPr>
          <a:lstStyle/>
          <a:p>
            <a:pPr marL="114300" indent="0">
              <a:buNone/>
            </a:pPr>
            <a:r>
              <a:rPr lang="en-US" sz="2400" b="1" dirty="0">
                <a:solidFill>
                  <a:srgbClr val="FF0000"/>
                </a:solidFill>
                <a:latin typeface="Lato Black" panose="020B0604020202020204" charset="0"/>
                <a:cs typeface="Times New Roman" panose="02020603050405020304" pitchFamily="18" charset="0"/>
              </a:rPr>
              <a:t>Data</a:t>
            </a:r>
            <a:r>
              <a:rPr lang="en-US" sz="2400" b="1" dirty="0">
                <a:solidFill>
                  <a:srgbClr val="C00000"/>
                </a:solidFill>
                <a:latin typeface="Lato Black" panose="020B0604020202020204" charset="0"/>
                <a:cs typeface="Times New Roman" panose="02020603050405020304" pitchFamily="18" charset="0"/>
              </a:rPr>
              <a:t> </a:t>
            </a:r>
            <a:r>
              <a:rPr lang="en-US" sz="2400" b="1" dirty="0">
                <a:solidFill>
                  <a:srgbClr val="FF0000"/>
                </a:solidFill>
                <a:latin typeface="Lato Black" panose="020B0604020202020204" charset="0"/>
                <a:cs typeface="Times New Roman" panose="02020603050405020304" pitchFamily="18" charset="0"/>
              </a:rPr>
              <a:t>Source</a:t>
            </a:r>
            <a:r>
              <a:rPr lang="en-US" sz="2400" b="1" dirty="0">
                <a:solidFill>
                  <a:srgbClr val="C00000"/>
                </a:solidFill>
                <a:latin typeface="Lato Black" panose="020B0604020202020204" charset="0"/>
                <a:cs typeface="Times New Roman" panose="02020603050405020304" pitchFamily="18" charset="0"/>
              </a:rPr>
              <a:t> </a:t>
            </a:r>
            <a:r>
              <a:rPr lang="en-US" sz="3200" b="1" dirty="0">
                <a:solidFill>
                  <a:srgbClr val="C00000"/>
                </a:solidFill>
                <a:latin typeface="Lato Black" panose="020B0604020202020204"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AppBrain</a:t>
            </a:r>
          </a:p>
          <a:p>
            <a:pPr marL="114300" indent="0">
              <a:buNone/>
            </a:pPr>
            <a:r>
              <a:rPr lang="en-US" sz="2200" dirty="0">
                <a:latin typeface="Times New Roman" panose="02020603050405020304" pitchFamily="18" charset="0"/>
                <a:cs typeface="Times New Roman" panose="02020603050405020304" pitchFamily="18" charset="0"/>
              </a:rPr>
              <a:t>The dataset contains </a:t>
            </a:r>
            <a:r>
              <a:rPr lang="en-US" sz="2200" b="1" dirty="0">
                <a:latin typeface="Times New Roman" panose="02020603050405020304" pitchFamily="18" charset="0"/>
                <a:cs typeface="Times New Roman" panose="02020603050405020304" pitchFamily="18" charset="0"/>
              </a:rPr>
              <a:t>999 entries</a:t>
            </a:r>
            <a:r>
              <a:rPr lang="en-US" sz="2200" dirty="0">
                <a:latin typeface="Times New Roman" panose="02020603050405020304" pitchFamily="18" charset="0"/>
                <a:cs typeface="Times New Roman" panose="02020603050405020304" pitchFamily="18" charset="0"/>
              </a:rPr>
              <a:t> and </a:t>
            </a:r>
            <a:r>
              <a:rPr lang="en-US" sz="2200" b="1" dirty="0">
                <a:latin typeface="Times New Roman" panose="02020603050405020304" pitchFamily="18" charset="0"/>
                <a:cs typeface="Times New Roman" panose="02020603050405020304" pitchFamily="18" charset="0"/>
              </a:rPr>
              <a:t>7 columns</a:t>
            </a:r>
            <a:r>
              <a:rPr lang="en-US" sz="2200" dirty="0">
                <a:latin typeface="Times New Roman" panose="02020603050405020304" pitchFamily="18" charset="0"/>
                <a:cs typeface="Times New Roman" panose="02020603050405020304" pitchFamily="18" charset="0"/>
              </a:rPr>
              <a:t> with various apps information. Here's a breakdown:</a:t>
            </a:r>
          </a:p>
          <a:p>
            <a:pPr marL="114300" indent="0">
              <a:buNone/>
            </a:pPr>
            <a:endParaRPr lang="en-US" sz="2200" dirty="0">
              <a:latin typeface="Times New Roman" panose="02020603050405020304" pitchFamily="18" charset="0"/>
              <a:cs typeface="Times New Roman" panose="02020603050405020304" pitchFamily="18" charset="0"/>
            </a:endParaRPr>
          </a:p>
          <a:p>
            <a:pPr marL="114300" indent="0">
              <a:buNone/>
            </a:pPr>
            <a:r>
              <a:rPr lang="en-US" sz="2200" dirty="0">
                <a:latin typeface="Times New Roman" panose="02020603050405020304" pitchFamily="18" charset="0"/>
                <a:cs typeface="Times New Roman" panose="02020603050405020304" pitchFamily="18" charset="0"/>
              </a:rPr>
              <a:t>        </a:t>
            </a:r>
            <a:r>
              <a:rPr lang="en-US" sz="2200" b="1" u="sng" dirty="0">
                <a:latin typeface="Times New Roman" panose="02020603050405020304" pitchFamily="18" charset="0"/>
                <a:cs typeface="Times New Roman" panose="02020603050405020304" pitchFamily="18" charset="0"/>
              </a:rPr>
              <a:t>Field</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    </a:t>
            </a:r>
            <a:r>
              <a:rPr lang="en-US" sz="2200" b="1" u="sng" dirty="0">
                <a:latin typeface="Times New Roman" panose="02020603050405020304" pitchFamily="18" charset="0"/>
                <a:cs typeface="Times New Roman" panose="02020603050405020304" pitchFamily="18" charset="0"/>
              </a:rPr>
              <a:t>Description</a:t>
            </a:r>
          </a:p>
          <a:p>
            <a:pPr algn="just">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App Names </a:t>
            </a:r>
            <a:r>
              <a:rPr lang="en-US" sz="2200" dirty="0">
                <a:latin typeface="Times New Roman" panose="02020603050405020304" pitchFamily="18" charset="0"/>
                <a:cs typeface="Times New Roman" panose="02020603050405020304" pitchFamily="18" charset="0"/>
              </a:rPr>
              <a:t>: The name of the mobile application.</a:t>
            </a:r>
          </a:p>
          <a:p>
            <a:pPr algn="just">
              <a:lnSpc>
                <a:spcPct val="10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Category </a:t>
            </a:r>
            <a:r>
              <a:rPr lang="en-US" sz="2200" dirty="0">
                <a:latin typeface="Times New Roman" panose="02020603050405020304" pitchFamily="18" charset="0"/>
                <a:cs typeface="Times New Roman" panose="02020603050405020304" pitchFamily="18" charset="0"/>
              </a:rPr>
              <a:t>: The category or genre the app belongs to (e.g., Social, Tools, Shopping).</a:t>
            </a:r>
          </a:p>
          <a:p>
            <a:pPr algn="just">
              <a:lnSpc>
                <a:spcPct val="11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Rank </a:t>
            </a:r>
            <a:r>
              <a:rPr lang="en-US" sz="2200" dirty="0">
                <a:latin typeface="Times New Roman" panose="02020603050405020304" pitchFamily="18" charset="0"/>
                <a:cs typeface="Times New Roman" panose="02020603050405020304" pitchFamily="18" charset="0"/>
              </a:rPr>
              <a:t>: The app's position within the top 100 list for each country.</a:t>
            </a:r>
          </a:p>
          <a:p>
            <a:pPr algn="just">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Rating</a:t>
            </a:r>
            <a:r>
              <a:rPr lang="en-US" sz="2200" dirty="0">
                <a:latin typeface="Times New Roman" panose="02020603050405020304" pitchFamily="18" charset="0"/>
                <a:cs typeface="Times New Roman" panose="02020603050405020304" pitchFamily="18" charset="0"/>
              </a:rPr>
              <a:t> : The average user rating of the app (out of 5).</a:t>
            </a:r>
          </a:p>
          <a:p>
            <a:pPr algn="just">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Installs_no </a:t>
            </a:r>
            <a:r>
              <a:rPr lang="en-US" sz="2200" dirty="0">
                <a:latin typeface="Times New Roman" panose="02020603050405020304" pitchFamily="18" charset="0"/>
                <a:cs typeface="Times New Roman" panose="02020603050405020304" pitchFamily="18" charset="0"/>
              </a:rPr>
              <a:t>: The total number of installs for the app.</a:t>
            </a:r>
          </a:p>
          <a:p>
            <a:pPr algn="just">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Recent </a:t>
            </a:r>
            <a:r>
              <a:rPr lang="en-US" sz="2200" dirty="0">
                <a:latin typeface="Times New Roman" panose="02020603050405020304" pitchFamily="18" charset="0"/>
                <a:cs typeface="Times New Roman" panose="02020603050405020304" pitchFamily="18" charset="0"/>
              </a:rPr>
              <a:t>: The number of recent installs the app has received.</a:t>
            </a:r>
          </a:p>
          <a:p>
            <a:pPr algn="just">
              <a:lnSpc>
                <a:spcPct val="10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Country </a:t>
            </a:r>
            <a:r>
              <a:rPr lang="en-US" sz="2200" dirty="0">
                <a:latin typeface="Times New Roman" panose="02020603050405020304" pitchFamily="18" charset="0"/>
                <a:cs typeface="Times New Roman" panose="02020603050405020304" pitchFamily="18" charset="0"/>
              </a:rPr>
              <a:t>: The country where the app is popular or listed.</a:t>
            </a:r>
          </a:p>
          <a:p>
            <a:pPr marL="114300" indent="0">
              <a:buNone/>
            </a:pPr>
            <a:endParaRPr lang="en-US" sz="22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E4D6D-7F18-4AE8-9620-AC5D630AED65}"/>
              </a:ext>
            </a:extLst>
          </p:cNvPr>
          <p:cNvSpPr>
            <a:spLocks noGrp="1"/>
          </p:cNvSpPr>
          <p:nvPr>
            <p:ph type="title"/>
          </p:nvPr>
        </p:nvSpPr>
        <p:spPr>
          <a:xfrm>
            <a:off x="838200" y="307910"/>
            <a:ext cx="10515600" cy="709127"/>
          </a:xfrm>
        </p:spPr>
        <p:txBody>
          <a:bodyPr>
            <a:normAutofit/>
          </a:bodyPr>
          <a:lstStyle/>
          <a:p>
            <a:r>
              <a:rPr lang="en-US" sz="3200" dirty="0">
                <a:solidFill>
                  <a:srgbClr val="FF0000"/>
                </a:solidFill>
                <a:latin typeface="Lato Black" panose="020B0604020202020204" charset="0"/>
              </a:rPr>
              <a:t>Data Exploration</a:t>
            </a:r>
            <a:endParaRPr lang="en-US" sz="3200" dirty="0">
              <a:solidFill>
                <a:srgbClr val="FF0000"/>
              </a:solidFill>
              <a:latin typeface="Arial Black" panose="020B0A04020102020204" pitchFamily="34" charset="0"/>
            </a:endParaRPr>
          </a:p>
        </p:txBody>
      </p:sp>
      <p:sp>
        <p:nvSpPr>
          <p:cNvPr id="3" name="Text Placeholder 2">
            <a:extLst>
              <a:ext uri="{FF2B5EF4-FFF2-40B4-BE49-F238E27FC236}">
                <a16:creationId xmlns:a16="http://schemas.microsoft.com/office/drawing/2014/main" id="{D0ECC2A1-39C8-4036-B154-6CD4ED1F1349}"/>
              </a:ext>
            </a:extLst>
          </p:cNvPr>
          <p:cNvSpPr>
            <a:spLocks noGrp="1"/>
          </p:cNvSpPr>
          <p:nvPr>
            <p:ph type="body" idx="1"/>
          </p:nvPr>
        </p:nvSpPr>
        <p:spPr>
          <a:xfrm>
            <a:off x="838200" y="1017037"/>
            <a:ext cx="10515600" cy="5159926"/>
          </a:xfrm>
        </p:spPr>
        <p:txBody>
          <a:bodyPr/>
          <a:lstStyle/>
          <a:p>
            <a:pPr marL="114300" indent="0">
              <a:buNone/>
            </a:pPr>
            <a:r>
              <a:rPr lang="en-US" dirty="0"/>
              <a:t>Missing Values: </a:t>
            </a:r>
          </a:p>
          <a:p>
            <a:pPr marL="114300" indent="0">
              <a:buNone/>
            </a:pPr>
            <a:endParaRPr lang="en-US" dirty="0"/>
          </a:p>
        </p:txBody>
      </p:sp>
      <p:pic>
        <p:nvPicPr>
          <p:cNvPr id="5" name="Picture 4">
            <a:extLst>
              <a:ext uri="{FF2B5EF4-FFF2-40B4-BE49-F238E27FC236}">
                <a16:creationId xmlns:a16="http://schemas.microsoft.com/office/drawing/2014/main" id="{A3133F10-8DE8-47A7-83D1-586E9720330B}"/>
              </a:ext>
            </a:extLst>
          </p:cNvPr>
          <p:cNvPicPr>
            <a:picLocks noChangeAspect="1"/>
          </p:cNvPicPr>
          <p:nvPr/>
        </p:nvPicPr>
        <p:blipFill>
          <a:blip r:embed="rId2"/>
          <a:stretch>
            <a:fillRect/>
          </a:stretch>
        </p:blipFill>
        <p:spPr>
          <a:xfrm>
            <a:off x="1026368" y="1726164"/>
            <a:ext cx="6885992" cy="4450799"/>
          </a:xfrm>
          <a:prstGeom prst="rect">
            <a:avLst/>
          </a:prstGeom>
        </p:spPr>
      </p:pic>
      <p:sp>
        <p:nvSpPr>
          <p:cNvPr id="6" name="TextBox 5">
            <a:extLst>
              <a:ext uri="{FF2B5EF4-FFF2-40B4-BE49-F238E27FC236}">
                <a16:creationId xmlns:a16="http://schemas.microsoft.com/office/drawing/2014/main" id="{8199B526-544D-47A1-99A7-6DC88CB0EB46}"/>
              </a:ext>
            </a:extLst>
          </p:cNvPr>
          <p:cNvSpPr txBox="1"/>
          <p:nvPr/>
        </p:nvSpPr>
        <p:spPr>
          <a:xfrm>
            <a:off x="8100528" y="1683425"/>
            <a:ext cx="3572068" cy="4154984"/>
          </a:xfrm>
          <a:prstGeom prst="rect">
            <a:avLst/>
          </a:prstGeom>
          <a:noFill/>
        </p:spPr>
        <p:txBody>
          <a:bodyPr wrap="square" rtlCol="0">
            <a:spAutoFit/>
          </a:bodyPr>
          <a:lstStyle/>
          <a:p>
            <a:r>
              <a:rPr lang="en-US" sz="2400" b="1" u="sng" dirty="0">
                <a:solidFill>
                  <a:srgbClr val="FF0000"/>
                </a:solidFill>
                <a:latin typeface="Times New Roman" panose="02020603050405020304" pitchFamily="18" charset="0"/>
                <a:cs typeface="Times New Roman" panose="02020603050405020304" pitchFamily="18" charset="0"/>
              </a:rPr>
              <a:t>Reasons :</a:t>
            </a:r>
          </a:p>
          <a:p>
            <a:r>
              <a:rPr lang="en-US" sz="2200" b="1" dirty="0">
                <a:latin typeface="Times New Roman" panose="02020603050405020304" pitchFamily="18" charset="0"/>
                <a:cs typeface="Times New Roman" panose="02020603050405020304" pitchFamily="18" charset="0"/>
              </a:rPr>
              <a:t>Delayed Updates </a:t>
            </a:r>
            <a:r>
              <a:rPr lang="en-US" sz="2200" dirty="0">
                <a:latin typeface="Times New Roman" panose="02020603050405020304" pitchFamily="18" charset="0"/>
                <a:cs typeface="Times New Roman" panose="02020603050405020304" pitchFamily="18" charset="0"/>
              </a:rPr>
              <a:t>: Install data may take time to reflect, while ratings show immediately</a:t>
            </a:r>
          </a:p>
          <a:p>
            <a:r>
              <a:rPr lang="en-US" sz="2200" b="1" dirty="0">
                <a:latin typeface="Times New Roman" panose="02020603050405020304" pitchFamily="18" charset="0"/>
                <a:cs typeface="Times New Roman" panose="02020603050405020304" pitchFamily="18" charset="0"/>
              </a:rPr>
              <a:t>New or Updated Apps</a:t>
            </a:r>
            <a:r>
              <a:rPr lang="en-US" sz="2200" dirty="0">
                <a:latin typeface="Times New Roman" panose="02020603050405020304" pitchFamily="18" charset="0"/>
                <a:cs typeface="Times New Roman" panose="02020603050405020304" pitchFamily="18" charset="0"/>
              </a:rPr>
              <a:t> : Recently launched apps may have ratings from testers but no public installs yet.</a:t>
            </a:r>
          </a:p>
          <a:p>
            <a:r>
              <a:rPr lang="en-US" sz="2200" b="1" dirty="0">
                <a:latin typeface="Times New Roman" panose="02020603050405020304" pitchFamily="18" charset="0"/>
                <a:cs typeface="Times New Roman" panose="02020603050405020304" pitchFamily="18" charset="0"/>
              </a:rPr>
              <a:t>Privacy Restrictions</a:t>
            </a:r>
            <a:r>
              <a:rPr lang="en-US" sz="2200" dirty="0">
                <a:latin typeface="Times New Roman" panose="02020603050405020304" pitchFamily="18" charset="0"/>
                <a:cs typeface="Times New Roman" panose="02020603050405020304" pitchFamily="18" charset="0"/>
              </a:rPr>
              <a:t> : Some apps hide install metrics due to privacy settings</a:t>
            </a:r>
          </a:p>
        </p:txBody>
      </p:sp>
    </p:spTree>
    <p:extLst>
      <p:ext uri="{BB962C8B-B14F-4D97-AF65-F5344CB8AC3E}">
        <p14:creationId xmlns:p14="http://schemas.microsoft.com/office/powerpoint/2010/main" val="16789518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0104" y="373224"/>
            <a:ext cx="5803291" cy="671805"/>
          </a:xfrm>
        </p:spPr>
        <p:txBody>
          <a:bodyPr>
            <a:normAutofit/>
          </a:bodyPr>
          <a:lstStyle/>
          <a:p>
            <a:r>
              <a:rPr lang="en-US" b="1" dirty="0">
                <a:solidFill>
                  <a:srgbClr val="C00000"/>
                </a:solidFill>
              </a:rPr>
              <a:t>Univariate Analysis - Categorical</a:t>
            </a:r>
          </a:p>
        </p:txBody>
      </p:sp>
      <p:sp>
        <p:nvSpPr>
          <p:cNvPr id="4" name="TextBox 3"/>
          <p:cNvSpPr txBox="1"/>
          <p:nvPr/>
        </p:nvSpPr>
        <p:spPr>
          <a:xfrm>
            <a:off x="840103" y="4488666"/>
            <a:ext cx="10235333" cy="307777"/>
          </a:xfrm>
          <a:prstGeom prst="rect">
            <a:avLst/>
          </a:prstGeom>
          <a:noFill/>
        </p:spPr>
        <p:txBody>
          <a:bodyPr wrap="square" rtlCol="0">
            <a:spAutoFit/>
          </a:bodyPr>
          <a:lstStyle/>
          <a:p>
            <a:pPr marL="342900" indent="-342900" algn="just">
              <a:buFont typeface="+mj-lt"/>
              <a:buAutoNum type="arabicPeriod"/>
            </a:pPr>
            <a:endParaRPr lang="en-US" dirty="0"/>
          </a:p>
        </p:txBody>
      </p:sp>
      <p:pic>
        <p:nvPicPr>
          <p:cNvPr id="6" name="Picture 5">
            <a:extLst>
              <a:ext uri="{FF2B5EF4-FFF2-40B4-BE49-F238E27FC236}">
                <a16:creationId xmlns:a16="http://schemas.microsoft.com/office/drawing/2014/main" id="{6B74CB15-ECF1-9BE9-2A70-4174C87ECDFA}"/>
              </a:ext>
            </a:extLst>
          </p:cNvPr>
          <p:cNvPicPr>
            <a:picLocks noChangeAspect="1"/>
          </p:cNvPicPr>
          <p:nvPr/>
        </p:nvPicPr>
        <p:blipFill>
          <a:blip r:embed="rId3"/>
          <a:stretch>
            <a:fillRect/>
          </a:stretch>
        </p:blipFill>
        <p:spPr>
          <a:xfrm>
            <a:off x="538273" y="1045028"/>
            <a:ext cx="11059678" cy="5439747"/>
          </a:xfrm>
          <a:prstGeom prst="rect">
            <a:avLst/>
          </a:prstGeom>
        </p:spPr>
      </p:pic>
      <p:sp>
        <p:nvSpPr>
          <p:cNvPr id="3" name="TextBox 2">
            <a:extLst>
              <a:ext uri="{FF2B5EF4-FFF2-40B4-BE49-F238E27FC236}">
                <a16:creationId xmlns:a16="http://schemas.microsoft.com/office/drawing/2014/main" id="{9369767A-E1A7-4D9C-BC9C-70E2A292B603}"/>
              </a:ext>
            </a:extLst>
          </p:cNvPr>
          <p:cNvSpPr txBox="1"/>
          <p:nvPr/>
        </p:nvSpPr>
        <p:spPr>
          <a:xfrm>
            <a:off x="5141167" y="1670180"/>
            <a:ext cx="5934269" cy="1446550"/>
          </a:xfrm>
          <a:prstGeom prst="rect">
            <a:avLst/>
          </a:prstGeom>
          <a:noFill/>
        </p:spPr>
        <p:txBody>
          <a:bodyPr wrap="square" rtlCol="0">
            <a:spAutoFit/>
          </a:bodyPr>
          <a:lstStyle/>
          <a:p>
            <a:r>
              <a:rPr lang="en-US" sz="2200" b="1" dirty="0">
                <a:latin typeface="Times New Roman" panose="02020603050405020304" pitchFamily="18" charset="0"/>
                <a:cs typeface="Times New Roman" panose="02020603050405020304" pitchFamily="18" charset="0"/>
              </a:rPr>
              <a:t>Top Categories:</a:t>
            </a:r>
            <a:r>
              <a:rPr lang="en-US" sz="2200" dirty="0">
                <a:latin typeface="Times New Roman" panose="02020603050405020304" pitchFamily="18" charset="0"/>
                <a:cs typeface="Times New Roman" panose="02020603050405020304" pitchFamily="18" charset="0"/>
              </a:rPr>
              <a:t> Categories with the most apps dominate the market, indicating high competition.</a:t>
            </a:r>
          </a:p>
          <a:p>
            <a:r>
              <a:rPr lang="en-US" sz="2200" b="1" dirty="0">
                <a:latin typeface="Times New Roman" panose="02020603050405020304" pitchFamily="18" charset="0"/>
                <a:cs typeface="Times New Roman" panose="02020603050405020304" pitchFamily="18" charset="0"/>
              </a:rPr>
              <a:t>Niche Categories: </a:t>
            </a:r>
            <a:r>
              <a:rPr lang="en-US" sz="2200" dirty="0">
                <a:latin typeface="Times New Roman" panose="02020603050405020304" pitchFamily="18" charset="0"/>
                <a:cs typeface="Times New Roman" panose="02020603050405020304" pitchFamily="18" charset="0"/>
              </a:rPr>
              <a:t>Less frequent categories may offer opportunities with lower competition.</a:t>
            </a:r>
          </a:p>
        </p:txBody>
      </p:sp>
    </p:spTree>
    <p:extLst>
      <p:ext uri="{BB962C8B-B14F-4D97-AF65-F5344CB8AC3E}">
        <p14:creationId xmlns:p14="http://schemas.microsoft.com/office/powerpoint/2010/main" val="26270154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800</TotalTime>
  <Words>1365</Words>
  <Application>Microsoft Office PowerPoint</Application>
  <PresentationFormat>Widescreen</PresentationFormat>
  <Paragraphs>130</Paragraphs>
  <Slides>24</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Times New Roman</vt:lpstr>
      <vt:lpstr>Lato Black</vt:lpstr>
      <vt:lpstr>Libre Baskerville</vt:lpstr>
      <vt:lpstr>Wingdings</vt:lpstr>
      <vt:lpstr>Arial Rounded MT Bold</vt:lpstr>
      <vt:lpstr>Arial Black</vt:lpstr>
      <vt:lpstr>Arial</vt:lpstr>
      <vt:lpstr>Calibri</vt:lpstr>
      <vt:lpstr>Office Theme</vt:lpstr>
      <vt:lpstr>PowerPoint Presentation</vt:lpstr>
      <vt:lpstr>PowerPoint Presentation</vt:lpstr>
      <vt:lpstr>PowerPoint Presentation</vt:lpstr>
      <vt:lpstr>PowerPoint Presentation</vt:lpstr>
      <vt:lpstr>                Objective of the Project </vt:lpstr>
      <vt:lpstr>PowerPoint Presentation</vt:lpstr>
      <vt:lpstr>                   Dataset Overview</vt:lpstr>
      <vt:lpstr>Data Exploration</vt:lpstr>
      <vt:lpstr>Univariate Analysis - Categorical</vt:lpstr>
      <vt:lpstr>Univariate Analysis - Numerical</vt:lpstr>
      <vt:lpstr>Bivariate Analysis – Num Vs Num</vt:lpstr>
      <vt:lpstr>Bivariate Analysis – Num Vs Cat</vt:lpstr>
      <vt:lpstr>Bivariate Analysis – Num Vs Cat</vt:lpstr>
      <vt:lpstr>Bivariate Analysis – Num Vs Cat</vt:lpstr>
      <vt:lpstr>PowerPoint Presentation</vt:lpstr>
      <vt:lpstr>Bivariate Analysis – Num Vs Cat</vt:lpstr>
      <vt:lpstr>Bivariate Analysis – Num Vs Cat</vt:lpstr>
      <vt:lpstr>Multivariate Analysis </vt:lpstr>
      <vt:lpstr>Multivariate Analysis </vt:lpstr>
      <vt:lpstr>Multivariate Analysis </vt:lpstr>
      <vt:lpstr>Multivariate Analysis </vt:lpstr>
      <vt:lpstr>                        Conclusion</vt:lpstr>
      <vt:lpstr>Data Analysis &amp; Key Takeaways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dell</cp:lastModifiedBy>
  <cp:revision>61</cp:revision>
  <dcterms:created xsi:type="dcterms:W3CDTF">2024-10-04T03:56:56Z</dcterms:created>
  <dcterms:modified xsi:type="dcterms:W3CDTF">2025-03-22T05:06:46Z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427B2F5BF0B7402F88EFE92C54E0290A_13</vt:lpwstr>
  </property>
  <property fmtid="{D5CDD505-2E9C-101B-9397-08002B2CF9AE}" pid="3" name="KSOProductBuildVer">
    <vt:lpwstr>1033-12.2.0.13472</vt:lpwstr>
  </property>
</Properties>
</file>