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C39EE-07F3-463D-9B93-55E2E6750A8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2469-372C-4CD0-A32F-EC49C872B8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F2469-372C-4CD0-A32F-EC49C872B8D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200400" y="1905000"/>
            <a:ext cx="5800851" cy="140166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3000" spc="15" dirty="0" err="1" smtClean="0"/>
              <a:t>Dhanaja</a:t>
            </a:r>
            <a:r>
              <a:rPr lang="en-US" sz="3000" spc="15" dirty="0" smtClean="0"/>
              <a:t> S</a:t>
            </a:r>
            <a:br>
              <a:rPr lang="en-US" sz="3000" spc="15" dirty="0" smtClean="0"/>
            </a:br>
            <a:r>
              <a:rPr lang="en-US" sz="3000" spc="15" dirty="0" err="1" smtClean="0"/>
              <a:t>B.Tech</a:t>
            </a:r>
            <a:r>
              <a:rPr lang="en-US" sz="3000" spc="15" dirty="0" smtClean="0"/>
              <a:t> AI&amp;DS</a:t>
            </a:r>
            <a:br>
              <a:rPr lang="en-US" sz="3000" spc="15" dirty="0" smtClean="0"/>
            </a:br>
            <a:r>
              <a:rPr lang="en-US" sz="3000" spc="15" dirty="0" smtClean="0"/>
              <a:t>SINCET</a:t>
            </a:r>
            <a:endParaRPr sz="30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00800" y="3429000"/>
            <a:ext cx="3505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10" dirty="0" err="1" smtClean="0">
                <a:solidFill>
                  <a:srgbClr val="2D936B"/>
                </a:solidFill>
                <a:latin typeface="Trebuchet MS"/>
                <a:cs typeface="Trebuchet MS"/>
              </a:rPr>
              <a:t>Naan</a:t>
            </a:r>
            <a:r>
              <a:rPr lang="en-US" sz="2400" b="1" spc="10" dirty="0" smtClean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US" sz="2400" b="1" spc="10" dirty="0" err="1" smtClean="0">
                <a:solidFill>
                  <a:srgbClr val="2D936B"/>
                </a:solidFill>
                <a:latin typeface="Trebuchet MS"/>
                <a:cs typeface="Trebuchet MS"/>
              </a:rPr>
              <a:t>Mudhalvan</a:t>
            </a:r>
            <a:r>
              <a:rPr lang="en-US" sz="2400" b="1" spc="10" dirty="0" smtClean="0">
                <a:solidFill>
                  <a:srgbClr val="2D936B"/>
                </a:solidFill>
                <a:latin typeface="Trebuchet MS"/>
                <a:cs typeface="Trebuchet MS"/>
              </a:rPr>
              <a:t> 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0" y="457200"/>
            <a:ext cx="3446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Predicting future data</a:t>
            </a:r>
          </a:p>
        </p:txBody>
      </p:sp>
      <p:pic>
        <p:nvPicPr>
          <p:cNvPr id="11" name="Picture 10" descr="ls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505200"/>
            <a:ext cx="4724400" cy="335280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2" name="Picture 11" descr="Screenshot (6).png"/>
          <p:cNvPicPr>
            <a:picLocks noChangeAspect="1"/>
          </p:cNvPicPr>
          <p:nvPr/>
        </p:nvPicPr>
        <p:blipFill>
          <a:blip r:embed="rId5"/>
          <a:srcRect t="24432" b="5534"/>
          <a:stretch>
            <a:fillRect/>
          </a:stretch>
        </p:blipFill>
        <p:spPr>
          <a:xfrm>
            <a:off x="304800" y="1143001"/>
            <a:ext cx="4191000" cy="2133599"/>
          </a:xfrm>
          <a:prstGeom prst="rect">
            <a:avLst/>
          </a:prstGeom>
        </p:spPr>
      </p:pic>
      <p:pic>
        <p:nvPicPr>
          <p:cNvPr id="13" name="Picture 12" descr="Screenshot (7).png"/>
          <p:cNvPicPr>
            <a:picLocks noChangeAspect="1"/>
          </p:cNvPicPr>
          <p:nvPr/>
        </p:nvPicPr>
        <p:blipFill>
          <a:blip r:embed="rId6"/>
          <a:srcRect t="25544" b="5534"/>
          <a:stretch>
            <a:fillRect/>
          </a:stretch>
        </p:blipFill>
        <p:spPr>
          <a:xfrm>
            <a:off x="4724400" y="1143000"/>
            <a:ext cx="4039200" cy="2133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38200" y="4114800"/>
            <a:ext cx="243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Predicted plot  </a:t>
            </a:r>
            <a:r>
              <a:rPr lang="en-US" sz="2400" dirty="0" smtClean="0">
                <a:solidFill>
                  <a:srgbClr val="FFC000"/>
                </a:solidFill>
                <a:sym typeface="Wingdings" pitchFamily="2" charset="2"/>
              </a:rPr>
              <a:t>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4800" y="829627"/>
            <a:ext cx="9905999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dirty="0" smtClean="0"/>
              <a:t>  Stock Market Prediction using LSTM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pic>
        <p:nvPicPr>
          <p:cNvPr id="23" name="Picture 22" descr="sm predictio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828800"/>
            <a:ext cx="7552800" cy="4248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7" name="Rectangle 26"/>
          <p:cNvSpPr/>
          <p:nvPr/>
        </p:nvSpPr>
        <p:spPr>
          <a:xfrm>
            <a:off x="2133600" y="1981200"/>
            <a:ext cx="7010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400" dirty="0"/>
              <a:t>Introduction to Stack Prediction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/>
              <a:t>Overview of Recurrent Neural Networks (RNN)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/>
              <a:t>Understanding Long Short-Term Memory (LSTM) Networks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/>
              <a:t>Data Preparation for Stack Prediction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/>
              <a:t>Building and Training RNN Model for Stack Prediction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/>
              <a:t>Building and Training LSTM Model for Stack Prediction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/>
              <a:t>Performance Evaluation and Comparison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/>
              <a:t>Conclusion and Future Directions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67800" y="3429000"/>
            <a:ext cx="2295525" cy="30670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609600" y="2413338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Develop an algorithm for predicting stack overflow occurrences in software applications, aiming to proactively identify potential stack overflow errors during runtime. </a:t>
            </a:r>
            <a:r>
              <a:rPr lang="en-US" sz="2400" dirty="0" smtClean="0"/>
              <a:t>The </a:t>
            </a:r>
            <a:r>
              <a:rPr lang="en-US" sz="2400" dirty="0"/>
              <a:t>algorithm should analyze the program's control flow, memory usage, and stack frame sizes to forecast when a stack overflow is likely to happen, allowing for preemptive measures to be taken to prevent runtime crashes and improve application stability.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67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685800" y="2274838"/>
            <a:ext cx="84582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500" dirty="0"/>
              <a:t>In this project we are going to do </a:t>
            </a:r>
            <a:r>
              <a:rPr lang="en-US" sz="2500" dirty="0" err="1" smtClean="0"/>
              <a:t>uni</a:t>
            </a:r>
            <a:r>
              <a:rPr lang="en-US" sz="2500" dirty="0" smtClean="0"/>
              <a:t> </a:t>
            </a:r>
            <a:r>
              <a:rPr lang="en-US" sz="2500" dirty="0" err="1" smtClean="0"/>
              <a:t>variate</a:t>
            </a:r>
            <a:r>
              <a:rPr lang="en-US" sz="2500" dirty="0" smtClean="0"/>
              <a:t> </a:t>
            </a:r>
            <a:r>
              <a:rPr lang="en-US" sz="2500" dirty="0"/>
              <a:t>method of analysis. We'll use only the close parameter of the data to predict </a:t>
            </a:r>
            <a:r>
              <a:rPr lang="en-US" sz="2500" dirty="0" smtClean="0"/>
              <a:t>the next </a:t>
            </a:r>
            <a:r>
              <a:rPr lang="en-US" sz="2500" dirty="0"/>
              <a:t>data. </a:t>
            </a:r>
            <a:endParaRPr lang="en-US" sz="2500" dirty="0" smtClean="0"/>
          </a:p>
          <a:p>
            <a:endParaRPr lang="en-US" sz="2500" dirty="0" smtClean="0"/>
          </a:p>
          <a:p>
            <a:pPr>
              <a:buFont typeface="Wingdings" pitchFamily="2" charset="2"/>
              <a:buChar char="§"/>
            </a:pPr>
            <a:r>
              <a:rPr lang="en-US" sz="2500" dirty="0" smtClean="0"/>
              <a:t>We </a:t>
            </a:r>
            <a:r>
              <a:rPr lang="en-US" sz="2500" dirty="0"/>
              <a:t>are going to apply RNN recurrent neural network or LSTM (Long short term memory) which is very useful </a:t>
            </a:r>
            <a:r>
              <a:rPr lang="en-US" sz="2500" dirty="0" smtClean="0"/>
              <a:t>for </a:t>
            </a:r>
            <a:r>
              <a:rPr lang="en-US" sz="2500" dirty="0"/>
              <a:t>the time series analysis. </a:t>
            </a:r>
            <a:endParaRPr lang="en-US" sz="2500" dirty="0" smtClean="0"/>
          </a:p>
          <a:p>
            <a:endParaRPr lang="en-US" sz="2500" dirty="0" smtClean="0"/>
          </a:p>
          <a:p>
            <a:pPr>
              <a:buFont typeface="Wingdings" pitchFamily="2" charset="2"/>
              <a:buChar char="§"/>
            </a:pPr>
            <a:r>
              <a:rPr lang="en-US" sz="2500" dirty="0" smtClean="0"/>
              <a:t>We </a:t>
            </a:r>
            <a:r>
              <a:rPr lang="en-US" sz="2500" dirty="0"/>
              <a:t>are going to find the pattern for the close price of the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90600" y="2057400"/>
            <a:ext cx="83058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/>
              <a:t>Finance and Investment </a:t>
            </a:r>
            <a:r>
              <a:rPr lang="en-US" sz="2500" dirty="0" smtClean="0"/>
              <a:t>Firms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E-commerce </a:t>
            </a:r>
            <a:r>
              <a:rPr lang="en-US" sz="2500" dirty="0" smtClean="0"/>
              <a:t>Platforms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Healthcare </a:t>
            </a:r>
            <a:r>
              <a:rPr lang="en-US" sz="2500" dirty="0" smtClean="0"/>
              <a:t>Industry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Manufacturing </a:t>
            </a:r>
            <a:r>
              <a:rPr lang="en-US" sz="2500" dirty="0" smtClean="0"/>
              <a:t>Sector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Telecommunications </a:t>
            </a:r>
            <a:r>
              <a:rPr lang="en-US" sz="2500" dirty="0" smtClean="0"/>
              <a:t>Companies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Marketing and Advertising </a:t>
            </a:r>
            <a:r>
              <a:rPr lang="en-US" sz="2500" dirty="0" smtClean="0"/>
              <a:t>Agencies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Insurance </a:t>
            </a:r>
            <a:r>
              <a:rPr lang="en-US" sz="2500" dirty="0" smtClean="0"/>
              <a:t>Companies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Environmental </a:t>
            </a:r>
            <a:r>
              <a:rPr lang="en-US" sz="2500" dirty="0" smtClean="0"/>
              <a:t>Science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Human Resources and </a:t>
            </a:r>
            <a:r>
              <a:rPr lang="en-US" sz="2500" dirty="0" smtClean="0"/>
              <a:t>Recruitment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Sports Analytics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457200" y="2057400"/>
            <a:ext cx="2983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Creating LSTM </a:t>
            </a:r>
            <a:r>
              <a:rPr lang="en-US" sz="2400" b="1" i="1" dirty="0" smtClean="0">
                <a:solidFill>
                  <a:srgbClr val="0070C0"/>
                </a:solidFill>
              </a:rPr>
              <a:t>model: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sp>
        <p:nvSpPr>
          <p:cNvPr id="4098" name="AutoShape 2" descr="data:image/png;base64,iVBORw0KGgoAAAANSUhEUgAAAnAAAAHJCAYAAAAFPgSDAAAAOXRFWHRTb2Z0d2FyZQBNYXRwbG90bGliIHZlcnNpb24zLjcuMSwgaHR0cHM6Ly9tYXRwbG90bGliLm9yZy/bCgiHAAAACXBIWXMAAA9hAAAPYQGoP6dpAABiEElEQVR4nO3deXhU5dk/8O/sk3USEshmIFGigECCICGIYjU1KlpTbQvUClJeqW/VHxStRWSxVRvFYhGhRn1bUSuF0ipVqqkYFKtElrAogoBATCRMFkIyyWSb5fz+eDLLmUxWk8yZ8P1c11zJzDxn5pkzZ865z/0sRyVJkgQiIiIiChrqQFeAiIiIiHqGARwRERFRkGEAR0RERBRkGMARERERBRkGcERERERBhgEcERERUZBhAEdEREQUZBjAEREREQUZBnBEREREQUYb6Ap06qNbgPJ/e+6P+y0wbkXH5cv/A3x0o+e+MR7ILQPUA/AxG0qAt1M994dNB7I/6v/39fWvFMD6jef+T3mhjU45WoGvngVK/w7UnwDsDZ7nrn4LSM7tfHnf7x3gOh8IG1We/8NGALeVBKwqAdWX+53+3Hf4+52YLgdu/hxQ+eQRiu4GTr/quT/lFeDiu/uuLoHWZAYOPwGc/Q/QWAY4WzzP/eg8oI/qfPlTG4DP5nnuB+pYo0QX2H5B2QHcxXfLA7iSv3YewJW8Lr+fcufABG/9TSnB4WC0+3/abzdEg4WS9x11XwKn/wpcPCfQNRk4jhbgg2vEyWJ/GkyBTMVHQOH3PPdT5wJZGwJVG0VRdnST9ANAPwRorRH3608A1Z8BsVPal7U1AGVvyR8byLM2bRiQfIfnvunygXtvb4k3A82VgXnvYGO3At9slD82bDpgiBX/hyYNfJ2IekIp+53e+mIlMGIWoNEHuiYDo+JDefCmCRX7HG2ouK++QNZDf/H+LRiHBa4eA0TZAZxGD6T8FDi+zvPY6df9B3BlbwKORs/9IROBqLH9X0cX41Dg6n8M3Pt15Mo/BboGwaOlGpAcnvsxU5STnSDqDqXsd3rLWgJ8/SJw2QOBrsnAaK6Q37/s/wEZeYGpy2AUzL+FXlB2AAeILJp3AFe6GZi4BlDr5OV8m8FS7/b8f+x5oGYfUPuFyE61ngcku+hrEDkKSJwBpP0voIuQv4a/5ofp24AjeUDpP0R/kZB4kZ7uqqmioQQ4+Wfg/EGg/riog61WnHEZ40TAmToHSLql4/d3qdwpT5F7v1d3+rG0nBM7zfJ3ActXQGsdoA0HIi4B4r8PpP0SCEtuv5y/1y79p/h+zu8HnK1A5Bhg1CIg9a72y1vLgGPPARWFQMNp0d9MGwEYYoCINCDmSuCiHwJDJrRftjOOVpFJK90CnD8gPp9aD4QkAkOnASN/AcRO9pTvaL2e+0y+XgeiL5utATj1CvDtv4C6L8R2oQkRzR7DrhXbpWl0++XsVuDEC8C3b4vv0LUt6WOAsOHAkElA/PXy7QkASjYBJW8AtQeB5ioAklj/xgSx3odMAi65B1Bruq77v8eKZjAAUBuA288C+mh5Gd9+qSMXAJNfFP+f/qvYlms/B5rOis/uaAZ0kUDEpUDC94G0+4CQuO6tS5fPHwMO/9Zz37cPVXebFetPinXs2l4djaJFYMgk8XrJdwAqVfvlOrL3l+L1XG46CESni/+dduAf0Z4+mGN+A2Q85Snr2y/sluNAZFrHn6U3+w5/zmwDvvqj2H929fvurS+fBC75ucgm9oS5EDj5F/G7bTKLkzHjMPH9pNwJJP+wff+6vtLTfahvvzWXI0+JG9A3zdsb/WyP1m+6blKt/C9w8v+Aql1A81mxPYYkAMOuAS69X+ybffluk9d/CEACjqwCzu0Rv+cpfxG/lfOfi/3O+YNAwynRqmazABqjaOmIyQQu+R9g2NWe1/NtOnU5/ar8fb2bVLvTdGwtE79D83ag/mvxm9NFtsUCN4vjhTG2/XK+r/2DU2L7O/l/QN1h8Xj0BODypUDiTe2XrzsKHFsLVH0MWEsBRxOgM4kWH9Nosd2OmAVEjGy/bAeUH8ANmQhEjRPBFyB+OOXvAhfd5inTeAao2OG5r27L3LkcekQc8Hw1V4pb5cfAiT8B2f/1H7i4tNYC26d66tITNfuAL59o/7jTJjbohlMiALn458CUP/f89bvLXAh8Oktkn7zZaoGaYnE7thbIfFm+Dv0pmgucfk3+2Pn9QNEc8T2NWuR53HIceD/L0xzu/b62WqDhJHC2ALA39iyAs34DfJwrdgzenK0iUK4/Dpz6C3DZr4ArVvfsgNvfzh8SdbeWyB932sQ2VvuF2NFkPAWMftDzvKMF+GC6+K58l7NbgcZSoOoToOq/8gBu7/3AifXt69F0VtzO7xcnGSk/A9ThXdf/knuA/Yva3rsF+GYzkHavvIzvidXIBZ7/jzzlCQC9tdaIg/K5z4Dj64HrC4HojK7r05eO/wnY/yuxHXlrrhD9csv/DSTcJM74Xc1fXYnPlgdwlTs9AVxNsXwATcVH8mUrve6HDhfBW38rXiROuLx19PvuqZAkcaLS8LVYp1+tAcY+2r1lHa2iDqWb2z/XWCZu374FxH0PuPrNrgcF9FRf7kMDzWkH9iwQJ5G+rCXA6RLR6jV2GTD+d52/1sk/i37q/pjfB46uav+4vQGwHBO3068B4x4Dxq3s4YfogZKN4vP6xgOtNUD1LnE7tga4apM4Ae6Ioxn48CbxubxVfQJ8NAO4+p/iBMKl8hPgw++L5Xzft7VGHKe+/RegiwIuu7/bH0f5ARwgIuwDD3nun35dHsCVbAQkp+d+0q2AYYj8NbQRQOSlIkOgDQNs9UDtIbEjAkQgUPwAcM3WjutRe0j81UUBQ64AILVPiXcldLg449BHA1CL5WsPioMvIIKNpFvF6EdX/xZ7I3D2Pc9rGGLF2ZpLd/u91H0FfHybfOMNSRQBcv0JEUQCItNQNEfsZOOm+38tQPzg9ENEkG05CjR+63nui8fEwdp1cPtqtTx4ixwlsm52K9B0RmQ4fA+WXXG0Ah/dDNQd8TymjRBni6214mDjcuyPItM09tHur9f+1FwNfJgj334MMUD0FWJ9uD6TZBfbvjEeSL1TPFb2pjx4M8aJ5QDPurTXy9+vsVycpLhow8RZrzZMBG+NpT3vO3nxHODQEs9O6fTr8gDOt19q9BViW/GmMYptQT9EZMDtjSKoayoXz7fWiMzFTQd6VrfvonQLsO8+z32VRqwrfbQ4UWg6Ix4/+x7w2c+BaZu697px14nXcjXbV3wkmtAAeYAGiO/X1gDowkU2zTvzHZ/d9Xv1xb7j2HPd/333lForAoJdbQHO0WdEttl3v+3Pvl/KgzeVVtRRYxCZH9f2WPEh8MmPgeu2966O/vR2HxqWIr4P6zfiZN4lcjRgGiP+74v+i64+YGX/9DymCZVnhLz7hhUvlAdv2gggNhOAWgQz9gYAEnD4cfE5fU/QvLmCN9Pl4vM2fN2+TPhIkVHXRQNwit957eee4/cXj4m+70MmAIah4vO0VIkki0vYCJGtcvGXHfSn4iPxnXh3mwlLFXFB7ReefU5LtfiObywGIi/z/1rNFSJ4C0kATGPbWn5cAb0EHPyNPIA7/Lg8eIueAIQmi6C/sRywnpbXq5uCI4BL+RlwcIk4mAEird9a6zmz8j3L9x288P1PANO49s1CjlaRoq3e1fa6//bsNDsS/31g2t897+1o6bist2HXiClNQi9q/1ztl8C7Xv31vtkkAjhX/xbf5hDT5b1r6z/8W/mOJ+kHwLTN4iAqOYG9/wt8/ZJ4TnKIdZ5T1PHrRV8hdo6GIWK9vT/Fk1Gx1Ykd1bBrxP2G057l4q4Hrv9A/lp2q/iB+TaNd+bUK/LgLfxiIHunZx2f/itQ5NXU8+XvgUt/2ffrtTe+Wi0P3mIyge8VeLarw08Any/3PH/wN0DKbNEkZPVal9oIkcr3PpA6HcC53eKszsVaAsCrSfja9+TNFYA4OJnf735Han00kPwjz467epdodoy4RNz37ZfqnX0DgKv+BkRc1r4Du+QEPp0tpnYBRNBU9xVgGtW9en0XkhPY73WyqI8Gvv+ppxnbaRdZU9fo+NLNQM2v2wem/uijRLlze8T9qo8BSRJZ4Yqd4jFXgCfZxdl84o3tg7v473f9Xn2xjffk990bI2aJrMz5g+L1jjwFTPCTpfFWd1Q0W7motCJD66pH7WFg+zTxegBg/kA04yfm9L6e3nq7D427Vtx8m1KH/wQY/1jf1A3wfLfezX0d9ZO0HAe+zvfcj5ksvm9dpLjfXAkUTBIZTQD4fJloIepowIlKK97HO7niOj4OnykSMcah7Zc7829gp1dLQelmEcBFtW2rvk2pw67t3SjUg4/Ig6S0/wUmrRP7VEcz8N8feX7XdqsIJq/6W8evl3CjyPBqQ4CmCuC98Z6T4PoTopk0bLi4773P9tfK1lortlV/8UEngiOAC4kTZxBn3hH33c01vxA/fu8mTWO8WLGy5S8SB2/z+239z2r9Z3skuzhr6Ki5RqUBJr8kT8lrDN37DMZhQFWR2Ciqd4uMh71Bnjl0sXzVvdfsCckpfijeMp4WOx5AbMQZT4sdjGvdnNst+kn5+9EBQPqTnjNmXbjIMHg3iTWe8fwfNsLzf81e4IvfibPWiJHirEwbBiTN6NlnOvO2/P7oX8t/AKk/E00ZNXvFfUejaP4Y/qOevU9/8K37uMfk29WYJaK5zXVW2HQGqNkPxEwCQr3Wpb0e2P+gCMbCR4qmNX00MHSquLl4r39ABIgjfiKWiUgDQhNFgNTTIGnkAnmzyenXPQck7xMrbXj75qSwVNGke+bfIsPTWtO+icHFMkABXM1+8dt00YTKA2nA8524fPtO9wI4QGTPXAFcyznxe4kcDVR/Kh4bPlMErpJdBG6JN/o0p6o6b9rpSz35ffeGSgWMfxLY2fa7P74OuGxR58uc2QbZiUjyHfIgMmqs2CaPPuO1zDt9E8D1xz40kM68LT/+OFtFRlnGa123nBMnaXHX+n+9i+fKgzfAc3wMSwbKC8T+4Xyx2HYcjQN3/GuuFN+Fi1oPpOd5+khqjOLkwXvasvJ3Rf066kd5xR9F8AaIGCUm0xOjAOIzugK4sBGe0cdnC0Q/QdMYIPwScdNH9eq4FBwBHCCyat4rp+R1EcCd7mLut7qvgMLp3W8eaq3r+LmwFCA8pZsV9nH0WeDAg12XAzxnj32p5Zy8WU2tb58e1keJJl536lsSmZuOdj6+qWudSX7fe4LKUQ+KgR+2WtF59Quvfg4qDRA1XmzAl/6/zjOg3nz7jkWNa18mOt0TwAHyTGAgNZTI7/vWXa0VP3DvYMF6WgRww+8AvvqDp9/f1/nyM+mwVNEZd/RDnu01NAkYea+nnPl9ef8NQ6w4QF96f/vMXGeGXS0CEMtRcb+kLYDz7Zc6YpZ8kFBzpciUdHc+rP74Tfhj9dk+ms7Im6O6s0xn4r8vTiZdKj4SnZltFnE/6Vbx+zu3xxO4eWfgosYPXDDQk993byXdDAy9WvTXdDQBh7voZ9Wd33xUus8yffSb7499aCD57gvPH2zfl9jfMh0FcMM6eBwA9i0Ejq/tXr06Owb3lvUbyILR0OGA3md7jhwtvlNX8G2ziO/c33enDW9/QtnZ7+PyZWKgiLNF7NMP/sbznFovTgBH/FScfPRgSp3guZRW4i2ij5BL1aeA5YTo/+bNt/n0wEPy4E0TIja05NvF2ZtvZsL7S/YVktiLikP0MfL+wgDR/p14s6iD99w1XdWh1/rhNb2/D0AEYh0xjQJmHBYjdIZM9Jy1AiKtff4AcOhRoPA60QTYHZLvZ1LQAIUufYe6a4zA93cBE9eKoMt3x2E9LTJbBVfI+05NfqGtc+3tou+Gt5Zqkfn5YDpQtrUnHwQYeY/n/4ZT4rfp2y/Vt/n0i9/JgzeVFhh6lRiFnHyH2JnKfIft12mX3+9pv9Wu+Bsg1ZHYqSKr51K5U9xc4qZ7+qjVFIsmQe/vMKEbzad9pSe/7+/Ce7TtyT/77zvl5rMdDOigpAEYla50nW3rHR0fz+1rH7xFpIljevIdYjCQTD+sZ99jxXfdbnx/G0Dnv4+46eKqI5ctFH3mvLsKOVuB6iLRB//TWT2qRvBk4DR6YMSd8g1h93yg2ey572/ut6r/ev5XG4BbvvKkNQFgR458B9mZ3g5Jr/7M038PENOWTH/HsxE1ne38LL8vdlKGWHHW4Brp5hql6X0G2Vorbz6CSmQd+0pokmiWSX9SHNybzIDliDiYu76nmr3i/47O8ryFp3oyP4BoSvduNgREB1nfZZQgPFXef6/2C9GM6eK0y58HRGbNRRsi5s5yzZ/VUiOGxJ/6s6cPTut54OQr8j42ybeLGyB2xg0lYpqM/Yvb+odIYhRWV5cQ85Y6V/QvcZ1xnn5N7JBcojPaZ3O8f5eA6GfmPdXLnl/Iv9ue8D2DbT3X+Xt7C/PZPhJuBL73nv+yvaHRi6zl2f+I+5U7ReYJEFOnhCSIE8yjz4h9xmGfketx3RjA4E1Jo647MnSqOJiXb2vr+/dpx2V9vx9/MwL4/uZ9l+ktJexD+5LvvjDjKTF9TW91dHz0/b2l/a98vtKqIvlAm/Yv3Ps6ufi2nFlLRYbN1d8PEE233l2rXFNc9ZXIS8UUaIDYvzedFQMjDy7xdE349i2xT+5mS1/wZOCA9tk13w0j1ed5wDO6ExAbmCbEc7/sLaDig/bL9DXvOgAig+LasTpaRB+mznjXGWjfB6c7VGqR8fN2cImnk6nkbDsIe23AMZP7LvVf9paYM87W4KlPaKLoE+TbZNdkbr+8P75znB39gxjR41LyN09/I0Csx4HqP9SVRJ+6H/6tvOng6DPy7zkksW3kM0Qzx4kX5Z/VMEQEQMk+/ShcJzj2RuDwkyKj46INEx2FU++SZ0Sbu7n+vd/bO4t8+jX5gdU3+wa0/014D8KoKhIDUHrLNxNQ8jfPuq3eAxx5uuNlh1whRg66mN8HTr3WvpyjGTjzLvDJT+SjM7vDexBCS5UnmHNl3oZN85zNl23xlFUbeta8DfTNvmMgZPy+eyfISTMgO6CX/VMe8NUd8ZzAuJfx+a1tVHlu/0rpfh0DvQ/tCe/vveWc/8F2ibdAti6PrhZ9QH01V4t+fZ/2ckqUdsc/r996ax1waGnny7fbhnvR99I4THwX7jq1AAeXeloJHC3iu/SWeHPfzSN4aoPYX7i+B7VW9AtMuqV9k38P9r/Bk4ED2kamjG9/hgW0n/vNJXaKGE4OiDPdf48WnQ2bzG3TTAzAGWrMZLEhuDaWsn8C/x4nMoHnD3QdsBiHtb+k2LsZbaP9VGICxMQbO3sFYdxK0QnYNTLw263A2xe3HwIPtHXI7cMZwit3imkJ1HoxbURIkshGWMvk030A/ieu9efin4vXtBwT9xu+Ft/vkCs9czJ5G7Ok/USz/eG/nXRGvfR+kV0c/aAYRdtSJR6vLgLeGek1jYjP/GjeHW4bSoC994oRb+GXiDNpbVjbXEa75cu5miKdrWIU2efLxECfyMtEfx1HM3Bur7xppF3zZTeMXOC5LJn3QARtmOiX6it2ijzD9n6WmHTZZhHzv7VrHu+BuOvkv7faQ8BbCeI31NXOX6UWnZl3tdVZcgKfzRV9NiNHieebysVoSFfGMaOLkZO+fKcBcWXnXVlnXaSYZqBmn7wZeujUnk/b0Vf7jv4WNU70AepoHjEX0xgx4blrIlenDfjgWpHhVevbphFp8pSP+17ffr5A7kN7InKUOLYAImP47nix7lQaMXL24jmiW8sl/wOcfFmUa6kCCiaKgCJsuAg2rCVivyo5/XQ36ibfKyd9tVpMC2KI8Uz42+lnSZP/ns0fAP/J8lzq8PJHujeIKD1PzMXmep0T60XmL8I1jYjXvkET2rfz0X27VczzpgkVxzdjvPguGr6Wt7SotKJ5uZuCK4ADRBZu/+L2j/ub+w0A0p8SgxhcBxXXRMCACKzCRoh5n/pTeIoYXfXVs57H6g57Zm+e8Af5PHf+XDJfPrKq9pBnXrrOOo96M40BrnlLTNHg2qE3lbc/K9eEiNny4/zMgv1dOVtFAO4vCAfELNjR6f6f86UxiOkwPr7Nk/GxWUSToK9LHwDGLm//eH/orDnclQ0wDhPThnz8Q0+TS0t1+4khVRrR5Oz3gt+S2AF01Gco+gpg5P+0f7zZ3PFZniEGGO9nwumuxE0XQaErmHYZPlPeTOEydrkYBeeah9HeIEZnASIoTbhBPultT4QNF9+39yS0jqa2HbQKuPQ++dVdfKX8VNTrwEOebIq1pH0Hepee9g2LGi++f9+BVd7zsw2bLp8vDOje/G/+9MW+YyCM/52YQsI3Y+Nr8ovihKOsbWoMyS5vsncZdg0wrY+nBVLCPrQ7Lvkf+VyGrknNAXmT7pXrxYmI94Ts3tuHN1Uvw4Vh14huG2Vveh5zDSxTaUTTrW8fcW/6aJHh9z5On/sMcPWM6O41z+OvA6ZsEN0zXEG+axJ92fsNEdOHdDeR0BOOxvaJBW/jH+9Rs23wBXApPxNftu+PvKMvMXYycEMR8PlKEfU7msQOfsQs0aF+TycTE/alCX8QB7jjfxJt7Rqj6Bs06kHgolu7DuDSnxSd1b/ZKDa4jqZb6ErCDaIfoPdlYGz14sw+fKQ4SFz6y96fbXVk5L0i61ZdJDIvLdWiv4haJ85GhlwhmvJ8h6F3JTwVyNkrztxL/yGaF1vPASqdOEMbOk1cMWBoVt9+nr4w5AoxsOPkn0UwU/uFWCcao/xSWlE+E3wOnQZcmS/W5fkD4sy55RzEZbFixVxfSbeJ4M3VNKqNAKb+TUwDcG6vOOC0tjWt6CLFdC7x3xcZwpD43n2eS+5pvx37az4FPN/boWUiaLXViabPpNtEn72vnvO/XHdd8UdxoDr5sugbqAkFYrPE2XpocucBHCD6FibNEM1x5h0iSLZZRDNmSIJYx64DU2dXb/FHpRJzIX7jNcdU+EhPRgEQ2bivVsuX62n/N5e+2nf0t/BU4JIF/q8W4k1jAK7eApx9XzRNVX8mTkgkh5j8NWaSyOYN/1H/XEorUPvQnrj0l2I7+/plcVLlPR+jN7UOyHpV/E5P/kXsUxrLxHFSGyZGa0ZniKx2T/rF+rpqs+jicnqD2Aa1EaIlbOyj4rjQWQAHAJl/EXX5dquoX08nfXdJvUv8bk+8IDJ59V+LkwFdhJiTMvEmMVmx92THfeHyZWLy4eoikaltOSf2eWqDmPoqZrIIujubON8PlSR9l7YKIiIiIhpowTWIgYiIiIgYwBEREREFGwZwREREREGGARwRERFRkGEAR0RERBRkGMARERERBZngmwdOIZxOJ8rLyxEREQFVMFxvkIiIiCBJEurr65GYmAi1OnjzWAzgeqm8vBzJyT2cwJOIiIgUoaysDBdddFGgq9FrDOB6KSIiAoDYACIj/VwqiIiIiBTHYrEgOTnZfRwPVgEP4NavX49nnnkGZrMZ6enpeP755zF58uQOy2/ZsgXLly9HSUkJ0tLS8PTTT+Pmm292P//mm28iPz8fxcXFqKmpwYEDB5CRkeF+vqamBitXrsT777+P0tJSDB06FLm5uXj88cdhMpm6XW9Xs2lkZCQDOCIioiAT7N2fAtr4u3nzZixevBgrV67E/v37kZ6ejpycHFRWVvotv2vXLsyePRvz58/HgQMHkJubi9zcXBw+fNhdxmq1Ytq0aXj66af9vkZ5eTnKy8vxhz/8AYcPH8aGDRtQUFCA+fPn98tnJCIiIuprAb0WamZmJq688kqsWycuLO10OpGcnIwHHngAS5YsaVd+5syZsFqt2LZtm/uxKVOmICMjA/n5+bKyJSUlSE1NbZeB82fLli342c9+BqvVCq22e0lJi8UCk8mEuro6ZuCIiIiCxGA5fgcsA9fa2ori4mJkZ2d7KqNWIzs7G0VFRX6XKSoqkpUHgJycnA7Ld5frS+wseGtpaYHFYpHdiIiIiAIhYAFcdXU1HA4H4uLiZI/HxcXBbDb7XcZsNveofHfr8fjjj2PBggWdlsvLy4PJZHLfOAKViIiIAiV4J0DpAxaLBTNmzMCYMWPw2GOPdVr2kUceQV1dnftWVlY2MJUkIiIi8hGwUaixsbHQaDSoqKiQPV5RUYH4+Hi/y8THx/eofGfq6+tx4403IiIiAm+99RZ0Ol2n5Q0GAwwGQ4/fh4iIiKivBSwDp9frMXHiRBQWFrofczqdKCwsRFZWlt9lsrKyZOUBYPv27R2W74jFYsENN9wAvV6Pt99+G0ajsecfgIiIiChAAjoP3OLFizF37lxMmjQJkydPxpo1a2C1WjFv3jwAwJw5c5CUlIS8vDwAwMKFCzF9+nSsXr0aM2bMwKZNm7Bv3z689NJL7tesqalBaWkpysvLAQDHjh0DILJ38fHx7uCtsbERf/3rX2UDEoYOHQqNRjOQq4CIiIioxwIawM2cORNVVVVYsWIFzGYzMjIyUFBQ4B6oUFpaKrtO2dSpU7Fx40YsW7YMS5cuRVpaGrZu3YqxY8e6y7z99tvuABAAZs2aBQBYuXIlHnvsMezfvx+7d+8GAIwcOVJWn9OnTyMlJaW/Pi4RERFRnwjoPHDBbLDMI0NERHQhGSzH7wt6FCoRERFRMGIAR0RERBRkAn4xe5I719CCxlYHhoTpEWbg10NERETtMQOnMIs2H8TVqz7E9iMVXRcmIiKiCxIDOIXRqFUAALuTY0uIiIjIPwZwCqN1BXAOZ4BrQkRERErFAE5hmIEjIiKirjCAUxitRnwlDgZwRERE1AEGcAqjZQaOiIiIusAATmFcTagOJ/vAERERkX8M4BSGGTgiIiLqCgM4hdGoxVdidzCAIyIiIv8YwCkMM3BERETUFQZwCqPVsA8cERERdY4BnMIwA0dERERdYQCnMK4+cA72gSMiIqIOMIBTGGbgiIiIqCsM4BTGcykt9oEjIiIi/xjAKYzWPZEvM3BERETkHwM4hXFdC5XzwBEREVFHGMApDDNwRERE1BUGcAqj4SAGIiIi6gIDOIXxTOTLAI6IiIj8YwCnMK4MnM3BUahERETkHwM4hdG5JvJlBo6IiIg6wABOYdgHjoiIiLrCAE5h2AeOiIiIusIATmF4JQYiIiLqCgM4hXFfC5UT+RIREVEHGMApjKZtEAP7wBEREVFHGMApDPvAERERUVcYwCmMlqNQiYiIqAsM4BRG474WKgcxEBERkX8M4BRGyz5wRERE1AUGcAqj4ShUIiIi6gIDOIXRqjmIgYiIiDrHAE5hXKNQOZEvERERdYQBnMJoeTF7IiIi6gIDOIXhxeyJiIioKwzgFMbdB46DGIiIiKgDDOAUxpWBs7EPHBEREXWAAZzC8FJaRERE1BUGcArDiXyJiIioKwzgFMbVB06SACeDOCIiIvKDAZzCaNqaUAFm4YiIiMg/BnAK48rAAewHR0RERP4xgFMYjVcAx5GoRERE5E/AA7j169cjJSUFRqMRmZmZ2LNnT6flt2zZglGjRsFoNGLcuHF49913Zc+/+eabuOGGGxATEwOVSoWDBw+2e43m5mbcd999iImJQXh4OO644w5UVFT05cfqNdcgBoBzwREREZF/AQ3gNm/ejMWLF2PlypXYv38/0tPTkZOTg8rKSr/ld+3ahdmzZ2P+/Pk4cOAAcnNzkZubi8OHD7vLWK1WTJs2DU8//XSH7/urX/0K77zzDrZs2YKdO3eivLwct99+e59/vt7QqFVQtSXh2AeOiIiI/FFJkhSwKCEzMxNXXnkl1q1bBwBwOp1ITk7GAw88gCVLlrQrP3PmTFitVmzbts392JQpU5CRkYH8/HxZ2ZKSEqSmpuLAgQPIyMhwP15XV4ehQ4di48aN+NGPfgQA+OqrrzB69GgUFRVhypQp3aq7xWKByWRCXV0dIiMje/rRO5X26LuwOSR89sj1iDcZ+/S1iYiILmT9efweSAHLwLW2tqK4uBjZ2dmeyqjVyM7ORlFRkd9lioqKZOUBICcnp8Py/hQXF8Nms8leZ9SoURg+fHinr9PS0gKLxSK79RfP9VDZB46IiIjaC1gAV11dDYfDgbi4ONnjcXFxMJvNfpcxm809Kt/Ra+j1ekRFRfXodfLy8mAymdy35OTkbr9nT7n6wXEUKhEREfkT8EEMweKRRx5BXV2d+1ZWVtZv7+W+HioHMRAREZEf2kC9cWxsLDQaTbvRnxUVFYiPj/e7THx8fI/Kd/Qara2tqK2tlWXhunodg8EAg8HQ7ff5LlxzwTEDR0RERP4ELAOn1+sxceJEFBYWuh9zOp0oLCxEVlaW32WysrJk5QFg+/btHZb3Z+LEidDpdLLXOXbsGEpLS3v0Ov3JdUF79oEjIiIifwKWgQOAxYsXY+7cuZg0aRImT56MNWvWwGq1Yt68eQCAOXPmICkpCXl5eQCAhQsXYvr06Vi9ejVmzJiBTZs2Yd++fXjppZfcr1lTU4PS0lKUl5cDEMEZIDJv8fHxMJlMmD9/PhYvXowhQ4YgMjISDzzwALKysro9ArW/sQ8cERERdSagAdzMmTNRVVWFFStWwGw2IyMjAwUFBe6BCqWlpVB7TWw7depUbNy4EcuWLcPSpUuRlpaGrVu3YuzYse4yb7/9tjsABIBZs2YBAFauXInHHnsMAPDHP/4RarUad9xxB1paWpCTk4M//elPA/CJu8czCpUBHBEREbUX0Hnggll/ziNz3R8+wqlqK/7+iyxMTh3Sp69NRER0IeM8cNRvOA8cERERdYYBnAJpOAqViIiIOsEAToF0GvG1sA8cERER+cMAToHcGThO5EtERER+MIBTIC1HoRIREVEnGMApEAcxEBERUWcYwCmQ60oMHMRARERE/jCAUyBN2+TFdvaBIyIiIj8YwCmQjtOIEBERUScYwCkQL6VFREREnWEAp0CePnAcxEBERETtMYBTIFcfOBv7wBEREZEfDOAUSMs+cERERNQJBnAKxIl8iYiIqDMM4BSIfeCIiIioMwzgFIijUImIiKgzDOAUSNs2iIF94IiIiMgfBnAK5MrAcRQqERER+cMAToE8o1DZB46IiIjaYwCnQK5BDOwDR0RERP4wgFMgDfvAERERUScYwCkQ54EjIiKizjCAUyDXIAYHBzEQERGRHwzgFMiVgbNxEAMRERH5wQBOgTS8FioRERF1ggGcAuk04mthHzgiIiLyhwGcArEPHBEREXWGAZwCcRQqERERdYYBnAJpeCUGIiIi6gQDOAXilRiIiIioMwzgFMh1JQY7+8ARERGRHwzgFEjHaUSIiIioEwzgFEjjHsTAPnBERETUHgM4BXL1gWMGjoiIiPxhAKdArj5wNvaBIyIiIj8YwCmQln3giIiIqBMM4BSIfeCIiIioMwzgFEjHPnBERETUCQZwCuSeB44BHBEREfnBAE6B2AeOiIiIOsMAToFcfeA4CpWIiIj8YQCnQFpezJ6IiIg6wQBOgTyjUJmBIyIiovYYwCmQTiO+FvaBIyIiIn8YwCkQM3BERETUGQZwCsRRqERERNQZBnAKpPEK4CSJQRwRERHJMYBTIK3a87WwGZWIiIh8BTyAW79+PVJSUmA0GpGZmYk9e/Z0Wn7Lli0YNWoUjEYjxo0bh3fffVf2vCRJWLFiBRISEhASEoLs7GycOHFCVub48eO47bbbEBsbi8jISEybNg0ffvhhn3+23tK0XUoLYDMqERERtRfQAG7z5s1YvHgxVq5cif379yM9PR05OTmorKz0W37Xrl2YPXs25s+fjwMHDiA3Nxe5ubk4fPiwu8yqVauwdu1a5OfnY/fu3QgLC0NOTg6am5vdZW655RbY7Xbs2LEDxcXFSE9Pxy233AKz2dzvn7k7XH3gAGbgiIiIqD2VFMBOVpmZmbjyyiuxbt06AIDT6URycjIeeOABLFmypF35mTNnwmq1Ytu2be7HpkyZgoyMDOTn50OSJCQmJuLBBx/EQw89BACoq6tDXFwcNmzYgFmzZqG6uhpDhw7Fxx9/jKuvvhoAUF9fj8jISGzfvh3Z2dndqrvFYoHJZEJdXR0iIyO/66qQsTucGPnoewCAQytugClU16evT0REdKHqz+P3QApYBq61tRXFxcWygEmtViM7OxtFRUV+lykqKmoXYOXk5LjLnz59GmazWVbGZDIhMzPTXSYmJgaXXXYZXnvtNVitVtjtdrz44osYNmwYJk6c2GF9W1paYLFYZLf+opFl4Hg1BiIiIpILWABXXV0Nh8OBuLg42eNxcXEdNmWazeZOy7v+dlZGpVLhgw8+wIEDBxAREQGj0Yhnn30WBQUFiI6O7rC+eXl5MJlM7ltycnLPPnAPqFQqzgVHREREHQr4IIaBJkkS7rvvPgwbNgz//e9/sWfPHuTm5uLWW2/F2bNnO1zukUceQV1dnftWVlbWr/VkAEdEREQdCVgAFxsbC41Gg4qKCtnjFRUViI+P97tMfHx8p+Vdfzsrs2PHDmzbtg2bNm3CVVddhSuuuAJ/+tOfEBISgldffbXD+hoMBkRGRspu/UnnmgvOwQCOiIiI5AIWwOn1ekycOBGFhYXux5xOJwoLC5GVleV3maysLFl5ANi+fbu7fGpqKuLj42VlLBYLdu/e7S7T2NgIQPS386ZWq+FUUH8zTwZOOXUiIiIiZdAG8s0XL16MuXPnYtKkSZg8eTLWrFkDq9WKefPmAQDmzJmDpKQk5OXlAQAWLlyI6dOnY/Xq1ZgxYwY2bdqEffv24aWXXgIg+o4tWrQITzzxBNLS0pCamorly5cjMTERubm5AEQQGB0djblz52LFihUICQnByy+/jNOnT2PGjBkBWQ/+aHlBeyIiIupAQAO4mTNnoqqqCitWrIDZbEZGRgYKCgrcgxBKS0tlmbKpU6di48aNWLZsGZYuXYq0tDRs3boVY8eOdZd5+OGHYbVasWDBAtTW1mLatGkoKCiA0WgEIJpuCwoK8Oijj+K6666DzWbD5Zdfjn/9619IT08f2BXQCfaBIyIioo4EdB64YNbf88hk5RXibF0z3rl/GsZdZOrz1yciIroQcR446lfsA0dEREQdYQCnUDr2gSMiIqIOMIBTKPaBIyIioo4wgFMo1wXtmYEjIiIiXwzgFIoZOCIiIuoIAziFcmXg7A4OYiAiIiI5BnAKxQwcERERdYQBnELxSgxERETUEQZwCqVlBo6IiIg6wABOoTTuUajsA0dERERyDOAUypWBszmYgSMiIiI5BnAKpVGzDxwRERH5xwBOodgHjoiIiDrCAE6htJq2PnCcB46IiIh8MIBTKGbgiIiIqCMM4BSKfeCIiIioIwzgFIoZOCIiIuoIAziF0mhc10JlAEdERERyDOAUSsuJfImIiKgDDOAUStvWB45NqEREROSLAZxCuacRYQBHREREPhjAKZSGgxiIiIioAwzgFMo9CpUT+RIREZEPBnAKxQwcERERdYQBnEJ5RqEygCMiIiI5BnAKpdVwFCoRERH5xwBOoZiBIyIioo4wgFMo9oEjIiKijjCAUyiOQiUiIqKOMIBTKA2vxEBEREQdYACnUOwDR0RERB1hAKdQrktpMQNHREREvhjAKZTGnYFjHzgiIiKSYwCnUFpXHzgHM3BEREQkxwBOoTiNCBEREXWEAZxCaRnAERERUQcYwCmURsM+cEREROQfAziF0rEPHBEREXWAAZxCaTgPHBEREXWAAZxCaTUM4IiIiMg/BnAK5crA2dgHjoiIiHwwgFMo96W02AeOiIiIfDCAUygtL2ZPREREHehVAFdWVoZvv/3WfX/Pnj1YtGgRXnrppT6r2IWOfeCIiIioI70K4H7605/iww8/BACYzWZ8//vfx549e/Doo4/id7/7XZ9W8ELFKzEQERFRR3oVwB0+fBiTJ08GAPz973/H2LFjsWvXLrzxxhvYsGFDX9bvguW+EoODgxiIiIhIrlcBnM1mg8FgAAB88MEH+MEPfgAAGDVqFM6ePdt3tbuAMQNHREREHelVAHf55ZcjPz8f//3vf7F9+3bceOONAIDy8nLExMT06LXWr1+PlJQUGI1GZGZmYs+ePZ2W37JlC0aNGgWj0Yhx48bh3XfflT0vSRJWrFiBhIQEhISEIDs7GydOnGj3Ov/+97+RmZmJkJAQREdHIzc3t0f17m+uQQzsA0dERES+ehXAPf3003jxxRdx7bXXYvbs2UhPTwcAvP322+6m1e7YvHkzFi9ejJUrV2L//v1IT09HTk4OKisr/ZbftWsXZs+ejfnz5+PAgQPIzc1Fbm4uDh8+7C6zatUqrF27Fvn5+di9ezfCwsKQk5OD5uZmd5l//vOfuOuuuzBv3jwcOnQIn376KX7605/2ZlX0G9cgBrtTgiQxiCMiIiIPldTL6MDhcMBisSA6Otr9WElJCUJDQzFs2LBuvUZmZiauvPJKrFu3DgDgdDqRnJyMBx54AEuWLGlXfubMmbBardi2bZv7sSlTpiAjIwP5+fmQJAmJiYl48MEH8dBDDwEA6urqEBcXhw0bNmDWrFmw2+1ISUnBb3/7W8yfP783Hx0AYLFYYDKZUFdXh8jIyF6/TkdqG1uR8bvtAICTv7/Z3aRKREREvdffx++B0qsMXFNTE1paWtzB2zfffIM1a9bg2LFj3Q7eWltbUVxcjOzsbE9l1GpkZ2ejqKjI7zJFRUWy8gCQk5PjLn/69GmYzWZZGZPJhMzMTHeZ/fv348yZM1Cr1ZgwYQISEhJw0003ybJ4/rS0tMBischu/ck7YLPzagxERETkpVcB3G233YbXXnsNAFBbW4vMzEysXr0aubm5eOGFF7r1GtXV1XA4HIiLi5M9HhcXB7PZ7HcZs9ncaXnX387KnDp1CgDw2GOPYdmyZdi2bRuio6Nx7bXXoqampsP65uXlwWQyuW/Jycnd+py95eoDBwB2Xo2BiIiIvPQqgNu/fz+uvvpqAMA//vEPxMXF4ZtvvsFrr72GtWvX9mkF+5qzLZv16KOP4o477sDEiRPxyiuvQKVSYcuWLR0u98gjj6Curs59Kysr69d6yjNwDOCIiIjIo1cBXGNjIyIiIgAA77//Pm6//Xao1WpMmTIF33zzTbdeIzY2FhqNBhUVFbLHKyoqEB8f73eZ+Pj4Tsu7/nZWJiEhAQAwZswY9/MGgwEXX3wxSktLO6yvwWBAZGSk7NaftF4BHEeiEhERkbdeBXAjR47E1q1bUVZWhv/85z+44YYbAACVlZXdDmz0ej0mTpyIwsJC92NOpxOFhYXIysryu0xWVpasPABs377dXT41NRXx8fGyMhaLBbt373aXmThxIgwGA44dO+YuY7PZUFJSghEjRnSr7gNBrVbBFcOxDxwRERF50/ZmoRUrVuCnP/0pfvWrX+G6665zB0fvv/8+JkyY0O3XWbx4MebOnYtJkyZh8uTJWLNmDaxWK+bNmwcAmDNnDpKSkpCXlwcAWLhwIaZPn47Vq1djxowZ2LRpE/bt2+e+BqtKpcKiRYvwxBNPIC0tDampqVi+fDkSExPd87xFRkbi3nvvxcqVK5GcnIwRI0bgmWeeAQD8+Mc/7s3q6DdatRqtDiczcERERCTTqwDuRz/6EaZNm4azZ8+654ADgOuvvx4//OEPu/06M2fORFVVFVasWAGz2YyMjAwUFBS4ByGUlpZC7dWZf+rUqdi4cSOWLVuGpUuXIi0tDVu3bsXYsWPdZR5++GFYrVYsWLAAtbW1mDZtGgoKCmA0Gt1lnnnmGWi1Wtx1111oampCZmYmduzYIZsSRQk0ahXg4CAGIiIikuv1PHAu3377LQDgoosu6pMKBYuBmEdm3Mr/oL7Fjg8fuhapsWH98h5EREQXkgt6Hjin04nf/e53MJlMGDFiBEaMGIGoqCg8/vjj7lGe9N1p2q7G4OA6JSIiIi+9akJ99NFH8ec//xlPPfUUrrrqKgDAJ598gsceewzNzc148skn+7SSFyotL2hPREREfvQqgHv11Vfxf//3f/jBD37gfmz8+PFISkrCL3/5SwZwfcQ1mS/7wBEREZG3XjWh1tTUYNSoUe0eHzVqVKdXM6CecU3my1GoRERE5K1XAVx6err7AvTe1q1bh/Hjx3/nSpGg1bAJlYiIiNrrVRPqqlWrMGPGDHzwwQfuOeCKiopQVlaGd999t08reCFzZeDsDg5iICIiIo9eZeCmT5+O48eP44c//CFqa2tRW1uL22+/HV9++SVef/31vq7jBUvLJlQiIiLyo1cZOABITExsN1jh0KFD+POf/+y+MgJ9NxrXIAYGcEREROSlVxk4Ghg6DTNwRERE1B4DOAXTcB44IiIi8oMBnIJ5+sBxEAMRERF59KgP3O23397p87W1td+lLuTDlYGzcSJfIiIi8tKjAM5kMnX5/Jw5c75ThcjDdSUG9oEjIiIibz0K4F555ZX+qgf5wT5wRERE5A/7wCmYZxQq+8ARERGRBwM4BWMGjoiIiPxhAKdg7ANHRERE/jCAUzCOQiUiIiJ/GMApGOeBIyIiIn8YwCkY+8ARERGRPwzgFEyraesDxyZUIiIi8sIATsG0zMARERGRHwzgFMzThMo+cEREROTBAE7BmIEjIiIifxjAKZjGdSUG9oEjIiIiLwzgFEzXNpEvM3BERETkjQGcgmnc88AxgCMiIiIPBnAKxj5wRERE5A8DOAVz9YGzOzgKlYiIiDwYwCmYlk2oRERE5AcDOAXTcBADERER+cEATsF0GmbgiIiIqD0GcArGKzEQERGRPwzgFIx94IiIiMgfBnAK5uoDZ+OVGIiIiMgLAzgFYwaOiIiI/GEAp2DsA0dERET+MIBTMI5CJSIiIn8YwCkY54EjIiIifxjAKRj7wBEREZE/DOAUzNUHjqNQiYiIyBsDOAXzZOA4iIGIiIg8GMApmGcUKjNwRERE5MEATsG0GvH1sA8cEREReWMAp2CuJlQ7+8ARERGRFwZwCqbhKFQiIiLygwGcgmk1vBIDERERtccATsG0HMRAREREfigigFu/fj1SUlJgNBqRmZmJPXv2dFp+y5YtGDVqFIxGI8aNG4d3331X9rwkSVixYgUSEhIQEhKC7OxsnDhxwu9rtbS0ICMjAyqVCgcPHuyrj9QnXFdicLAPHBEREXkJeAC3efNmLF68GCtXrsT+/fuRnp6OnJwcVFZW+i2/a9cuzJ49G/Pnz8eBAweQm5uL3NxcHD582F1m1apVWLt2LfLz87F7926EhYUhJycHzc3N7V7v4YcfRmJiYr99vu+CGTgiIiLyJ+AB3LPPPot77rkH8+bNw5gxY5Cfn4/Q0FD85S9/8Vv+ueeew4033ohf//rXGD16NB5//HFcccUVWLduHQCRfVuzZg2WLVuG2267DePHj8drr72G8vJybN26VfZa7733Ht5//3384Q9/6O+P2StaXsyeiIiI/AhoANfa2ori4mJkZ2e7H1Or1cjOzkZRUZHfZYqKimTlASAnJ8dd/vTp0zCbzbIyJpMJmZmZstesqKjAPffcg9dffx2hoaFd1rWlpQUWi0V262+eiXw5iIGIiIg8AhrAVVdXw+FwIC4uTvZ4XFwczGaz32XMZnOn5V1/OysjSRLuvvtu3HvvvZg0aVK36pqXlweTyeS+JScnd2u570Lb1gfOKQFOZuGIiIioTcCbUAPh+eefR319PR555JFuL/PII4+grq7OfSsrK+vHGgquDBzAfnBERETkEdAALjY2FhqNBhUVFbLHKyoqEB8f73eZ+Pj4Tsu7/nZWZseOHSgqKoLBYIBWq8XIkSMBAJMmTcLcuXP9vq/BYEBkZKTs1t+0XgEc+8ERERGRS0ADOL1ej4kTJ6KwsND9mNPpRGFhIbKysvwuk5WVJSsPANu3b3eXT01NRXx8vKyMxWLB7t273WXWrl2LQ4cO4eDBgzh48KB7GpLNmzfjySef7NPP+F24BjEA7AdHREREHtpAV2Dx4sWYO3cuJk2ahMmTJ2PNmjWwWq2YN28eAGDOnDlISkpCXl4eAGDhwoWYPn06Vq9ejRkzZmDTpk3Yt28fXnrpJQCASqXCokWL8MQTTyAtLQ2pqalYvnw5EhMTkZubCwAYPny4rA7h4eEAgEsuuQQXXXTRAH3yrrn6wAHMwBEREZFHwAO4mTNnoqqqCitWrIDZbEZGRgYKCgrcgxBKS0uh9gpkpk6dio0bN2LZsmVYunQp0tLSsHXrVowdO9Zd5uGHH4bVasWCBQtQW1uLadOmoaCgAEajccA/33fh1YIKGyfzJSIiojYqSZIYGfSCxWKByWRCXV1dv/aHG7n0XdidEj575HrEm4IrACUiIlKagTp+97cLchRqMOFccEREROSLAZzCuUaisg8cERERuTCAUzitRnxFnAeOiIiIXBjAKRwzcEREROSLAZzCufrA2RzsA0dEREQCAziFYwaOiIiIfDGAUziNxjUKlQEcERERCQzgFM51NQZm4IiIiMiFAZzCuZpQ7bwSAxEREbVhAKdwGvaBIyIiIh8M4BRO29YHzsYrMRAREVEbBnAKp3H1gWMTKhEREbVhAKdw7j5wbEIlIiKiNgzgFI7zwBEREZEvBnAKp3XPA8c+cERERCQwgFM4DeeBIyIiIh8M4BSO88ARERGRLwZwCqfhIAYiIiLywQBO4TyDGNgHjoiIiAQGcAqn1YiviBk4IiIicmEAp3CcRoSIiIh8MYBTOPaBIyIiIl8M4BTOMwqVfeCIiIhIYACncMzAERERkS8GcArHPnBERETkiwGcwnEUKhEREfliAKdwzMARERGRLwZwCqfhpbSIiIjIBwM4hXOPQuWVGIiIiKgNAziF06jZB46IiIjkGMApnFbT1geOTahERETUhgGcwmk5DxwRERH5YACncBr3KFT2gSMiIiKBAZzCuTJwNmbgiIiIqA0DOIXTtE3kyz5wRERE5MIATuHYB46IiIh8MYBTOPaBIyIiIl8M4BROp2EGjoiIiOQYwCmcayJfXguViIiIXBjAKZyW10IlIiIiHwzgFE7Da6ESERGRDwZwCqd1D2JgBo6IiIgEBnAKp+E0IkREROSDAZzC6TQcxEBERERyDOAUjhk4IiIi8sUATuE8o1A5iIGIiIgEBnAKxwwcERER+VJEALd+/XqkpKTAaDQiMzMTe/bs6bT8li1bMGrUKBiNRowbNw7vvvuu7HlJkrBixQokJCQgJCQE2dnZOHHihPv5kpISzJ8/H6mpqQgJCcEll1yClStXorW1tV8+33eh5US+RERE5CPgAdzmzZuxePFirFy5Evv370d6ejpycnJQWVnpt/yuXbswe/ZszJ8/HwcOHEBubi5yc3Nx+PBhd5lVq1Zh7dq1yM/Px+7duxEWFoacnBw0NzcDAL766is4nU68+OKL+PLLL/HHP/4R+fn5WLp06YB85p5gBo6IiIh8qSRJCmhkkJmZiSuvvBLr1q0DADidTiQnJ+OBBx7AkiVL2pWfOXMmrFYrtm3b5n5sypQpyMjIQH5+PiRJQmJiIh588EE89NBDAIC6ujrExcVhw4YNmDVrlt96PPPMM3jhhRdw6tSpbtXbYrHAZDKhrq4OkZGRPf3Y3XaqqgHXrd6JML0Gh3+bA5VK1W/vRURENNgN1PG7vwU0A9fa2ori4mJkZ2e7H1Or1cjOzkZRUZHfZYqKimTlASAnJ8dd/vTp0zCbzbIyJpMJmZmZHb4mIIK8IUOGdPh8S0sLLBaL7DYQEqNCoFIB1lYHaqzKa+IlIiKigRfQAK66uhoOhwNxcXGyx+Pi4mA2m/0uYzabOy3v+tuT1/z666/x/PPP4xe/+EWHdc3Ly4PJZHLfkpOTO/9wfcSo0yDRFAIAKDlnHZD3JCIiImULeB+4QDtz5gxuvPFG/PjHP8Y999zTYblHHnkEdXV17ltZWdmA1XFETCgAoKS6ccDek4iIiJQroAFcbGwsNBoNKioqZI9XVFQgPj7e7zLx8fGdlnf97c5rlpeX43vf+x6mTp2Kl156qdO6GgwGREZGym4DJSU2DAAzcERERCQENIDT6/WYOHEiCgsL3Y85nU4UFhYiKyvL7zJZWVmy8gCwfft2d/nU1FTEx8fLylgsFuzevVv2mmfOnMG1116LiRMn4pVXXoFardxkZIorA3eOGTgiIiICtIGuwOLFizF37lxMmjQJkydPxpo1a2C1WjFv3jwAwJw5c5CUlIS8vDwAwMKFCzF9+nSsXr0aM2bMwKZNm7Bv3z53Bk2lUmHRokV44oknkJaWhtTUVCxfvhyJiYnIzc0F4AneRowYgT/84Q+oqqpy16ejzF8gpcS0ZeCqmYEjIiIiBQRwM2fORFVVFVasWAGz2YyMjAwUFBS4ByGUlpbKsmNTp07Fxo0bsWzZMixduhRpaWnYunUrxo4d6y7z8MMPw2q1YsGCBaitrcW0adNQUFAAo9EIQGTsvv76a3z99de46KKLZPUJ8Kwqfnk3oUqSxKlEiIiILnABnwcuWA3kPDLNNgdGryiAJAHFy7IRE27o1/cjIiIarDgPHA0Yo06DhEiRPWQ/OCIiImIAFyTczajsB0dERHTBYwAXJEbEcCoRIiIiEhjABYnUWE4lQkRERAIDuCDBqUSIiIjIhQFckPCdSoSIiIguXAzggsTwIaFQqYD6ZjtqrK2Brg4REREFEAO4IMGpRIiIiMiFAVwQ4VQiREREBDCACyquqUS+4VQiREREFzQGcEHENZXIaTahEhERXdAYwAURZuCIiIgIYAAXVFLb+sCdruZUIkRERBcyBnBBZPgQ0YRa32zH+UZbgGtDREREgcIALogYdRokmsRUIqc5EpWIiOiCxQAuyIzgJbWIiIgueAzggoxrLjgOZCAiIrpwMYALMikxnEqEiIjoQscALsgwA0dEREQM4IJMSgynEiEiIrrQMYALMiNiOJUIERHRhY4BXJAx6jRI4FQiREREFzQGcEHI1Yx6srIhwDUhIiKiQGAAF4TGJkUCAB7fdgT/PVEV4NoQERHRQGMAF4Tu/14aJqcOQX2LHXe/sheb9pQGukpEREQ0gBjABSFTqA6vz5+MH05IgsMpYcmbX+Dpgq/gdHJUKhER0YVAG+gKUO8YtBo8+5N0jIgJxZoPTuCFj05iX0kNMlNjMCYxEqMTIjFiSCjUalWgq0pERER9jAFcEFOpVFiUfSmGDwnFb/75OfaWnMfekvPu58P0GoxJjMTliSaMTTJhbFIkRg4Nh1bDxCsREVEwU0mcDbZXLBYLTCYT6urqEBkZGejq4FRVAz75uhpHyi04ctaCY+Z6tNid7crpNWpcMiwcl8WF49L4CFwWF4FL4yKQFBXCbB0REQ16Sjt+9xYzcIPExUPDcfHQcPd9u8OJU9VWfFleh8NnLDh8pg5fllvQ0GLH0bMWHD1rkS0fptcgLU4EdCOHhSN5SAiSokJxUXQIokJ1UKkY3BERESkFM3C9FIwRvNMp4UxtE46Z63Gsoh7HK+pxzFyPk1UNsDk63gzC9BqMTojExBHRmDA8GhNHRGNohGEAa05ERNQ3gvH47Q8DuF4aLBsAANgcTnxzzopj5gYcrxAB3ZnaJnx7vglV9S1+l0mKCnFn6ZKijEiKDsGImDBcGheBIWF6Wdmq+hYUf1OD/aW1MOo0uGlsPEbFRzCrR0REA26wHL8ZwPXSYNkAutJsc6CsphGHvq3D/tLz2P/NeRyrqEdnW01MmB5pceEYGmHEF9/WouRcY7syI4eF45bxCbhxbDyMWg3qm+2ob7GhodkOpwREGLWIMGoRbtDCFKLDkDA9Az4iIvrOBsvxmwFcLw2WDaA3LM02HDPX48z5JpypbUJ5W7buVHUDymqa2pVXqYDL4iIwcUQ0qupb8NHxKrT6GWDRmVHxEfjJpGT8cEISon0yfERERN01WI7fDOB6abBsAH2tsdWOrysbcLyiAZX1zRidEIkrhkfDFKJzl7E027D9ywps+7wcn548B51ahQijDuFtWTe1SoX6Zhvqm+1oaLajvsXuXlavUeOGy+MwY1wCosP0CDeILF1YW6ZOr/U/RYokSbA026HTqBCi03SYzWuxO6BVq6HhiFwiokFpsBy/GcD10mDZAIJBXaMN/zp0Bpv3luHLckunZcMNWkSH6TAkVA+DToO6RhtqGltx3toKe9uVKgxaNYaE6REVqke4QTTf1jXZUNtoQ5PNgRCdBuOSTMgYHoWMZHFLMBnZhEtENAgMluM3A7heGiwbQLA5fKYOm/eW4WBZLawtdjS02GFtscPa6ujX9zWF6HBpXDgujYvAZfERSIkJw5Awvftm1GnaLWN3OHG8okH0HSw9jyPlFgwfEoqbxyXg+tHDEGHU+XknIiLqT4Pl+M0ArpcGywYwWDicEixNNpxvbMX5RhvOW1vRZHMgOlSP6DAdYsIMiArVweGUUGNtdZdraLYjMkSLqBA9TCE6mEJ0qKxvxoGyWhwsq8XB0locq6iHo4vrzIboNDDo1NCqVdCoVdCq1Tjf2IrGDgJLvVaNa9KGYvplQ2FwNfu2vYVOq0KITotQvQYheg3C9FoMizRgSKi+25Mtt9qdcEqS38CSiOhCNliO3wzgemmwbADUtWabA6eqrGLevLa588prm9yBYGdz6IUbtMhIjsKE4VG4PNGEL8vr8O8vzuJUlbXH9dBpVBgWYcSwSAPiI42IizQi3mREfKQRphAdTlY14MhZC46UW/B1ZQMkAJfGRYj3T45CenIURsSEMqgjogvaYDl+M4DrpcGyAdB3I0kS6lvsqLXa0Opwwu50wu6Q4HBKCNVrcPHQ8HYDIiRJwvGKBvz7i7M4fKYOkiTJ+tfZHE40tjpgbbGjyeZAfbMdNdbWPqtzbLgeCaYQJEYZMSzC2DZlixhEEmnUIkSngdF9UyNUr0VUqMhO6ngdXSIKcoPl+M0ArpcGywZAwaHV7kRVQwsqLM2oqGtGhaUZZou4b65rxvnGVqTEhGFMYiRGJ0RiTGIkVAAOldXi4LeiKfjwmbrv3FcwwqBFVJgORq0GapUKarUKahWgUaugUon/1W1/h0UYkZ5sQkZyNMYlmRCi7zjzZ3M4UVrTiJJqKyrrW3CuoQXVDa2oamiBtcUOrVoFtUoFrUY0T49JjETO5fFIjQ37Tp+HiC48g+X4zQCulwbLBkAXDkmSUNtow5naJpyta8bZOnGljfpmu5iypUVM3dJkc6DZ5kSLzYFmmwMNLWIql++yp9CoVUgbFo6oUJ0sw1ffbMepqgaU1jS6Rwn3RNqwcORcHo/JqUPQ2OpAbVvfxtqmVoToNEgwiabmBFMI4k1GRBq17UYTV1qa8f6RCvznSzP2nK6BWqWCUad211HblkF11U6jUmFiSjR+kJ6IySlDut0vkYiUYbAcvxnA9dJg2QCIusPhlNqmWhEBkmuQhFMSzcVOSYIkAU4J4nGnhJJzjThQeh4Hy2pR2cEl2byF6DRIjQ1DvMmI2HA9YsMNiAk3IMKghVOSYG97H2uLA59+XY3PTp3rcdAXbtAiMcrobkI+UdGA4tLzvQ5O4yONuGV8ArLHxGFETCiGRRgv6DkEJUnCf09U49OT1Zh6SSyuSYvl9DukOIPl+M0ArpcGywZA1N8kScLZumZ8ZbbA2uJAk82BFpv4a9RpcHFsOC4eGob4SGOPsll1jTbsOFaB/xyuwInKekSG6MSo41A9okJ1aGy1w1zXjLN1zTBbmlHbaOvwtTKSo3Dj2HhcN2oYQnQaNLdlIZtsDtgdTkAFqKCCSgU0NNvx/hEz3jtsRn2zXfY6WrUK8SYjEk0h0KhVsDmcaHU40Wp3QpLEdDSmUB2iQnSICtUh3KBDqF6DUINGjDrWaaDXqqFVq6HTqKHXqiBJgN0pwe6QYHM64XBIUKsBlUoFjUo0LTe22lHV0IKqenGrbbQhJTYUGcnRyEiOwtAIQ6+/v+5wOiW8f8SM9R+exBdn6tyPj4qPwD1XX4xb0xM7nGSbaKANluM3A7heGiwbANGFoqnVgfI6cem38tomnKltRmy4Ht8fE4cEU0iPX6/F7sDHx6vx9qFyHCg9D3Ndc6+agQdCUlQILh4aBqckwWYXgaDdIUGvVbsDxzCDFhq15yoolmYxzU6oXosEkxjxnGAyIibcAEkCHE4n7E4JTTYH3tp/BicqGwCITOr0S4fi4xNV7ml04iINuHV8opgOJ8yAmLb5E8ONniuphOo0XQbwUlumVwnN1pIkuYP8qBCdIupE3TNYjt8M4HppsGwARNQ3HE4JlfXNbQFiMySIS78ZtGr36N26JtE/r7bRhromGxpa7GjyGnHc2Coyfq0OCTaHEzaHEyqIPoQ6jRpajci6SXA1VYu/Bq0aQyOMGBphwNAIAyKNWhyvqMfBslqcqGz4Tv0XuyvCqMXdU1Nw99QUxIQbUNdowxt7vsGGT0u61YSuUomrpKggBsGoVCLj6XRKsDlFU71rPkadRiXWrU7jXr9611+NClqNGpq25cVgGyDCoMOwSAPiIo0YFmFAbIQBRq3IeOrblteo4V5XEtoG15xrxMmqBpyssuJkVQPMdc1ilHirp19ohEGL8ckmjL8oCukXRWHksHA4nBJa7U60OhxotUvQa1UIM2gRphdBa4heDARSqQAVxOd1dUlwOKW2rKsTLXZxa27rk+r63/XX7pCQYDIiJbbnWewL1WA5fjOA66XBsgEQ0eBW32zD59/W4WxdM3Rto3h1GjGit9UupqxpbHWgqdUBu1NyTycT2Ta1TEOLV1N0XRPONbRCrVZ5TVqtwuiESMzOHI5IP1cXabE78O/Pz+LwGQtqrC04Z20VcyhaW1HfdiUVhSYug45Bq8aImFAkRoUgzKBFuF5kN8MMIlj0Xs0qiCZ/rUbd9ldsD9ZWBxrbrm5jczgR0bYtmEJ0iAzRocnmQGXb6PeK+hbUWFugUXleR6dRQ4KEplYHmmwiyGy1O2EK0blPMGLDDYgNF90dxGUNdYgK1cPukL+/tcWOq0bG9nkXgMFy/GYA10uDZQMgIgokV1NkQ4sdzTZH22MisyhBjPrVaFTQtQWMKpUINFrsIgvVYvP0M3RlLW0Op2dAjSSyeJZmGyoszai0tKCivgXV9S1osTtg88p22p2SOxsGiOzdRdEhuGRoOC4ZFoZLhoYjKSoE4QYtQg3iKik6jRpfVzbg829rcejbWhwsq8O35xvdWT1XZtDmcKKhWVz+r8Xu7Pb6cWVxDTo1DFpxxRej11+NWoXy2qZej+RWur/Oz8S0tNg+fc3BcvzWBroCALB+/Xo888wzMJvNSE9Px/PPP4/Jkyd3WH7Lli1Yvnw5SkpKkJaWhqeffho333yz+3lJkrBy5Uq8/PLLqK2txVVXXYUXXngBaWlp7jI1NTV44IEH8M4770CtVuOOO+7Ac889h/Dw8H79rERE5KFSqRDSdtm4YDUmUcy9OGvy8G6Vd03WDXdzradvn8Yru6lpm2uxO+wOJ8prm3H6nBUVlmZxjegWOxpaHGhstcPZlqtxDcZxNdfaHKKp1uYUTfFhehGchuq00GlVoj9kk2jyr2uywaDVIN4krgYzLFKMGJckuANhu9MJFdq+07apeHQaFWqbbO5BNtUNLTjX4LqkYSvOW8Vr6zQqhOpFxtD91xC820V/C3gAt3nzZixevBj5+fnIzMzEmjVrkJOTg2PHjmHYsGHtyu/atQuzZ89GXl4ebrnlFmzcuBG5ubnYv38/xo4dCwBYtWoV1q5di1dffRWpqalYvnw5cnJycOTIERiNRgDAnXfeibNnz2L79u2w2WyYN28eFixYgI0bNw7o5ycioguLTqOGKaRvR+VqNWoMjwnF8JjQPn1dUq6AN6FmZmbiyiuvxLp16wAATqcTycnJeOCBB7BkyZJ25WfOnAmr1Ypt27a5H5syZQoyMjKQn58PSZKQmJiIBx98EA899BAAoK6uDnFxcdiwYQNmzZqFo0ePYsyYMdi7dy8mTZoEACgoKMDNN9+Mb7/9FomJiV3We7CkYImIiC4kg+X4HdCJeVpbW1FcXIzs7Gz3Y2q1GtnZ2SgqKvK7TFFRkaw8AOTk5LjLnz59GmazWVbGZDIhMzPTXaaoqAhRUVHu4A0AsrOzoVarsXv3br/v29LSAovFIrsRERERBUJAA7jq6mo4HA7ExcXJHo+Li4PZbPa7jNls7rS8629XZXybZ7VaLYYMGdLh++bl5cFkMrlvycnJ3fyURERERH2LU2N30yOPPIK6ujr3raysLNBVIiIiogtUQAO42NhYaDQaVFRUyB6vqKhAfHy832Xi4+M7Le/621WZyspK2fN2ux01NTUdvq/BYEBkZKTsRkRERBQIAQ3g9Ho9Jk6ciMLCQvdjTqcThYWFyMrK8rtMVlaWrDwAbN++3V0+NTUV8fHxsjIWiwW7d+92l8nKykJtbS2Ki4vdZXbs2AGn04nMzMw++3xERERE/SHg04gsXrwYc+fOxaRJkzB58mSsWbMGVqsV8+bNAwDMmTMHSUlJyMvLAwAsXLgQ06dPx+rVqzFjxgxs2rQJ+/btw0svvQRAzCm0aNEiPPHEE0hLS3NPI5KYmIjc3FwAwOjRo3HjjTfinnvuQX5+Pmw2G+6//37MmjWrWyNQiYiIiAIp4AHczJkzUVVVhRUrVsBsNiMjIwMFBQXuQQilpaVQqz2JwqlTp2Ljxo1YtmwZli5dirS0NGzdutU9BxwAPPzww7BarViwYAFqa2sxbdo0FBQUuOeAA4A33ngD999/P66//nr3RL5r164duA9ORERE1EsBnwcuWA2WeWSIiIguJIPl+M1RqERERERBhgEcERERUZBhAEdEREQUZBjAEREREQUZBnBEREREQSbg04gEK9fgXV7UnoiIKHi4jtvBPgkHA7heqq+vBwBe1J6IiCgI1dfXw2QyBboavcZ54HrJ6XSivLwcERERUKlUffa6FosFycnJKCsrC+r5aYIB1/XA4voeOFzXA4freuD01bqWJAn19fVITEyUXSgg2DAD10tqtRoXXXRRv71+ZGQkdwYDhOt6YHF9Dxyu64HDdT1w+mJdB3PmzSV4Q08iIiKiCxQDOCIiIqIgwwBOYQwGA1auXAmDwRDoqgx6XNcDi+t74HBdDxyu64HDdS3HQQxEREREQYYZOCIiIqIgwwCOiIiIKMgwgCMiIiIKMgzgiIiIiIIMAziFWb9+PVJSUmA0GpGZmYk9e/YEukpBLy8vD1deeSUiIiIwbNgw5Obm4tixY7Iyzc3NuO+++xATE4Pw8HDccccdqKioCFCNB4ennnoKKpUKixYtcj/G9dy3zpw5g5/97GeIiYlBSEgIxo0bh3379rmflyQJK1asQEJCAkJCQpCdnY0TJ04EsMbByeFwYPny5UhNTUVISAguueQSPP7447JraXJd987HH3+MW2+9FYmJiVCpVNi6davs+e6s15qaGtx5552IjIxEVFQU5s+fj4aGhgH8FIHBAE5BNm/ejMWLF2PlypXYv38/0tPTkZOTg8rKykBXLajt3LkT9913Hz777DNs374dNpsNN9xwA6xWq7vMr371K7zzzjvYsmULdu7cifLyctx+++0BrHVw27t3L1588UWMHz9e9jjXc985f/48rrrqKuh0Orz33ns4cuQIVq9ejejoaHeZVatWYe3atcjPz8fu3bsRFhaGnJwcNDc3B7Dmwefpp5/GCy+8gHXr1uHo0aN4+umnsWrVKjz//PPuMlzXvWO1WpGeno7169f7fb476/XOO+/El19+ie3bt2Pbtm34+OOPsWDBgoH6CIEjkWJMnjxZuu+++9z3HQ6HlJiYKOXl5QWwVoNPZWWlBEDauXOnJEmSVFtbK+l0OmnLli3uMkePHpUASEVFRYGqZtCqr6+X0tLSpO3bt0vTp0+XFi5cKEkS13Nf+81vfiNNmzatw+edTqcUHx8vPfPMM+7HamtrJYPBIP3tb38biCoOGjNmzJB+/vOfyx67/fbbpTvvvFOSJK7rvgJAeuutt9z3u7Nejxw5IgGQ9u7d6y7z3nvvSSqVSjpz5syA1T0QmIFTiNbWVhQXFyM7O9v9mFqtRnZ2NoqKigJYs8Gnrq4OADBkyBAAQHFxMWw2m2zdjxo1CsOHD+e674X77rsPM2bMkK1PgOu5r7399tuYNGkSfvzjH2PYsGGYMGECXn75Zffzp0+fhtlslq1vk8mEzMxMru8emjp1KgoLC3H8+HEAwKFDh/DJJ5/gpptuAsB13V+6s16LiooQFRWFSZMmuctkZ2dDrVZj9+7dA17ngcSL2StEdXU1HA4H4uLiZI/HxcXhq6++ClCtBh+n04lFixbhqquuwtixYwEAZrMZer0eUVFRsrJxcXEwm80BqGXw2rRpE/bv34+9e/e2e47ruW+dOnUKL7zwAhYvXoylS5di7969+H//7/9Br9dj7ty57nXqb5/C9d0zS5YsgcViwahRo6DRaOBwOPDkk0/izjvvBACu637SnfVqNpsxbNgw2fNarRZDhgwZ9OueARxdUO677z4cPnwYn3zySaCrMuiUlZVh4cKF2L59O4xGY6CrM+g5nU5MmjQJv//97wEAEyZMwOHDh5Gfn4+5c+cGuHaDy9///ne88cYb2LhxIy6//HIcPHgQixYtQmJiItc1BQybUBUiNjYWGo2m3Yi8iooKxMfHB6hWg8v999+Pbdu24cMPP8RFF13kfjw+Ph6tra2ora2Vlee675ni4mJUVlbiiiuugFarhVarxc6dO7F27VpotVrExcVxPfehhIQEjBkzRvbY6NGjUVpaCgDudcp9ynf361//GkuWLMGsWbMwbtw43HXXXfjVr36FvLw8AFzX/aU76zU+Pr7dQD+73Y6amppBv+4ZwCmEXq/HxIkTUVhY6H7M6XSisLAQWVlZAaxZ8JMkCffffz/eeust7NixA6mpqbLnJ06cCJ1OJ1v3x44dQ2lpKdd9D1x//fX44osvcPDgQfdt0qRJuPPOO93/cz33nauuuqrddDjHjx/HiBEjAACpqamIj4+XrW+LxYLdu3dzffdQY2Mj1Gr54VKj0cDpdALguu4v3VmvWVlZqK2tRXFxsbvMjh074HQ6kZmZOeB1HlCBHkVBHps2bZIMBoO0YcMG6ciRI9KCBQukqKgoyWw2B7pqQe1///d/JZPJJH300UfS2bNn3bfGxkZ3mXvvvVcaPny4tGPHDmnfvn1SVlaWlJWVFcBaDw7eo1Alieu5L+3Zs0fSarXSk08+KZ04cUJ64403pNDQUOmvf/2ru8xTTz0lRUVFSf/617+kzz//XLrtttuk1NRUqampKYA1Dz5z586VkpKSpG3btkmnT5+W3nzzTSk2NlZ6+OGH3WW4rnunvr5eOnDggHTgwAEJgPTss89KBw4ckL755htJkrq3Xm+88UZpwoQJ0u7du6VPPvlESktLk2bPnh2ojzRgGMApzPPPPy8NHz5c0uv10uTJk6XPPvss0FUKegD83l555RV3maamJumXv/ylFB0dLYWGhko//OEPpbNnzwau0oOEbwDH9dy33nnnHWns2LGSwWCQRo0aJb300kuy551Op7R8+XIpLi5OMhgM0vXXXy8dO3YsQLUNXhaLRVq4cKE0fPhwyWg0ShdffLH06KOPSi0tLe4yXNe98+GHH/rdP8+dO1eSpO6t13PnzkmzZ8+WwsPDpcjISGnevHlSfX19AD7NwFJJktdU0kRERESkeOwDR0RERBRkGMARERERBRkGcERERERBhgEcERERUZBhAEdEREQUZBjAEREREQUZBnBEREREQYYBHBFRN6WkpGDNmjWBrgYREQM4IlKmu+++G7m5uQCAa6+9FosWLRqw996wYQOioqLaPb53714sWLBgwOpBRNQRbaArQEQ0UFpbW6HX63u9/NChQ/uwNkREvccMHBEp2t13342dO3fiueeeg0qlgkqlQklJCQDg8OHDuOmmmxAeHo64uDjcddddqK6udi977bXX4v7778eiRYsQGxuLnJwcAMCzzz6LcePGISwsDMnJyfjlL3+JhoYGAMBHH32EefPmoa6uzv1+jz32GID2TailpaW47bbbEB4ejsjISPzkJz9BRUWF+/nHHnsMGRkZeP3115GSkgKTyYRZs2ahvr7eXeYf//gHxo0bh5CQEMTExCA7OxtWq7Wf1iYRDRYM4IhI0Z577jlkZWXhnnvuwdmzZ3H27FkkJyejtrYW1113HSZMmIB9+/ahoKAAFRUV+MlPfiJb/tVXX4Ver8enn36K/Px8AIBarcbatWvx5Zdf4tVXX8WOHTvw8MMPAwCmTp2KNWvWIDIy0v1+Dz30ULt6OZ1O3HbbbaipqcHOnTuxfft2nDp1CjNnzpSVO3nyJLZu3Ypt27Zh27Zt2LlzJ5566ikAwNmzZzF79mz8/Oc/x9GjR/HRRx/h9ttvBy9RTURdYRMqESmayWSCXq9HaGgo4uPj3Y+vW7cOEyZMwO9//3v3Y3/5y1+QnJyM48eP49JLLwUApKWlYdWqVbLX9O5Pl5KSgieeeAL33nsv/vSnP0Gv18NkMkGlUsnez1dhYSG++OILnD59GsnJyQCA1157DZdffjn27t2LK6+8EoAI9DZs2ICIiAgAwF133YXCwkI8+eSTOHv2LOx2O26//XaMGDECADBu3LjvsLaI6ELBDBwRBaVDhw7hww8/RHh4uPs2atQoACLr5TJx4sR2y37wwQe4/vrrkZSUhIiICNx11104d+4cGhsbu/3+R48eRXJysjt4A4AxY8YgKioKR48edT+WkpLiDt4AICEhAZWVlQCA9PR0XH/99Rg3bhx+/OMf4+WXX8b58+e7vxKI6ILFAI6IglJDQwNuvfVWHDx4UHY7ceIErrnmGne5sLAw2XIlJSW45ZZbMH78ePzzn/9EcXEx1q9fD0AMcuhrOp1Odl+lUsHpdAIANBoNtm/fjvfeew9jxozB888/j8suuwynT5/u83oQ0eDCAI6IFE+v18PhcMgeu+KKK/Dll18iJSUFI0eOlN18gzZvxcXFcDqdWL16NaZMmYJLL70U5eXlXb6fr9GjR6OsrAxlZWXux44cOYLa2lqMGTOm259NpVLhqquuwm9/+1scOHAAer0eb731VreXJ6ILEwM4IlK8lJQU7N69GyUlJaiurobT6cR9992HmpoazJ49G3v37sXJkyfxn//8B/Pmzes0+Bo5ciRsNhuef/55nDp1Cq+//rp7cIP3+zU0NKCwsBDV1dV+m1azs7Mxbtw43Hnnndi/fz/27NmDOXPmYPr06Zg0aVK3Ptfu3bvx+9//Hvv27UNpaSnefPNNVFVVYfTo0T1bQUR0wWEAR0SK99BDD0Gj0WDMmDEYOnQoSktLkZiYiE8//RQOhwM33HADxo0bh0WLFiEqKgpqdce7tvT0dDz77LN4+umnMXbsWLzxxhvIy8uTlZk6dSruvfdezJw5E0OHDm03CAIQmbN//etfiI6OxjXXXIPs7GxcfPHF2Lx5c7c/V2RkJD7++GPcfPPNuPTSS7Fs2TKsXr0aN910U/dXDhFdkFQSx6sTERERBRVm4IiIiIiCDAM4IiIioiDDAI6IiIgoyDCAIyIiIgoyDOCIiIiIggwDOCIiIqIgwwCOiIiIKMgwgCMiIiIKMgzgiIiIiIIMAzgiIiKiIMMAjoiIiCjIMIAjIiIiCjL/H2/SS5TVVhJ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679183"/>
            <a:ext cx="5705868" cy="4178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1905000"/>
            <a:ext cx="3793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Visualization of </a:t>
            </a:r>
            <a:r>
              <a:rPr lang="en-US" sz="2400" b="1" i="1" dirty="0" smtClean="0">
                <a:solidFill>
                  <a:srgbClr val="0070C0"/>
                </a:solidFill>
              </a:rPr>
              <a:t>comparison: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  <p:pic>
        <p:nvPicPr>
          <p:cNvPr id="12" name="Picture 11" descr="l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7471"/>
            <a:ext cx="5221235" cy="4160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ls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679183"/>
            <a:ext cx="5221235" cy="41788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0"/>
            <a:ext cx="351027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10" name="Picture 9" descr="Screenshot (5).png"/>
          <p:cNvPicPr>
            <a:picLocks noChangeAspect="1"/>
          </p:cNvPicPr>
          <p:nvPr/>
        </p:nvPicPr>
        <p:blipFill>
          <a:blip r:embed="rId3"/>
          <a:srcRect t="24432" b="6645"/>
          <a:stretch>
            <a:fillRect/>
          </a:stretch>
        </p:blipFill>
        <p:spPr>
          <a:xfrm>
            <a:off x="457201" y="2438400"/>
            <a:ext cx="8991600" cy="3962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200" y="762000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Split your dataset into training, validation, and testing sets.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Train your chosen model on the training set and tune </a:t>
            </a:r>
            <a:r>
              <a:rPr lang="en-US" dirty="0" err="1"/>
              <a:t>hyperparameters</a:t>
            </a:r>
            <a:r>
              <a:rPr lang="en-US" dirty="0"/>
              <a:t> using the validation set.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Evaluate the model's performance on the testing set using appropriate metrics such as accuracy, precision, recall, F1-score,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323</Words>
  <Application>Microsoft Office PowerPoint</Application>
  <PresentationFormat>Custom</PresentationFormat>
  <Paragraphs>54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Dhanaja S B.Tech AI&amp;DS SINCET</vt:lpstr>
      <vt:lpstr>  Stock Market Prediction using LSTM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Slide 9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Dhanaja S B.Tech AI&amp;DS SINCET</dc:title>
  <dc:creator>Dell</dc:creator>
  <cp:lastModifiedBy>Dell</cp:lastModifiedBy>
  <cp:revision>8</cp:revision>
  <dcterms:created xsi:type="dcterms:W3CDTF">2024-03-28T08:08:24Z</dcterms:created>
  <dcterms:modified xsi:type="dcterms:W3CDTF">2024-03-29T05:47:10Z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2024-03-28T00:00:00Z</vt:filetime>
  </property>
</Properties>
</file>