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58" r:id="rId5"/>
    <p:sldId id="259" r:id="rId6"/>
    <p:sldId id="268" r:id="rId7"/>
    <p:sldId id="261" r:id="rId9"/>
    <p:sldId id="265" r:id="rId10"/>
    <p:sldId id="262" r:id="rId11"/>
    <p:sldId id="263" r:id="rId12"/>
    <p:sldId id="275" r:id="rId13"/>
    <p:sldId id="276" r:id="rId14"/>
    <p:sldId id="277" r:id="rId15"/>
    <p:sldId id="278" r:id="rId16"/>
    <p:sldId id="279" r:id="rId17"/>
    <p:sldId id="267"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howGuides="1">
      <p:cViewPr>
        <p:scale>
          <a:sx n="75" d="100"/>
          <a:sy n="75" d="100"/>
        </p:scale>
        <p:origin x="811"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35"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36"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3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38"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48639"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40"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9A0EA98-5831-4853-B862-C702E6EB345C}"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4" name="Holder 2"/>
          <p:cNvSpPr>
            <a:spLocks noGrp="1"/>
          </p:cNvSpPr>
          <p:nvPr>
            <p:ph type="ctrTitle"/>
          </p:nvPr>
        </p:nvSpPr>
        <p:spPr>
          <a:xfrm>
            <a:off x="4443729" y="647867"/>
            <a:ext cx="3070225" cy="796925"/>
          </a:xfrm>
          <a:prstGeom prst="rect">
            <a:avLst/>
          </a:prstGeom>
        </p:spPr>
        <p:txBody>
          <a:bodyPr wrap="square" lIns="0" tIns="0" rIns="0" bIns="0">
            <a:spAutoFit/>
          </a:bodyPr>
          <a:lstStyle>
            <a:lvl1pPr>
              <a:defRPr sz="2400" b="1" i="0">
                <a:solidFill>
                  <a:srgbClr val="EC7C30"/>
                </a:solidFill>
                <a:latin typeface="Arial" panose="020B0604020202020204"/>
                <a:cs typeface="Arial" panose="020B0604020202020204"/>
              </a:defRPr>
            </a:lvl1pPr>
          </a:lstStyle>
          <a:p/>
        </p:txBody>
      </p:sp>
      <p:sp>
        <p:nvSpPr>
          <p:cNvPr id="1048605"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0D0D0D"/>
                </a:solidFill>
                <a:latin typeface="Arial MT"/>
                <a:cs typeface="Arial MT"/>
              </a:defRPr>
            </a:lvl1pPr>
          </a:lstStyle>
          <a:p/>
        </p:txBody>
      </p:sp>
      <p:sp>
        <p:nvSpPr>
          <p:cNvPr id="1048606"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0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08"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Holder 2"/>
          <p:cNvSpPr>
            <a:spLocks noGrp="1"/>
          </p:cNvSpPr>
          <p:nvPr>
            <p:ph type="title"/>
          </p:nvPr>
        </p:nvSpPr>
        <p:spPr/>
        <p:txBody>
          <a:bodyPr lIns="0" tIns="0" rIns="0" bIns="0"/>
          <a:lstStyle>
            <a:lvl1pPr>
              <a:defRPr sz="2400" b="1" i="0">
                <a:solidFill>
                  <a:srgbClr val="EC7C30"/>
                </a:solidFill>
                <a:latin typeface="Arial" panose="020B0604020202020204"/>
                <a:cs typeface="Arial" panose="020B0604020202020204"/>
              </a:defRPr>
            </a:lvl1pPr>
          </a:lstStyle>
          <a:p/>
        </p:txBody>
      </p:sp>
      <p:sp>
        <p:nvSpPr>
          <p:cNvPr id="1048582" name="Holder 3"/>
          <p:cNvSpPr>
            <a:spLocks noGrp="1"/>
          </p:cNvSpPr>
          <p:nvPr>
            <p:ph type="body" idx="1"/>
          </p:nvPr>
        </p:nvSpPr>
        <p:spPr/>
        <p:txBody>
          <a:bodyPr lIns="0" tIns="0" rIns="0" bIns="0"/>
          <a:lstStyle>
            <a:lvl1pPr>
              <a:defRPr sz="1800" b="0" i="0">
                <a:solidFill>
                  <a:srgbClr val="0D0D0D"/>
                </a:solidFill>
                <a:latin typeface="Arial MT"/>
                <a:cs typeface="Arial MT"/>
              </a:defRPr>
            </a:lvl1pPr>
          </a:lstStyle>
          <a:p/>
        </p:txBody>
      </p:sp>
      <p:sp>
        <p:nvSpPr>
          <p:cNvPr id="1048583"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58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58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22" name="Holder 2"/>
          <p:cNvSpPr>
            <a:spLocks noGrp="1"/>
          </p:cNvSpPr>
          <p:nvPr>
            <p:ph type="title"/>
          </p:nvPr>
        </p:nvSpPr>
        <p:spPr/>
        <p:txBody>
          <a:bodyPr lIns="0" tIns="0" rIns="0" bIns="0"/>
          <a:lstStyle>
            <a:lvl1pPr>
              <a:defRPr sz="2400" b="1" i="0">
                <a:solidFill>
                  <a:srgbClr val="EC7C30"/>
                </a:solidFill>
                <a:latin typeface="Arial" panose="020B0604020202020204"/>
                <a:cs typeface="Arial" panose="020B0604020202020204"/>
              </a:defRPr>
            </a:lvl1pPr>
          </a:lstStyle>
          <a:p/>
        </p:txBody>
      </p:sp>
      <p:sp>
        <p:nvSpPr>
          <p:cNvPr id="1048623" name="Holder 3"/>
          <p:cNvSpPr>
            <a:spLocks noGrp="1"/>
          </p:cNvSpPr>
          <p:nvPr>
            <p:ph sz="half" idx="2"/>
          </p:nvPr>
        </p:nvSpPr>
        <p:spPr>
          <a:xfrm>
            <a:off x="609600" y="1577340"/>
            <a:ext cx="5303520" cy="4526280"/>
          </a:xfrm>
          <a:prstGeom prst="rect">
            <a:avLst/>
          </a:prstGeom>
        </p:spPr>
        <p:txBody>
          <a:bodyPr wrap="square" lIns="0" tIns="0" rIns="0" bIns="0">
            <a:spAutoFit/>
          </a:bodyPr>
          <a:lstStyle/>
          <a:p/>
        </p:txBody>
      </p:sp>
      <p:sp>
        <p:nvSpPr>
          <p:cNvPr id="1048624" name="Holder 4"/>
          <p:cNvSpPr>
            <a:spLocks noGrp="1"/>
          </p:cNvSpPr>
          <p:nvPr>
            <p:ph sz="half" idx="3"/>
          </p:nvPr>
        </p:nvSpPr>
        <p:spPr>
          <a:xfrm>
            <a:off x="6278880" y="1577340"/>
            <a:ext cx="5303520" cy="4526280"/>
          </a:xfrm>
          <a:prstGeom prst="rect">
            <a:avLst/>
          </a:prstGeom>
        </p:spPr>
        <p:txBody>
          <a:bodyPr wrap="square" lIns="0" tIns="0" rIns="0" bIns="0">
            <a:spAutoFit/>
          </a:bodyPr>
          <a:lstStyle/>
          <a:p/>
        </p:txBody>
      </p:sp>
      <p:sp>
        <p:nvSpPr>
          <p:cNvPr id="104862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2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2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28" name="Holder 2"/>
          <p:cNvSpPr>
            <a:spLocks noGrp="1"/>
          </p:cNvSpPr>
          <p:nvPr>
            <p:ph type="title"/>
          </p:nvPr>
        </p:nvSpPr>
        <p:spPr/>
        <p:txBody>
          <a:bodyPr lIns="0" tIns="0" rIns="0" bIns="0"/>
          <a:lstStyle>
            <a:lvl1pPr>
              <a:defRPr sz="2400" b="1" i="0">
                <a:solidFill>
                  <a:srgbClr val="EC7C30"/>
                </a:solidFill>
                <a:latin typeface="Arial" panose="020B0604020202020204"/>
                <a:cs typeface="Arial" panose="020B0604020202020204"/>
              </a:defRPr>
            </a:lvl1pPr>
          </a:lstStyle>
          <a:p/>
        </p:txBody>
      </p:sp>
      <p:sp>
        <p:nvSpPr>
          <p:cNvPr id="1048629"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30"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31"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3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104863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104863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Holder 2"/>
          <p:cNvSpPr>
            <a:spLocks noGrp="1"/>
          </p:cNvSpPr>
          <p:nvPr>
            <p:ph type="title"/>
          </p:nvPr>
        </p:nvSpPr>
        <p:spPr>
          <a:xfrm>
            <a:off x="3004185" y="627062"/>
            <a:ext cx="6004814" cy="727075"/>
          </a:xfrm>
          <a:prstGeom prst="rect">
            <a:avLst/>
          </a:prstGeom>
        </p:spPr>
        <p:txBody>
          <a:bodyPr wrap="square" lIns="0" tIns="0" rIns="0" bIns="0">
            <a:spAutoFit/>
          </a:bodyPr>
          <a:lstStyle>
            <a:lvl1pPr>
              <a:defRPr sz="2400" b="1" i="0">
                <a:solidFill>
                  <a:srgbClr val="EC7C30"/>
                </a:solidFill>
                <a:latin typeface="Arial" panose="020B0604020202020204"/>
                <a:cs typeface="Arial" panose="020B0604020202020204"/>
              </a:defRPr>
            </a:lvl1pPr>
          </a:lstStyle>
          <a:p/>
        </p:txBody>
      </p:sp>
      <p:sp>
        <p:nvSpPr>
          <p:cNvPr id="1048577" name="Holder 3"/>
          <p:cNvSpPr>
            <a:spLocks noGrp="1"/>
          </p:cNvSpPr>
          <p:nvPr>
            <p:ph type="body" idx="1"/>
          </p:nvPr>
        </p:nvSpPr>
        <p:spPr>
          <a:xfrm>
            <a:off x="961389" y="1598358"/>
            <a:ext cx="10285730" cy="4565650"/>
          </a:xfrm>
          <a:prstGeom prst="rect">
            <a:avLst/>
          </a:prstGeom>
        </p:spPr>
        <p:txBody>
          <a:bodyPr wrap="square" lIns="0" tIns="0" rIns="0" bIns="0">
            <a:spAutoFit/>
          </a:bodyPr>
          <a:lstStyle>
            <a:lvl1pPr>
              <a:defRPr sz="1800" b="0" i="0">
                <a:solidFill>
                  <a:srgbClr val="0D0D0D"/>
                </a:solidFill>
                <a:latin typeface="Arial MT"/>
                <a:cs typeface="Arial MT"/>
              </a:defRPr>
            </a:lvl1pPr>
          </a:lstStyle>
          <a:p/>
        </p:txBody>
      </p:sp>
      <p:sp>
        <p:nvSpPr>
          <p:cNvPr id="104857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104857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1048580"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6" name="object 2"/>
          <p:cNvSpPr txBox="1"/>
          <p:nvPr/>
        </p:nvSpPr>
        <p:spPr>
          <a:xfrm>
            <a:off x="-304800" y="5680787"/>
            <a:ext cx="5054284" cy="1100301"/>
          </a:xfrm>
          <a:prstGeom prst="rect">
            <a:avLst/>
          </a:prstGeom>
        </p:spPr>
        <p:txBody>
          <a:bodyPr vert="horz" wrap="square" lIns="0" tIns="12700" rIns="0" bIns="0" rtlCol="0">
            <a:spAutoFit/>
          </a:bodyPr>
          <a:lstStyle/>
          <a:p>
            <a:pPr marR="262255" algn="ctr">
              <a:lnSpc>
                <a:spcPct val="100000"/>
              </a:lnSpc>
              <a:spcBef>
                <a:spcPts val="100"/>
              </a:spcBef>
            </a:pPr>
            <a:r>
              <a:rPr sz="1800" b="1" dirty="0">
                <a:solidFill>
                  <a:srgbClr val="0000FF"/>
                </a:solidFill>
                <a:latin typeface="Arial" panose="020B0604020202020204"/>
                <a:cs typeface="Arial" panose="020B0604020202020204"/>
              </a:rPr>
              <a:t>PRESENTED</a:t>
            </a:r>
            <a:r>
              <a:rPr sz="1800" b="1" spc="15" dirty="0">
                <a:solidFill>
                  <a:srgbClr val="0000FF"/>
                </a:solidFill>
                <a:latin typeface="Arial" panose="020B0604020202020204"/>
                <a:cs typeface="Arial" panose="020B0604020202020204"/>
              </a:rPr>
              <a:t> </a:t>
            </a:r>
            <a:r>
              <a:rPr sz="1800" b="1" spc="-25" dirty="0">
                <a:solidFill>
                  <a:srgbClr val="0000FF"/>
                </a:solidFill>
                <a:latin typeface="Arial" panose="020B0604020202020204"/>
                <a:cs typeface="Arial" panose="020B0604020202020204"/>
              </a:rPr>
              <a:t>BY</a:t>
            </a:r>
            <a:endParaRPr lang="en-US" sz="1800" b="1" spc="-25" dirty="0">
              <a:solidFill>
                <a:srgbClr val="0000FF"/>
              </a:solidFill>
              <a:latin typeface="Arial" panose="020B0604020202020204"/>
              <a:cs typeface="Arial" panose="020B0604020202020204"/>
            </a:endParaRPr>
          </a:p>
          <a:p>
            <a:pPr marR="262255" algn="ctr">
              <a:lnSpc>
                <a:spcPct val="100000"/>
              </a:lnSpc>
              <a:spcBef>
                <a:spcPts val="100"/>
              </a:spcBef>
            </a:pPr>
            <a:r>
              <a:rPr lang="en-IN" sz="1800" dirty="0">
                <a:latin typeface="Arial" panose="020B0604020202020204"/>
                <a:cs typeface="Arial" panose="020B0604020202020204"/>
              </a:rPr>
              <a:t>2303811710421025-DHANAKIRAN.G</a:t>
            </a:r>
            <a:endParaRPr sz="1800" dirty="0">
              <a:latin typeface="Arial" panose="020B0604020202020204"/>
              <a:cs typeface="Arial" panose="020B0604020202020204"/>
            </a:endParaRPr>
          </a:p>
          <a:p>
            <a:pPr marR="277495" algn="ctr">
              <a:lnSpc>
                <a:spcPct val="100000"/>
              </a:lnSpc>
              <a:spcBef>
                <a:spcPts val="1895"/>
              </a:spcBef>
            </a:pPr>
            <a:endParaRPr sz="1800" dirty="0">
              <a:latin typeface="Arial" panose="020B0604020202020204"/>
              <a:cs typeface="Arial" panose="020B0604020202020204"/>
            </a:endParaRPr>
          </a:p>
        </p:txBody>
      </p:sp>
      <p:pic>
        <p:nvPicPr>
          <p:cNvPr id="2097152" name="object 4"/>
          <p:cNvPicPr/>
          <p:nvPr/>
        </p:nvPicPr>
        <p:blipFill>
          <a:blip r:embed="rId1" cstate="print"/>
          <a:stretch>
            <a:fillRect/>
          </a:stretch>
        </p:blipFill>
        <p:spPr>
          <a:xfrm>
            <a:off x="541701" y="236892"/>
            <a:ext cx="1054347" cy="1040690"/>
          </a:xfrm>
          <a:prstGeom prst="rect">
            <a:avLst/>
          </a:prstGeom>
        </p:spPr>
      </p:pic>
      <p:sp>
        <p:nvSpPr>
          <p:cNvPr id="1048587" name="object 5"/>
          <p:cNvSpPr txBox="1">
            <a:spLocks noGrp="1"/>
          </p:cNvSpPr>
          <p:nvPr>
            <p:ph type="title"/>
          </p:nvPr>
        </p:nvSpPr>
        <p:spPr>
          <a:xfrm>
            <a:off x="3004185" y="305117"/>
            <a:ext cx="6004814" cy="698323"/>
          </a:xfrm>
          <a:prstGeom prst="rect">
            <a:avLst/>
          </a:prstGeom>
        </p:spPr>
        <p:txBody>
          <a:bodyPr vert="horz" wrap="square" lIns="0" tIns="160655" rIns="0" bIns="0" rtlCol="0">
            <a:spAutoFit/>
          </a:bodyPr>
          <a:lstStyle/>
          <a:p>
            <a:pPr marL="1548765" marR="5080" indent="-1268095">
              <a:lnSpc>
                <a:spcPct val="101000"/>
              </a:lnSpc>
              <a:spcBef>
                <a:spcPts val="85"/>
              </a:spcBef>
            </a:pPr>
            <a:r>
              <a:rPr sz="1800" dirty="0">
                <a:solidFill>
                  <a:srgbClr val="FF0066"/>
                </a:solidFill>
              </a:rPr>
              <a:t>K.RAMAKRISHNAN</a:t>
            </a:r>
            <a:r>
              <a:rPr sz="1800" spc="5" dirty="0">
                <a:solidFill>
                  <a:srgbClr val="FF0066"/>
                </a:solidFill>
              </a:rPr>
              <a:t> </a:t>
            </a:r>
            <a:r>
              <a:rPr sz="1800" dirty="0">
                <a:solidFill>
                  <a:srgbClr val="FF0066"/>
                </a:solidFill>
              </a:rPr>
              <a:t>COLLEGE</a:t>
            </a:r>
            <a:r>
              <a:rPr sz="1800" spc="-30" dirty="0">
                <a:solidFill>
                  <a:srgbClr val="FF0066"/>
                </a:solidFill>
              </a:rPr>
              <a:t> </a:t>
            </a:r>
            <a:r>
              <a:rPr sz="1800" dirty="0">
                <a:solidFill>
                  <a:srgbClr val="FF0066"/>
                </a:solidFill>
              </a:rPr>
              <a:t>OF</a:t>
            </a:r>
            <a:r>
              <a:rPr sz="1800" spc="-5" dirty="0">
                <a:solidFill>
                  <a:srgbClr val="FF0066"/>
                </a:solidFill>
              </a:rPr>
              <a:t> </a:t>
            </a:r>
            <a:r>
              <a:rPr sz="1800" spc="-10" dirty="0">
                <a:solidFill>
                  <a:srgbClr val="FF0066"/>
                </a:solidFill>
              </a:rPr>
              <a:t>TECHNOLOGY </a:t>
            </a:r>
            <a:r>
              <a:rPr sz="1800" dirty="0">
                <a:solidFill>
                  <a:srgbClr val="FF0066"/>
                </a:solidFill>
              </a:rPr>
              <a:t>(AUTONOMOUS),</a:t>
            </a:r>
            <a:r>
              <a:rPr sz="1800" spc="-55" dirty="0">
                <a:solidFill>
                  <a:srgbClr val="FF0066"/>
                </a:solidFill>
              </a:rPr>
              <a:t> </a:t>
            </a:r>
            <a:r>
              <a:rPr sz="1800" spc="-10" dirty="0">
                <a:solidFill>
                  <a:srgbClr val="FF0066"/>
                </a:solidFill>
              </a:rPr>
              <a:t>TRICHY</a:t>
            </a:r>
            <a:endParaRPr sz="1800" dirty="0"/>
          </a:p>
        </p:txBody>
      </p:sp>
      <p:sp>
        <p:nvSpPr>
          <p:cNvPr id="1048588" name="object 6"/>
          <p:cNvSpPr txBox="1"/>
          <p:nvPr/>
        </p:nvSpPr>
        <p:spPr>
          <a:xfrm>
            <a:off x="2122120" y="2923733"/>
            <a:ext cx="7947759" cy="505267"/>
          </a:xfrm>
          <a:prstGeom prst="rect">
            <a:avLst/>
          </a:prstGeom>
        </p:spPr>
        <p:txBody>
          <a:bodyPr vert="horz" wrap="square" lIns="0" tIns="12700" rIns="0" bIns="0" rtlCol="0">
            <a:spAutoFit/>
          </a:bodyPr>
          <a:lstStyle/>
          <a:p>
            <a:pPr marL="12700" algn="ctr">
              <a:lnSpc>
                <a:spcPct val="100000"/>
              </a:lnSpc>
              <a:spcBef>
                <a:spcPts val="100"/>
              </a:spcBef>
            </a:pPr>
            <a:r>
              <a:rPr lang="en-US" altLang="en-GB" sz="3200" b="1" dirty="0">
                <a:solidFill>
                  <a:srgbClr val="FF0000"/>
                </a:solidFill>
                <a:latin typeface="Arial" panose="020B0604020202020204"/>
                <a:cs typeface="Arial" panose="020B0604020202020204"/>
              </a:rPr>
              <a:t>ONLINE AUCTION SYSTEM</a:t>
            </a:r>
            <a:endParaRPr sz="3200" b="1" dirty="0">
              <a:solidFill>
                <a:srgbClr val="FF0000"/>
              </a:solidFill>
              <a:latin typeface="Arial" panose="020B0604020202020204"/>
              <a:cs typeface="Arial" panose="020B0604020202020204"/>
            </a:endParaRPr>
          </a:p>
        </p:txBody>
      </p:sp>
      <p:pic>
        <p:nvPicPr>
          <p:cNvPr id="2097153" name="object 7"/>
          <p:cNvPicPr/>
          <p:nvPr/>
        </p:nvPicPr>
        <p:blipFill>
          <a:blip r:embed="rId2" cstate="print"/>
          <a:stretch>
            <a:fillRect/>
          </a:stretch>
        </p:blipFill>
        <p:spPr>
          <a:xfrm>
            <a:off x="10591800" y="352425"/>
            <a:ext cx="1152525" cy="1104900"/>
          </a:xfrm>
          <a:prstGeom prst="rect">
            <a:avLst/>
          </a:prstGeom>
        </p:spPr>
      </p:pic>
      <p:sp>
        <p:nvSpPr>
          <p:cNvPr id="3" name="object 2"/>
          <p:cNvSpPr txBox="1"/>
          <p:nvPr/>
        </p:nvSpPr>
        <p:spPr>
          <a:xfrm>
            <a:off x="7239000" y="5617896"/>
            <a:ext cx="5054284" cy="810478"/>
          </a:xfrm>
          <a:prstGeom prst="rect">
            <a:avLst/>
          </a:prstGeom>
        </p:spPr>
        <p:txBody>
          <a:bodyPr vert="horz" wrap="square" lIns="0" tIns="12700" rIns="0" bIns="0" rtlCol="0">
            <a:spAutoFit/>
          </a:bodyPr>
          <a:lstStyle/>
          <a:p>
            <a:pPr marR="262255" algn="ctr">
              <a:lnSpc>
                <a:spcPct val="100000"/>
              </a:lnSpc>
              <a:spcBef>
                <a:spcPts val="100"/>
              </a:spcBef>
            </a:pPr>
            <a:r>
              <a:rPr lang="en-IN" b="1" dirty="0">
                <a:solidFill>
                  <a:srgbClr val="0000FF"/>
                </a:solidFill>
                <a:latin typeface="Arial" panose="020B0604020202020204"/>
                <a:cs typeface="Arial" panose="020B0604020202020204"/>
              </a:rPr>
              <a:t>GUIDED BY</a:t>
            </a:r>
            <a:endParaRPr lang="en-IN" b="1" dirty="0">
              <a:solidFill>
                <a:srgbClr val="0000FF"/>
              </a:solidFill>
              <a:latin typeface="Arial" panose="020B0604020202020204"/>
              <a:cs typeface="Arial" panose="020B0604020202020204"/>
            </a:endParaRPr>
          </a:p>
          <a:p>
            <a:pPr marR="277495" algn="ctr">
              <a:lnSpc>
                <a:spcPct val="100000"/>
              </a:lnSpc>
              <a:spcBef>
                <a:spcPts val="1895"/>
              </a:spcBef>
            </a:pPr>
            <a:r>
              <a:rPr lang="en-IN" dirty="0" err="1">
                <a:latin typeface="Arial" panose="020B0604020202020204"/>
                <a:cs typeface="Arial" panose="020B0604020202020204"/>
              </a:rPr>
              <a:t>Ms.UMA</a:t>
            </a:r>
            <a:r>
              <a:rPr lang="en-IN" dirty="0">
                <a:latin typeface="Arial" panose="020B0604020202020204"/>
                <a:cs typeface="Arial" panose="020B0604020202020204"/>
              </a:rPr>
              <a:t> MAHESHWARI</a:t>
            </a:r>
            <a:endParaRPr sz="1800" dirty="0">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97166" name="object 3"/>
          <p:cNvPicPr/>
          <p:nvPr/>
        </p:nvPicPr>
        <p:blipFill>
          <a:blip r:embed="rId1" cstate="print"/>
          <a:stretch>
            <a:fillRect/>
          </a:stretch>
        </p:blipFill>
        <p:spPr>
          <a:xfrm>
            <a:off x="465455" y="284480"/>
            <a:ext cx="1054100" cy="866140"/>
          </a:xfrm>
          <a:prstGeom prst="rect">
            <a:avLst/>
          </a:prstGeom>
        </p:spPr>
      </p:pic>
      <p:pic>
        <p:nvPicPr>
          <p:cNvPr id="2097167" name="object 4"/>
          <p:cNvPicPr/>
          <p:nvPr/>
        </p:nvPicPr>
        <p:blipFill>
          <a:blip r:embed="rId2" cstate="print"/>
          <a:stretch>
            <a:fillRect/>
          </a:stretch>
        </p:blipFill>
        <p:spPr>
          <a:xfrm>
            <a:off x="10591800" y="76200"/>
            <a:ext cx="1152525" cy="1095375"/>
          </a:xfrm>
          <a:prstGeom prst="rect">
            <a:avLst/>
          </a:prstGeom>
        </p:spPr>
      </p:pic>
      <p:sp>
        <p:nvSpPr>
          <p:cNvPr id="1048600" name="object 2"/>
          <p:cNvSpPr txBox="1">
            <a:spLocks noGrp="1"/>
          </p:cNvSpPr>
          <p:nvPr>
            <p:ph type="title"/>
          </p:nvPr>
        </p:nvSpPr>
        <p:spPr>
          <a:xfrm>
            <a:off x="3545668" y="694371"/>
            <a:ext cx="4839335" cy="382270"/>
          </a:xfrm>
          <a:prstGeom prst="rect">
            <a:avLst/>
          </a:prstGeom>
        </p:spPr>
        <p:txBody>
          <a:bodyPr vert="horz" wrap="square" lIns="0" tIns="13335" rIns="0" bIns="0" rtlCol="0">
            <a:spAutoFit/>
          </a:bodyPr>
          <a:p>
            <a:pPr marL="12700" algn="ctr">
              <a:lnSpc>
                <a:spcPct val="100000"/>
              </a:lnSpc>
              <a:spcBef>
                <a:spcPts val="105"/>
              </a:spcBef>
              <a:tabLst>
                <a:tab pos="4580255" algn="l"/>
              </a:tabLst>
            </a:pPr>
            <a:r>
              <a:rPr lang="en-US" spc="-20" dirty="0">
                <a:solidFill>
                  <a:srgbClr val="FF0000"/>
                </a:solidFill>
              </a:rPr>
              <a:t>DATABASE CONCEPTS</a:t>
            </a:r>
            <a:endParaRPr lang="en-US" spc="-20" dirty="0">
              <a:solidFill>
                <a:srgbClr val="FF0000"/>
              </a:solidFill>
            </a:endParaRPr>
          </a:p>
        </p:txBody>
      </p:sp>
      <p:sp>
        <p:nvSpPr>
          <p:cNvPr id="12" name="Text Box 11"/>
          <p:cNvSpPr txBox="1"/>
          <p:nvPr/>
        </p:nvSpPr>
        <p:spPr>
          <a:xfrm>
            <a:off x="793115" y="1447800"/>
            <a:ext cx="10345420" cy="5283835"/>
          </a:xfrm>
          <a:prstGeom prst="rect">
            <a:avLst/>
          </a:prstGeom>
          <a:noFill/>
        </p:spPr>
        <p:txBody>
          <a:bodyPr wrap="square" rtlCol="0">
            <a:noAutofit/>
          </a:bodyPr>
          <a:p>
            <a:r>
              <a:rPr lang="en-US" altLang="en-US" b="1"/>
              <a:t>1. Entity-Relationship Model (ER Model):</a:t>
            </a:r>
            <a:endParaRPr lang="en-US" altLang="en-US" b="1"/>
          </a:p>
          <a:p>
            <a:r>
              <a:rPr lang="en-US" altLang="en-US"/>
              <a:t>                        The system is designed using entities like Users, Auctions, Bids, and Transactions.</a:t>
            </a:r>
            <a:endParaRPr lang="en-US" altLang="en-US"/>
          </a:p>
          <a:p>
            <a:endParaRPr lang="en-US" altLang="en-US" b="1"/>
          </a:p>
          <a:p>
            <a:r>
              <a:rPr lang="en-US" altLang="en-US" b="1"/>
              <a:t>2. Normalization:</a:t>
            </a:r>
            <a:endParaRPr lang="en-US" altLang="en-US" b="1"/>
          </a:p>
          <a:p>
            <a:r>
              <a:rPr lang="en-US" altLang="en-US"/>
              <a:t>                        Ensuring 1NF, 2NF, and 3NF to avoid redundancy.Instead of storing seller details in the Auctions table, a foreign key (FK) to the Users table is used.</a:t>
            </a:r>
            <a:endParaRPr lang="en-US" altLang="en-US"/>
          </a:p>
          <a:p>
            <a:endParaRPr lang="en-US" altLang="en-US" b="1"/>
          </a:p>
          <a:p>
            <a:r>
              <a:rPr lang="en-US" altLang="en-US" b="1"/>
              <a:t>3. ACID Properties (Atomicity, Consistency, Isolation, Durability):</a:t>
            </a:r>
            <a:endParaRPr lang="en-US" altLang="en-US"/>
          </a:p>
          <a:p>
            <a:r>
              <a:rPr lang="en-US" altLang="en-US"/>
              <a:t>                       Atomicity: A bid should either be placed completely or not at all.</a:t>
            </a:r>
            <a:endParaRPr lang="en-US" altLang="en-US"/>
          </a:p>
          <a:p>
            <a:r>
              <a:rPr lang="en-US" altLang="en-US"/>
              <a:t>                       Consistency: Ensures no duplicate auction records.</a:t>
            </a:r>
            <a:endParaRPr lang="en-US" altLang="en-US"/>
          </a:p>
          <a:p>
            <a:r>
              <a:rPr lang="en-US" altLang="en-US"/>
              <a:t>                       Isolation: Prevents conflicts when multiple users place bids at the same time.</a:t>
            </a:r>
            <a:endParaRPr lang="en-US" altLang="en-US"/>
          </a:p>
          <a:p>
            <a:r>
              <a:rPr lang="en-US" altLang="en-US"/>
              <a:t>                       Durability: Data is permanently stored after a successful bid or transaction.</a:t>
            </a:r>
            <a:endParaRPr lang="en-US" altLang="en-US"/>
          </a:p>
          <a:p>
            <a:endParaRPr lang="en-US" altLang="en-US" b="1"/>
          </a:p>
          <a:p>
            <a:r>
              <a:rPr lang="en-US" altLang="en-US" b="1"/>
              <a:t>4. Transactions &amp; Concurrency Control:</a:t>
            </a:r>
            <a:endParaRPr lang="en-US" altLang="en-US"/>
          </a:p>
          <a:p>
            <a:r>
              <a:rPr lang="en-US" altLang="en-US"/>
              <a:t>                       SQL Transactions ensure that multiple queries execute as a unit.Locking Mechanisms (e.g., Row-level locking) prevent two users from winning the same auction.</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04185" y="627062"/>
            <a:ext cx="6004814" cy="368935"/>
          </a:xfrm>
        </p:spPr>
        <p:txBody>
          <a:bodyPr/>
          <a:p>
            <a:r>
              <a:rPr lang="en-US"/>
              <a:t>            OUTPUT SCREENSHOTS</a:t>
            </a:r>
            <a:endParaRPr lang="en-US"/>
          </a:p>
        </p:txBody>
      </p:sp>
      <p:pic>
        <p:nvPicPr>
          <p:cNvPr id="2097166" name="object 3"/>
          <p:cNvPicPr/>
          <p:nvPr/>
        </p:nvPicPr>
        <p:blipFill>
          <a:blip r:embed="rId1" cstate="print"/>
          <a:stretch>
            <a:fillRect/>
          </a:stretch>
        </p:blipFill>
        <p:spPr>
          <a:xfrm>
            <a:off x="465455" y="284480"/>
            <a:ext cx="1054100" cy="866140"/>
          </a:xfrm>
          <a:prstGeom prst="rect">
            <a:avLst/>
          </a:prstGeom>
        </p:spPr>
      </p:pic>
      <p:pic>
        <p:nvPicPr>
          <p:cNvPr id="2097167" name="object 4"/>
          <p:cNvPicPr/>
          <p:nvPr/>
        </p:nvPicPr>
        <p:blipFill>
          <a:blip r:embed="rId2" cstate="print"/>
          <a:stretch>
            <a:fillRect/>
          </a:stretch>
        </p:blipFill>
        <p:spPr>
          <a:xfrm>
            <a:off x="10591800" y="76200"/>
            <a:ext cx="1152525" cy="1095375"/>
          </a:xfrm>
          <a:prstGeom prst="rect">
            <a:avLst/>
          </a:prstGeom>
        </p:spPr>
      </p:pic>
      <p:pic>
        <p:nvPicPr>
          <p:cNvPr id="5" name="Picture 4" descr="Screenshot 2025-05-27 000843"/>
          <p:cNvPicPr>
            <a:picLocks noChangeAspect="1"/>
          </p:cNvPicPr>
          <p:nvPr/>
        </p:nvPicPr>
        <p:blipFill>
          <a:blip r:embed="rId3"/>
          <a:stretch>
            <a:fillRect/>
          </a:stretch>
        </p:blipFill>
        <p:spPr>
          <a:xfrm>
            <a:off x="2136140" y="1219200"/>
            <a:ext cx="7530465" cy="3219450"/>
          </a:xfrm>
          <a:prstGeom prst="rect">
            <a:avLst/>
          </a:prstGeom>
        </p:spPr>
      </p:pic>
      <p:pic>
        <p:nvPicPr>
          <p:cNvPr id="6" name="Picture 5" descr="Screenshot 2025-05-27 000933"/>
          <p:cNvPicPr>
            <a:picLocks noChangeAspect="1"/>
          </p:cNvPicPr>
          <p:nvPr/>
        </p:nvPicPr>
        <p:blipFill>
          <a:blip r:embed="rId4"/>
          <a:stretch>
            <a:fillRect/>
          </a:stretch>
        </p:blipFill>
        <p:spPr>
          <a:xfrm>
            <a:off x="2743200" y="4772025"/>
            <a:ext cx="5975985" cy="19685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04185" y="381317"/>
            <a:ext cx="6004814" cy="368935"/>
          </a:xfrm>
        </p:spPr>
        <p:txBody>
          <a:bodyPr/>
          <a:p>
            <a:r>
              <a:rPr lang="en-US"/>
              <a:t>       OUTPUT SCREENSHOTS</a:t>
            </a:r>
            <a:endParaRPr lang="en-US"/>
          </a:p>
        </p:txBody>
      </p:sp>
      <p:pic>
        <p:nvPicPr>
          <p:cNvPr id="2097166" name="object 3"/>
          <p:cNvPicPr/>
          <p:nvPr/>
        </p:nvPicPr>
        <p:blipFill>
          <a:blip r:embed="rId1" cstate="print"/>
          <a:stretch>
            <a:fillRect/>
          </a:stretch>
        </p:blipFill>
        <p:spPr>
          <a:xfrm>
            <a:off x="465455" y="284480"/>
            <a:ext cx="1054100" cy="866140"/>
          </a:xfrm>
          <a:prstGeom prst="rect">
            <a:avLst/>
          </a:prstGeom>
        </p:spPr>
      </p:pic>
      <p:pic>
        <p:nvPicPr>
          <p:cNvPr id="2097167" name="object 4"/>
          <p:cNvPicPr/>
          <p:nvPr/>
        </p:nvPicPr>
        <p:blipFill>
          <a:blip r:embed="rId2" cstate="print"/>
          <a:stretch>
            <a:fillRect/>
          </a:stretch>
        </p:blipFill>
        <p:spPr>
          <a:xfrm>
            <a:off x="10591800" y="76200"/>
            <a:ext cx="1152525" cy="1095375"/>
          </a:xfrm>
          <a:prstGeom prst="rect">
            <a:avLst/>
          </a:prstGeom>
        </p:spPr>
      </p:pic>
      <p:pic>
        <p:nvPicPr>
          <p:cNvPr id="4" name="Picture 3" descr="Screenshot 2025-05-27 000951"/>
          <p:cNvPicPr>
            <a:picLocks noChangeAspect="1"/>
          </p:cNvPicPr>
          <p:nvPr/>
        </p:nvPicPr>
        <p:blipFill>
          <a:blip r:embed="rId3"/>
          <a:stretch>
            <a:fillRect/>
          </a:stretch>
        </p:blipFill>
        <p:spPr>
          <a:xfrm>
            <a:off x="1828800" y="1171575"/>
            <a:ext cx="7994650" cy="2156460"/>
          </a:xfrm>
          <a:prstGeom prst="rect">
            <a:avLst/>
          </a:prstGeom>
        </p:spPr>
      </p:pic>
      <p:pic>
        <p:nvPicPr>
          <p:cNvPr id="5" name="Picture 4" descr="Screenshot 2025-05-27 001019"/>
          <p:cNvPicPr>
            <a:picLocks noChangeAspect="1"/>
          </p:cNvPicPr>
          <p:nvPr/>
        </p:nvPicPr>
        <p:blipFill>
          <a:blip r:embed="rId4"/>
          <a:stretch>
            <a:fillRect/>
          </a:stretch>
        </p:blipFill>
        <p:spPr>
          <a:xfrm>
            <a:off x="4352925" y="3429000"/>
            <a:ext cx="2809875" cy="30010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04185" y="627062"/>
            <a:ext cx="6004814" cy="368935"/>
          </a:xfrm>
        </p:spPr>
        <p:txBody>
          <a:bodyPr/>
          <a:p>
            <a:r>
              <a:rPr lang="en-US"/>
              <a:t>             OUTPUT SCREENSHOTS</a:t>
            </a:r>
            <a:endParaRPr lang="en-US"/>
          </a:p>
        </p:txBody>
      </p:sp>
      <p:pic>
        <p:nvPicPr>
          <p:cNvPr id="2097166" name="object 3"/>
          <p:cNvPicPr/>
          <p:nvPr/>
        </p:nvPicPr>
        <p:blipFill>
          <a:blip r:embed="rId1" cstate="print"/>
          <a:stretch>
            <a:fillRect/>
          </a:stretch>
        </p:blipFill>
        <p:spPr>
          <a:xfrm>
            <a:off x="465455" y="284480"/>
            <a:ext cx="1054100" cy="866140"/>
          </a:xfrm>
          <a:prstGeom prst="rect">
            <a:avLst/>
          </a:prstGeom>
        </p:spPr>
      </p:pic>
      <p:pic>
        <p:nvPicPr>
          <p:cNvPr id="2097167" name="object 4"/>
          <p:cNvPicPr/>
          <p:nvPr/>
        </p:nvPicPr>
        <p:blipFill>
          <a:blip r:embed="rId2" cstate="print"/>
          <a:stretch>
            <a:fillRect/>
          </a:stretch>
        </p:blipFill>
        <p:spPr>
          <a:xfrm>
            <a:off x="10744200" y="228600"/>
            <a:ext cx="1152525" cy="1095375"/>
          </a:xfrm>
          <a:prstGeom prst="rect">
            <a:avLst/>
          </a:prstGeom>
        </p:spPr>
      </p:pic>
      <p:pic>
        <p:nvPicPr>
          <p:cNvPr id="4" name="Picture 3" descr="Screenshot 2025-05-27 001043"/>
          <p:cNvPicPr>
            <a:picLocks noChangeAspect="1"/>
          </p:cNvPicPr>
          <p:nvPr/>
        </p:nvPicPr>
        <p:blipFill>
          <a:blip r:embed="rId3"/>
          <a:stretch>
            <a:fillRect/>
          </a:stretch>
        </p:blipFill>
        <p:spPr>
          <a:xfrm>
            <a:off x="1371600" y="1219200"/>
            <a:ext cx="8849995" cy="2770505"/>
          </a:xfrm>
          <a:prstGeom prst="rect">
            <a:avLst/>
          </a:prstGeom>
        </p:spPr>
      </p:pic>
      <p:pic>
        <p:nvPicPr>
          <p:cNvPr id="5" name="Picture 4" descr="Screenshot 2025-05-27 001058"/>
          <p:cNvPicPr>
            <a:picLocks noChangeAspect="1"/>
          </p:cNvPicPr>
          <p:nvPr/>
        </p:nvPicPr>
        <p:blipFill>
          <a:blip r:embed="rId4"/>
          <a:stretch>
            <a:fillRect/>
          </a:stretch>
        </p:blipFill>
        <p:spPr>
          <a:xfrm>
            <a:off x="2209800" y="3962400"/>
            <a:ext cx="7677150" cy="25025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004185" y="627062"/>
            <a:ext cx="6004814" cy="368935"/>
          </a:xfrm>
        </p:spPr>
        <p:txBody>
          <a:bodyPr/>
          <a:p>
            <a:r>
              <a:rPr lang="en-US"/>
              <a:t>             OUTPUT SCREENSHOTS</a:t>
            </a:r>
            <a:endParaRPr lang="en-US"/>
          </a:p>
        </p:txBody>
      </p:sp>
      <p:pic>
        <p:nvPicPr>
          <p:cNvPr id="2097166" name="object 3"/>
          <p:cNvPicPr/>
          <p:nvPr/>
        </p:nvPicPr>
        <p:blipFill>
          <a:blip r:embed="rId1" cstate="print"/>
          <a:stretch>
            <a:fillRect/>
          </a:stretch>
        </p:blipFill>
        <p:spPr>
          <a:xfrm>
            <a:off x="465455" y="284480"/>
            <a:ext cx="1054100" cy="866140"/>
          </a:xfrm>
          <a:prstGeom prst="rect">
            <a:avLst/>
          </a:prstGeom>
        </p:spPr>
      </p:pic>
      <p:pic>
        <p:nvPicPr>
          <p:cNvPr id="2097167" name="object 4"/>
          <p:cNvPicPr/>
          <p:nvPr/>
        </p:nvPicPr>
        <p:blipFill>
          <a:blip r:embed="rId2" cstate="print"/>
          <a:stretch>
            <a:fillRect/>
          </a:stretch>
        </p:blipFill>
        <p:spPr>
          <a:xfrm>
            <a:off x="10744200" y="228600"/>
            <a:ext cx="1152525" cy="1095375"/>
          </a:xfrm>
          <a:prstGeom prst="rect">
            <a:avLst/>
          </a:prstGeom>
        </p:spPr>
      </p:pic>
      <p:pic>
        <p:nvPicPr>
          <p:cNvPr id="3" name="Picture 2" descr="Screenshot 2025-05-27 001122"/>
          <p:cNvPicPr>
            <a:picLocks noChangeAspect="1"/>
          </p:cNvPicPr>
          <p:nvPr/>
        </p:nvPicPr>
        <p:blipFill>
          <a:blip r:embed="rId3"/>
          <a:stretch>
            <a:fillRect/>
          </a:stretch>
        </p:blipFill>
        <p:spPr>
          <a:xfrm>
            <a:off x="2255520" y="995680"/>
            <a:ext cx="7753350" cy="2502535"/>
          </a:xfrm>
          <a:prstGeom prst="rect">
            <a:avLst/>
          </a:prstGeom>
        </p:spPr>
      </p:pic>
      <p:pic>
        <p:nvPicPr>
          <p:cNvPr id="7" name="Picture 6" descr="Screenshot 2025-05-27 001820"/>
          <p:cNvPicPr>
            <a:picLocks noChangeAspect="1"/>
          </p:cNvPicPr>
          <p:nvPr/>
        </p:nvPicPr>
        <p:blipFill>
          <a:blip r:embed="rId4"/>
          <a:stretch>
            <a:fillRect/>
          </a:stretch>
        </p:blipFill>
        <p:spPr>
          <a:xfrm>
            <a:off x="2286000" y="3733800"/>
            <a:ext cx="7639050" cy="268732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Title 1"/>
          <p:cNvSpPr>
            <a:spLocks noGrp="1"/>
          </p:cNvSpPr>
          <p:nvPr>
            <p:ph type="title"/>
          </p:nvPr>
        </p:nvSpPr>
        <p:spPr>
          <a:xfrm>
            <a:off x="4191000" y="3200400"/>
            <a:ext cx="3886200" cy="533400"/>
          </a:xfrm>
        </p:spPr>
        <p:txBody>
          <a:bodyPr/>
          <a:lstStyle/>
          <a:p>
            <a:r>
              <a:rPr lang="en-IN" sz="3600" dirty="0"/>
              <a:t>THANK YOU</a:t>
            </a:r>
            <a:endParaRPr lang="en-IN"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9" name="object 2"/>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081405">
              <a:lnSpc>
                <a:spcPct val="100000"/>
              </a:lnSpc>
              <a:spcBef>
                <a:spcPts val="105"/>
              </a:spcBef>
            </a:pPr>
            <a:r>
              <a:rPr spc="-45" dirty="0">
                <a:solidFill>
                  <a:srgbClr val="FF0000"/>
                </a:solidFill>
              </a:rPr>
              <a:t>PRESENTATION</a:t>
            </a:r>
            <a:r>
              <a:rPr spc="75" dirty="0">
                <a:solidFill>
                  <a:srgbClr val="FF0000"/>
                </a:solidFill>
              </a:rPr>
              <a:t> </a:t>
            </a:r>
            <a:r>
              <a:rPr spc="-35" dirty="0">
                <a:solidFill>
                  <a:srgbClr val="FF0000"/>
                </a:solidFill>
              </a:rPr>
              <a:t>OVERVIEW</a:t>
            </a:r>
            <a:endParaRPr spc="-35" dirty="0">
              <a:solidFill>
                <a:srgbClr val="FF0000"/>
              </a:solidFill>
            </a:endParaRPr>
          </a:p>
        </p:txBody>
      </p:sp>
      <p:sp>
        <p:nvSpPr>
          <p:cNvPr id="1048590" name="object 3"/>
          <p:cNvSpPr txBox="1"/>
          <p:nvPr/>
        </p:nvSpPr>
        <p:spPr>
          <a:xfrm>
            <a:off x="974407" y="1523047"/>
            <a:ext cx="7255193" cy="3759200"/>
          </a:xfrm>
          <a:prstGeom prst="rect">
            <a:avLst/>
          </a:prstGeom>
        </p:spPr>
        <p:txBody>
          <a:bodyPr vert="horz" wrap="square" lIns="0" tIns="100965" rIns="0" bIns="0" rtlCol="0">
            <a:spAutoFit/>
          </a:bodyPr>
          <a:lstStyle/>
          <a:p>
            <a:pPr marL="12700">
              <a:lnSpc>
                <a:spcPct val="100000"/>
              </a:lnSpc>
              <a:spcBef>
                <a:spcPts val="695"/>
              </a:spcBef>
              <a:tabLst>
                <a:tab pos="355600" algn="l"/>
              </a:tabLst>
            </a:pPr>
            <a:endParaRPr sz="1800" dirty="0">
              <a:latin typeface="Arial" panose="020B0604020202020204"/>
              <a:cs typeface="Arial" panose="020B0604020202020204"/>
            </a:endParaRPr>
          </a:p>
          <a:p>
            <a:pPr marL="12700">
              <a:lnSpc>
                <a:spcPct val="100000"/>
              </a:lnSpc>
              <a:spcBef>
                <a:spcPts val="770"/>
              </a:spcBef>
              <a:tabLst>
                <a:tab pos="355600" algn="l"/>
              </a:tabLst>
            </a:pPr>
            <a:endParaRPr lang="en-US" sz="1800" b="1" spc="-10" dirty="0">
              <a:latin typeface="Arial" panose="020B0604020202020204"/>
              <a:cs typeface="Arial" panose="020B0604020202020204"/>
            </a:endParaRPr>
          </a:p>
          <a:p>
            <a:pPr marL="355600" indent="-342900">
              <a:lnSpc>
                <a:spcPct val="100000"/>
              </a:lnSpc>
              <a:spcBef>
                <a:spcPts val="770"/>
              </a:spcBef>
              <a:buFont typeface="Wingdings" panose="05000000000000000000"/>
              <a:buChar char=""/>
              <a:tabLst>
                <a:tab pos="355600" algn="l"/>
              </a:tabLst>
            </a:pPr>
            <a:r>
              <a:rPr lang="en-US" sz="1800" b="1" spc="-10" dirty="0">
                <a:latin typeface="Arial" panose="020B0604020202020204"/>
                <a:cs typeface="Arial" panose="020B0604020202020204"/>
              </a:rPr>
              <a:t> </a:t>
            </a:r>
            <a:r>
              <a:rPr lang="en-US" altLang="en-GB" sz="1800" b="1" spc="-10" dirty="0">
                <a:latin typeface="Arial" panose="020B0604020202020204"/>
                <a:cs typeface="Arial" panose="020B0604020202020204"/>
              </a:rPr>
              <a:t>ABSTRACT </a:t>
            </a:r>
            <a:endParaRPr lang="zh-CN" altLang="en-US"/>
          </a:p>
          <a:p>
            <a:pPr marL="355600" indent="-342900">
              <a:lnSpc>
                <a:spcPct val="100000"/>
              </a:lnSpc>
              <a:spcBef>
                <a:spcPts val="770"/>
              </a:spcBef>
              <a:buFont typeface="Wingdings" panose="05000000000000000000"/>
              <a:buChar char=""/>
              <a:tabLst>
                <a:tab pos="355600" algn="l"/>
              </a:tabLst>
            </a:pPr>
            <a:r>
              <a:rPr lang="en-US" sz="1800" b="1" spc="-10" dirty="0">
                <a:latin typeface="Arial" panose="020B0604020202020204"/>
                <a:cs typeface="Arial" panose="020B0604020202020204"/>
              </a:rPr>
              <a:t>PROJECT </a:t>
            </a:r>
            <a:r>
              <a:rPr lang="en-US" altLang="en-GB" sz="1800" b="1" spc="-10" dirty="0">
                <a:latin typeface="Arial" panose="020B0604020202020204"/>
                <a:cs typeface="Arial" panose="020B0604020202020204"/>
              </a:rPr>
              <a:t> INTRODUCTION </a:t>
            </a:r>
            <a:endParaRPr lang="zh-CN" altLang="en-US"/>
          </a:p>
          <a:p>
            <a:pPr marL="355600" indent="-342900">
              <a:lnSpc>
                <a:spcPct val="100000"/>
              </a:lnSpc>
              <a:spcBef>
                <a:spcPts val="770"/>
              </a:spcBef>
              <a:buFont typeface="Wingdings" panose="05000000000000000000"/>
              <a:buChar char=""/>
              <a:tabLst>
                <a:tab pos="355600" algn="l"/>
              </a:tabLst>
            </a:pPr>
            <a:r>
              <a:rPr lang="en-US" altLang="en-GB" b="1" spc="-10" dirty="0">
                <a:latin typeface="Arial" panose="020B0604020202020204"/>
                <a:cs typeface="Arial" panose="020B0604020202020204"/>
              </a:rPr>
              <a:t>PROPOSED ARCHITECTURE </a:t>
            </a:r>
            <a:endParaRPr lang="zh-CN" altLang="en-US"/>
          </a:p>
          <a:p>
            <a:pPr marL="355600" indent="-342900">
              <a:lnSpc>
                <a:spcPct val="100000"/>
              </a:lnSpc>
              <a:spcBef>
                <a:spcPts val="770"/>
              </a:spcBef>
              <a:buFont typeface="Wingdings" panose="05000000000000000000"/>
              <a:buChar char=""/>
              <a:tabLst>
                <a:tab pos="355600" algn="l"/>
              </a:tabLst>
            </a:pPr>
            <a:r>
              <a:rPr lang="en-US" altLang="en-GB" sz="1800" b="1" spc="-10" dirty="0">
                <a:latin typeface="Arial" panose="020B0604020202020204"/>
                <a:cs typeface="Arial" panose="020B0604020202020204"/>
              </a:rPr>
              <a:t>PROPOSED EXPLANATION AND ADVANTAGES</a:t>
            </a:r>
            <a:endParaRPr lang="zh-CN" altLang="en-US"/>
          </a:p>
          <a:p>
            <a:pPr marL="355600" indent="-342900">
              <a:lnSpc>
                <a:spcPct val="100000"/>
              </a:lnSpc>
              <a:spcBef>
                <a:spcPts val="770"/>
              </a:spcBef>
              <a:buFont typeface="Wingdings" panose="05000000000000000000"/>
              <a:buChar char=""/>
              <a:tabLst>
                <a:tab pos="355600" algn="l"/>
              </a:tabLst>
            </a:pPr>
            <a:r>
              <a:rPr lang="en-US" b="1" spc="-10" dirty="0">
                <a:latin typeface="Arial" panose="020B0604020202020204"/>
                <a:cs typeface="Arial" panose="020B0604020202020204"/>
              </a:rPr>
              <a:t>MODULE</a:t>
            </a:r>
            <a:r>
              <a:rPr lang="en-US" altLang="en-GB" b="1" spc="-10" dirty="0">
                <a:latin typeface="Arial" panose="020B0604020202020204"/>
                <a:cs typeface="Arial" panose="020B0604020202020204"/>
              </a:rPr>
              <a:t>S</a:t>
            </a:r>
            <a:endParaRPr lang="zh-CN" altLang="en-US"/>
          </a:p>
          <a:p>
            <a:pPr marL="355600" indent="-342900">
              <a:lnSpc>
                <a:spcPct val="100000"/>
              </a:lnSpc>
              <a:spcBef>
                <a:spcPts val="770"/>
              </a:spcBef>
              <a:buFont typeface="Wingdings" panose="05000000000000000000"/>
              <a:buChar char=""/>
              <a:tabLst>
                <a:tab pos="355600" algn="l"/>
              </a:tabLst>
            </a:pPr>
            <a:r>
              <a:rPr lang="en-US" altLang="en-GB" b="1" spc="-10" dirty="0">
                <a:latin typeface="Arial" panose="020B0604020202020204"/>
                <a:cs typeface="Arial" panose="020B0604020202020204"/>
              </a:rPr>
              <a:t>EXPLANATION  OF MODULE </a:t>
            </a:r>
            <a:endParaRPr lang="zh-CN" altLang="en-US"/>
          </a:p>
          <a:p>
            <a:pPr marL="355600" indent="-342900">
              <a:lnSpc>
                <a:spcPct val="100000"/>
              </a:lnSpc>
              <a:spcBef>
                <a:spcPts val="770"/>
              </a:spcBef>
              <a:buFont typeface="Wingdings" panose="05000000000000000000"/>
              <a:buChar char=""/>
              <a:tabLst>
                <a:tab pos="355600" algn="l"/>
              </a:tabLst>
            </a:pPr>
            <a:r>
              <a:rPr lang="en-US" sz="1800" b="1" dirty="0">
                <a:latin typeface="Arial" panose="020B0604020202020204"/>
                <a:cs typeface="Arial" panose="020B0604020202020204"/>
              </a:rPr>
              <a:t>DATABASE CONCEPTS</a:t>
            </a:r>
            <a:endParaRPr lang="en-US" sz="1800" b="1" dirty="0">
              <a:latin typeface="Arial" panose="020B0604020202020204"/>
              <a:cs typeface="Arial" panose="020B0604020202020204"/>
            </a:endParaRPr>
          </a:p>
          <a:p>
            <a:pPr marL="355600" indent="-342900">
              <a:lnSpc>
                <a:spcPct val="100000"/>
              </a:lnSpc>
              <a:spcBef>
                <a:spcPts val="770"/>
              </a:spcBef>
              <a:buFont typeface="Wingdings" panose="05000000000000000000"/>
              <a:buChar char=""/>
              <a:tabLst>
                <a:tab pos="355600" algn="l"/>
              </a:tabLst>
            </a:pPr>
            <a:r>
              <a:rPr lang="en-US" sz="1800" b="1" dirty="0">
                <a:latin typeface="Arial" panose="020B0604020202020204"/>
                <a:cs typeface="Arial" panose="020B0604020202020204"/>
              </a:rPr>
              <a:t>OUTPUT SCREENSHOTS</a:t>
            </a:r>
            <a:endParaRPr lang="en-US" sz="1800" b="1" dirty="0">
              <a:latin typeface="Arial" panose="020B0604020202020204"/>
              <a:cs typeface="Arial" panose="020B0604020202020204"/>
            </a:endParaRPr>
          </a:p>
        </p:txBody>
      </p:sp>
      <p:pic>
        <p:nvPicPr>
          <p:cNvPr id="2097154" name="object 4"/>
          <p:cNvPicPr/>
          <p:nvPr/>
        </p:nvPicPr>
        <p:blipFill>
          <a:blip r:embed="rId1" cstate="print"/>
          <a:stretch>
            <a:fillRect/>
          </a:stretch>
        </p:blipFill>
        <p:spPr>
          <a:xfrm>
            <a:off x="522651" y="360717"/>
            <a:ext cx="1054347" cy="1040690"/>
          </a:xfrm>
          <a:prstGeom prst="rect">
            <a:avLst/>
          </a:prstGeom>
        </p:spPr>
      </p:pic>
      <p:pic>
        <p:nvPicPr>
          <p:cNvPr id="2097155" name="object 5"/>
          <p:cNvPicPr/>
          <p:nvPr/>
        </p:nvPicPr>
        <p:blipFill>
          <a:blip r:embed="rId2" cstate="print"/>
          <a:stretch>
            <a:fillRect/>
          </a:stretch>
        </p:blipFill>
        <p:spPr>
          <a:xfrm>
            <a:off x="10525125" y="371475"/>
            <a:ext cx="1152525" cy="1104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6" name="object 2"/>
          <p:cNvPicPr/>
          <p:nvPr/>
        </p:nvPicPr>
        <p:blipFill>
          <a:blip r:embed="rId1" cstate="print"/>
          <a:stretch>
            <a:fillRect/>
          </a:stretch>
        </p:blipFill>
        <p:spPr>
          <a:xfrm>
            <a:off x="408351" y="284517"/>
            <a:ext cx="1054347" cy="1040690"/>
          </a:xfrm>
          <a:prstGeom prst="rect">
            <a:avLst/>
          </a:prstGeom>
        </p:spPr>
      </p:pic>
      <p:pic>
        <p:nvPicPr>
          <p:cNvPr id="2097157" name="object 3"/>
          <p:cNvPicPr/>
          <p:nvPr/>
        </p:nvPicPr>
        <p:blipFill>
          <a:blip r:embed="rId2" cstate="print"/>
          <a:stretch>
            <a:fillRect/>
          </a:stretch>
        </p:blipFill>
        <p:spPr>
          <a:xfrm>
            <a:off x="10553700" y="381000"/>
            <a:ext cx="1152525" cy="1104900"/>
          </a:xfrm>
          <a:prstGeom prst="rect">
            <a:avLst/>
          </a:prstGeom>
        </p:spPr>
      </p:pic>
      <p:sp>
        <p:nvSpPr>
          <p:cNvPr id="1048591" name="object 4"/>
          <p:cNvSpPr txBox="1"/>
          <p:nvPr/>
        </p:nvSpPr>
        <p:spPr>
          <a:xfrm>
            <a:off x="881376" y="1731962"/>
            <a:ext cx="10275603" cy="3067050"/>
          </a:xfrm>
          <a:prstGeom prst="rect">
            <a:avLst/>
          </a:prstGeom>
        </p:spPr>
        <p:txBody>
          <a:bodyPr vert="horz" wrap="square" lIns="0" tIns="19050" rIns="0" bIns="0" rtlCol="0">
            <a:spAutoFit/>
          </a:bodyPr>
          <a:lstStyle/>
          <a:p>
            <a:pPr algn="just">
              <a:lnSpc>
                <a:spcPct val="150000"/>
              </a:lnSpc>
            </a:pPr>
            <a:r>
              <a:rPr lang="en-US" altLang="en-GB" sz="2200" dirty="0">
                <a:latin typeface="Times New Roman" panose="02020603050405020304" pitchFamily="18" charset="0"/>
                <a:cs typeface="Times New Roman" panose="02020603050405020304" pitchFamily="18" charset="0"/>
              </a:rPr>
              <a:t>1. Purpose : Develop a platform for buying and selling goods through competitive bidding.</a:t>
            </a:r>
            <a:endParaRPr lang="zh-CN" altLang="en-US"/>
          </a:p>
          <a:p>
            <a:pPr algn="just">
              <a:lnSpc>
                <a:spcPct val="150000"/>
              </a:lnSpc>
            </a:pPr>
            <a:r>
              <a:rPr lang="en-US" altLang="en-GB" sz="2200" dirty="0">
                <a:latin typeface="Times New Roman" panose="02020603050405020304" pitchFamily="18" charset="0"/>
                <a:cs typeface="Times New Roman" panose="02020603050405020304" pitchFamily="18" charset="0"/>
              </a:rPr>
              <a:t>2. Features : Includes user registration, product listing, bidding process, and secure payment integration.</a:t>
            </a:r>
            <a:endParaRPr lang="zh-CN" altLang="en-US"/>
          </a:p>
          <a:p>
            <a:pPr algn="just">
              <a:lnSpc>
                <a:spcPct val="150000"/>
              </a:lnSpc>
            </a:pPr>
            <a:r>
              <a:rPr lang="en-US" altLang="en-GB" sz="2200" dirty="0">
                <a:latin typeface="Times New Roman" panose="02020603050405020304" pitchFamily="18" charset="0"/>
                <a:cs typeface="Times New Roman" panose="02020603050405020304" pitchFamily="18" charset="0"/>
              </a:rPr>
              <a:t>3. Outcome : Provides a transparent, efficient, and user-friendly online marketplace.</a:t>
            </a:r>
            <a:endParaRPr lang="zh-CN" altLang="en-US"/>
          </a:p>
          <a:p>
            <a:pPr algn="just">
              <a:lnSpc>
                <a:spcPct val="150000"/>
              </a:lnSpc>
            </a:pPr>
            <a:endParaRPr lang="zh-CN" altLang="en-US"/>
          </a:p>
          <a:p>
            <a:endParaRPr lang="zh-CN" altLang="en-US"/>
          </a:p>
        </p:txBody>
      </p:sp>
      <p:sp>
        <p:nvSpPr>
          <p:cNvPr id="1048592" name="object 5"/>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109980">
              <a:lnSpc>
                <a:spcPct val="100000"/>
              </a:lnSpc>
              <a:spcBef>
                <a:spcPts val="105"/>
              </a:spcBef>
            </a:pPr>
            <a:r>
              <a:rPr spc="-10" dirty="0">
                <a:solidFill>
                  <a:srgbClr val="FF0000"/>
                </a:solidFill>
              </a:rPr>
              <a:t>PRO</a:t>
            </a:r>
            <a:r>
              <a:rPr lang="en-IN" spc="-10" dirty="0">
                <a:solidFill>
                  <a:srgbClr val="FF0000"/>
                </a:solidFill>
              </a:rPr>
              <a:t>JECT </a:t>
            </a:r>
            <a:r>
              <a:rPr lang="en-US" altLang="en-GB" spc="-10" dirty="0">
                <a:solidFill>
                  <a:srgbClr val="FF0000"/>
                </a:solidFill>
              </a:rPr>
              <a:t>ABSTRACT </a:t>
            </a:r>
            <a:endParaRPr spc="-35"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8" name="object 2"/>
          <p:cNvPicPr/>
          <p:nvPr/>
        </p:nvPicPr>
        <p:blipFill>
          <a:blip r:embed="rId1" cstate="print"/>
          <a:stretch>
            <a:fillRect/>
          </a:stretch>
        </p:blipFill>
        <p:spPr>
          <a:xfrm>
            <a:off x="408351" y="284517"/>
            <a:ext cx="1054347" cy="1040690"/>
          </a:xfrm>
          <a:prstGeom prst="rect">
            <a:avLst/>
          </a:prstGeom>
        </p:spPr>
      </p:pic>
      <p:pic>
        <p:nvPicPr>
          <p:cNvPr id="2097159" name="object 3"/>
          <p:cNvPicPr/>
          <p:nvPr/>
        </p:nvPicPr>
        <p:blipFill>
          <a:blip r:embed="rId2" cstate="print"/>
          <a:stretch>
            <a:fillRect/>
          </a:stretch>
        </p:blipFill>
        <p:spPr>
          <a:xfrm>
            <a:off x="10553700" y="381000"/>
            <a:ext cx="1152525" cy="1104900"/>
          </a:xfrm>
          <a:prstGeom prst="rect">
            <a:avLst/>
          </a:prstGeom>
        </p:spPr>
      </p:pic>
      <p:sp>
        <p:nvSpPr>
          <p:cNvPr id="1048593" name="object 4"/>
          <p:cNvSpPr txBox="1"/>
          <p:nvPr/>
        </p:nvSpPr>
        <p:spPr>
          <a:xfrm>
            <a:off x="824357" y="1828800"/>
            <a:ext cx="10323049" cy="2647950"/>
          </a:xfrm>
          <a:prstGeom prst="rect">
            <a:avLst/>
          </a:prstGeom>
        </p:spPr>
        <p:txBody>
          <a:bodyPr vert="horz" wrap="square" lIns="0" tIns="19050" rIns="0" bIns="0" rtlCol="0">
            <a:spAutoFit/>
          </a:bodyPr>
          <a:lstStyle/>
          <a:p>
            <a:pPr algn="just">
              <a:lnSpc>
                <a:spcPct val="150000"/>
              </a:lnSpc>
            </a:pPr>
            <a:r>
              <a:rPr lang="en-US" altLang="en-GB" sz="2200" dirty="0">
                <a:latin typeface="Times New Roman" panose="02020603050405020304" pitchFamily="18" charset="0"/>
                <a:cs typeface="Times New Roman" panose="02020603050405020304" pitchFamily="18" charset="0"/>
              </a:rPr>
              <a:t>An Online Auction System is a digital platform where buyers bid on products listed by sellers. It ensures transparent, competitive bidding, secure transactions, and a convenient marketplace for both parties.</a:t>
            </a:r>
            <a:endParaRPr lang="zh-CN" altLang="en-US"/>
          </a:p>
          <a:p>
            <a:pPr algn="just">
              <a:lnSpc>
                <a:spcPct val="150000"/>
              </a:lnSpc>
            </a:pPr>
            <a:endParaRPr lang="zh-CN" altLang="en-US"/>
          </a:p>
          <a:p>
            <a:pPr algn="just">
              <a:lnSpc>
                <a:spcPct val="150000"/>
              </a:lnSpc>
            </a:pPr>
            <a:endParaRPr lang="zh-CN" altLang="en-US"/>
          </a:p>
          <a:p>
            <a:pPr algn="just">
              <a:lnSpc>
                <a:spcPct val="150000"/>
              </a:lnSpc>
            </a:pPr>
            <a:endParaRPr lang="zh-CN" altLang="en-US"/>
          </a:p>
        </p:txBody>
      </p:sp>
      <p:sp>
        <p:nvSpPr>
          <p:cNvPr id="1048594" name="object 5"/>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109980">
              <a:lnSpc>
                <a:spcPct val="100000"/>
              </a:lnSpc>
              <a:spcBef>
                <a:spcPts val="105"/>
              </a:spcBef>
            </a:pPr>
            <a:r>
              <a:rPr spc="-10" dirty="0">
                <a:solidFill>
                  <a:srgbClr val="FF0000"/>
                </a:solidFill>
              </a:rPr>
              <a:t>PRO</a:t>
            </a:r>
            <a:r>
              <a:rPr lang="en-IN" spc="-10" dirty="0">
                <a:solidFill>
                  <a:srgbClr val="FF0000"/>
                </a:solidFill>
              </a:rPr>
              <a:t>JECT </a:t>
            </a:r>
            <a:r>
              <a:rPr lang="en-US" altLang="en-GB" spc="-10" dirty="0">
                <a:solidFill>
                  <a:srgbClr val="FF0000"/>
                </a:solidFill>
              </a:rPr>
              <a:t>INTRODUCTION </a:t>
            </a:r>
            <a:endParaRPr spc="-35"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p:nvPr/>
        </p:nvPicPr>
        <p:blipFill>
          <a:blip r:embed="rId1" cstate="print"/>
          <a:stretch>
            <a:fillRect/>
          </a:stretch>
        </p:blipFill>
        <p:spPr>
          <a:xfrm>
            <a:off x="104820" y="76200"/>
            <a:ext cx="887049" cy="782283"/>
          </a:xfrm>
          <a:prstGeom prst="rect">
            <a:avLst/>
          </a:prstGeom>
        </p:spPr>
      </p:pic>
      <p:pic>
        <p:nvPicPr>
          <p:cNvPr id="5" name="object 3"/>
          <p:cNvPicPr/>
          <p:nvPr/>
        </p:nvPicPr>
        <p:blipFill>
          <a:blip r:embed="rId2" cstate="print"/>
          <a:stretch>
            <a:fillRect/>
          </a:stretch>
        </p:blipFill>
        <p:spPr>
          <a:xfrm>
            <a:off x="11000995" y="76200"/>
            <a:ext cx="1028700" cy="914400"/>
          </a:xfrm>
          <a:prstGeom prst="rect">
            <a:avLst/>
          </a:prstGeom>
        </p:spPr>
      </p:pic>
      <p:sp>
        <p:nvSpPr>
          <p:cNvPr id="6" name="Oval 5"/>
          <p:cNvSpPr/>
          <p:nvPr/>
        </p:nvSpPr>
        <p:spPr>
          <a:xfrm>
            <a:off x="4305300" y="723900"/>
            <a:ext cx="1981200" cy="38279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1600" b="1" dirty="0"/>
              <a:t>USER LOGIN</a:t>
            </a:r>
            <a:endParaRPr lang="en-IN" sz="1600" b="1" dirty="0"/>
          </a:p>
        </p:txBody>
      </p:sp>
      <p:sp>
        <p:nvSpPr>
          <p:cNvPr id="7" name="object 5"/>
          <p:cNvSpPr txBox="1">
            <a:spLocks noGrp="1"/>
          </p:cNvSpPr>
          <p:nvPr>
            <p:ph type="title"/>
          </p:nvPr>
        </p:nvSpPr>
        <p:spPr>
          <a:xfrm>
            <a:off x="2638934" y="76200"/>
            <a:ext cx="6004814" cy="382797"/>
          </a:xfrm>
          <a:prstGeom prst="rect">
            <a:avLst/>
          </a:prstGeom>
        </p:spPr>
        <p:txBody>
          <a:bodyPr vert="horz" wrap="square" lIns="0" tIns="13335" rIns="0" bIns="0" rtlCol="0">
            <a:spAutoFit/>
          </a:bodyPr>
          <a:lstStyle/>
          <a:p>
            <a:pPr marL="1109980">
              <a:lnSpc>
                <a:spcPct val="100000"/>
              </a:lnSpc>
              <a:spcBef>
                <a:spcPts val="105"/>
              </a:spcBef>
            </a:pPr>
            <a:r>
              <a:rPr lang="en-US" altLang="en-GB" spc="-10" dirty="0">
                <a:solidFill>
                  <a:srgbClr val="FF0000"/>
                </a:solidFill>
              </a:rPr>
              <a:t>PROPOSED ARCHITECTURE</a:t>
            </a:r>
            <a:endParaRPr spc="-35" dirty="0">
              <a:solidFill>
                <a:srgbClr val="FF0000"/>
              </a:solidFill>
            </a:endParaRPr>
          </a:p>
        </p:txBody>
      </p:sp>
      <p:cxnSp>
        <p:nvCxnSpPr>
          <p:cNvPr id="9" name="Straight Arrow Connector 8"/>
          <p:cNvCxnSpPr/>
          <p:nvPr/>
        </p:nvCxnSpPr>
        <p:spPr>
          <a:xfrm>
            <a:off x="5638800" y="1106697"/>
            <a:ext cx="0" cy="4935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p:cNvSpPr/>
          <p:nvPr/>
        </p:nvSpPr>
        <p:spPr>
          <a:xfrm>
            <a:off x="4857757" y="1600200"/>
            <a:ext cx="1695444" cy="38279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IN" sz="1600" b="1" dirty="0"/>
              <a:t>User Dashboard</a:t>
            </a:r>
            <a:endParaRPr lang="en-US" altLang="en-IN" sz="1600" b="1" dirty="0"/>
          </a:p>
        </p:txBody>
      </p:sp>
      <p:sp>
        <p:nvSpPr>
          <p:cNvPr id="11" name="Rectangle 10"/>
          <p:cNvSpPr/>
          <p:nvPr/>
        </p:nvSpPr>
        <p:spPr>
          <a:xfrm>
            <a:off x="4857756" y="2362200"/>
            <a:ext cx="1771643" cy="3792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IN" sz="1400" b="1" dirty="0"/>
              <a:t>Product Categories</a:t>
            </a:r>
            <a:endParaRPr lang="en-US" altLang="en-IN" sz="1400" b="1" dirty="0"/>
          </a:p>
        </p:txBody>
      </p:sp>
      <p:cxnSp>
        <p:nvCxnSpPr>
          <p:cNvPr id="13" name="Straight Arrow Connector 12"/>
          <p:cNvCxnSpPr/>
          <p:nvPr/>
        </p:nvCxnSpPr>
        <p:spPr>
          <a:xfrm>
            <a:off x="5629279" y="1944897"/>
            <a:ext cx="0" cy="417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4857756" y="3065780"/>
            <a:ext cx="1771643" cy="3030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IN" b="1" dirty="0"/>
              <a:t>Product Page</a:t>
            </a:r>
            <a:endParaRPr lang="en-US" altLang="en-IN" b="1" dirty="0"/>
          </a:p>
        </p:txBody>
      </p:sp>
      <p:sp>
        <p:nvSpPr>
          <p:cNvPr id="17" name="Rectangle 16"/>
          <p:cNvSpPr/>
          <p:nvPr/>
        </p:nvSpPr>
        <p:spPr>
          <a:xfrm>
            <a:off x="4857756" y="3813595"/>
            <a:ext cx="1771643" cy="3030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IN" b="1" dirty="0"/>
              <a:t>Bidding Portal</a:t>
            </a:r>
            <a:endParaRPr lang="en-US" altLang="en-IN" b="1" dirty="0"/>
          </a:p>
        </p:txBody>
      </p:sp>
      <p:sp>
        <p:nvSpPr>
          <p:cNvPr id="21" name="Rectangle 20"/>
          <p:cNvSpPr/>
          <p:nvPr/>
        </p:nvSpPr>
        <p:spPr>
          <a:xfrm>
            <a:off x="2498097" y="2362200"/>
            <a:ext cx="1771643" cy="304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IN" b="1" dirty="0"/>
              <a:t>User’s Bid</a:t>
            </a:r>
            <a:endParaRPr lang="en-US" altLang="en-IN" b="1" dirty="0"/>
          </a:p>
        </p:txBody>
      </p:sp>
      <p:sp>
        <p:nvSpPr>
          <p:cNvPr id="22" name="Rectangle 21"/>
          <p:cNvSpPr/>
          <p:nvPr/>
        </p:nvSpPr>
        <p:spPr>
          <a:xfrm>
            <a:off x="2498097" y="3065780"/>
            <a:ext cx="1807203" cy="30300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IN" b="1" dirty="0"/>
              <a:t>Auction Starts</a:t>
            </a:r>
            <a:endParaRPr lang="en-US" altLang="en-IN" b="1" dirty="0"/>
          </a:p>
        </p:txBody>
      </p:sp>
      <p:sp>
        <p:nvSpPr>
          <p:cNvPr id="23" name="Rectangle: Rounded Corners 22"/>
          <p:cNvSpPr/>
          <p:nvPr/>
        </p:nvSpPr>
        <p:spPr>
          <a:xfrm>
            <a:off x="2423166" y="3813595"/>
            <a:ext cx="1921503" cy="5298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IN" b="1" dirty="0"/>
              <a:t>Winning Report analysis</a:t>
            </a:r>
            <a:endParaRPr lang="en-US" altLang="en-IN" b="1" dirty="0"/>
          </a:p>
        </p:txBody>
      </p:sp>
      <p:cxnSp>
        <p:nvCxnSpPr>
          <p:cNvPr id="30" name="Connector: Elbow 29"/>
          <p:cNvCxnSpPr>
            <a:stCxn id="17" idx="2"/>
          </p:cNvCxnSpPr>
          <p:nvPr/>
        </p:nvCxnSpPr>
        <p:spPr>
          <a:xfrm rot="5400000">
            <a:off x="3651941" y="2674457"/>
            <a:ext cx="649497" cy="3533778"/>
          </a:xfrm>
          <a:prstGeom prst="bentConnector2">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flipV="1">
            <a:off x="2209800" y="1600200"/>
            <a:ext cx="0" cy="3165895"/>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p:cNvCxnSpPr/>
          <p:nvPr/>
        </p:nvCxnSpPr>
        <p:spPr>
          <a:xfrm>
            <a:off x="2209800" y="1600200"/>
            <a:ext cx="1174117"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21" idx="0"/>
          </p:cNvCxnSpPr>
          <p:nvPr/>
        </p:nvCxnSpPr>
        <p:spPr>
          <a:xfrm>
            <a:off x="3383917" y="1600200"/>
            <a:ext cx="2" cy="762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a:stCxn id="21" idx="2"/>
          </p:cNvCxnSpPr>
          <p:nvPr/>
        </p:nvCxnSpPr>
        <p:spPr>
          <a:xfrm flipH="1">
            <a:off x="3383917" y="2667000"/>
            <a:ext cx="2" cy="4988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a:stCxn id="22" idx="2"/>
            <a:endCxn id="23" idx="0"/>
          </p:cNvCxnSpPr>
          <p:nvPr/>
        </p:nvCxnSpPr>
        <p:spPr>
          <a:xfrm flipH="1">
            <a:off x="3383918" y="3368783"/>
            <a:ext cx="17781" cy="444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11" idx="2"/>
            <a:endCxn id="16" idx="0"/>
          </p:cNvCxnSpPr>
          <p:nvPr/>
        </p:nvCxnSpPr>
        <p:spPr>
          <a:xfrm>
            <a:off x="5743578" y="2741403"/>
            <a:ext cx="0" cy="3243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16" idx="2"/>
            <a:endCxn id="17" idx="0"/>
          </p:cNvCxnSpPr>
          <p:nvPr/>
        </p:nvCxnSpPr>
        <p:spPr>
          <a:xfrm>
            <a:off x="5743578" y="3368783"/>
            <a:ext cx="0" cy="4448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Oval 54"/>
          <p:cNvSpPr/>
          <p:nvPr/>
        </p:nvSpPr>
        <p:spPr>
          <a:xfrm>
            <a:off x="2235200" y="5700813"/>
            <a:ext cx="2743200" cy="58748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en-IN" b="1" dirty="0"/>
              <a:t>If invalid account entered</a:t>
            </a:r>
            <a:endParaRPr lang="en-US" altLang="en-IN" b="1" dirty="0"/>
          </a:p>
        </p:txBody>
      </p:sp>
      <p:cxnSp>
        <p:nvCxnSpPr>
          <p:cNvPr id="57" name="Straight Arrow Connector 56"/>
          <p:cNvCxnSpPr>
            <a:stCxn id="23" idx="2"/>
          </p:cNvCxnSpPr>
          <p:nvPr/>
        </p:nvCxnSpPr>
        <p:spPr>
          <a:xfrm>
            <a:off x="3383918" y="4343400"/>
            <a:ext cx="17781" cy="1357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endCxn id="6" idx="2"/>
          </p:cNvCxnSpPr>
          <p:nvPr/>
        </p:nvCxnSpPr>
        <p:spPr>
          <a:xfrm flipV="1">
            <a:off x="1487168" y="915299"/>
            <a:ext cx="2818132" cy="313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Connector: Elbow 66"/>
          <p:cNvCxnSpPr>
            <a:stCxn id="55" idx="2"/>
          </p:cNvCxnSpPr>
          <p:nvPr/>
        </p:nvCxnSpPr>
        <p:spPr>
          <a:xfrm rot="10800000">
            <a:off x="1487168" y="936659"/>
            <a:ext cx="748032" cy="5057897"/>
          </a:xfrm>
          <a:prstGeom prst="bentConnector2">
            <a:avLst/>
          </a:prstGeom>
        </p:spPr>
        <p:style>
          <a:lnRef idx="1">
            <a:schemeClr val="dk1"/>
          </a:lnRef>
          <a:fillRef idx="0">
            <a:schemeClr val="dk1"/>
          </a:fillRef>
          <a:effectRef idx="0">
            <a:schemeClr val="dk1"/>
          </a:effectRef>
          <a:fontRef idx="minor">
            <a:schemeClr val="tx1"/>
          </a:fontRef>
        </p:style>
      </p:cxnSp>
      <p:sp>
        <p:nvSpPr>
          <p:cNvPr id="71" name="TextBox 70"/>
          <p:cNvSpPr txBox="1"/>
          <p:nvPr/>
        </p:nvSpPr>
        <p:spPr>
          <a:xfrm>
            <a:off x="2423165" y="4322019"/>
            <a:ext cx="1921503" cy="307777"/>
          </a:xfrm>
          <a:prstGeom prst="rect">
            <a:avLst/>
          </a:prstGeom>
          <a:noFill/>
        </p:spPr>
        <p:txBody>
          <a:bodyPr wrap="square" rtlCol="0">
            <a:spAutoFit/>
          </a:bodyPr>
          <a:lstStyle/>
          <a:p>
            <a:r>
              <a:rPr lang="en-IN" sz="1400" dirty="0">
                <a:solidFill>
                  <a:srgbClr val="FF0000"/>
                </a:solidFill>
              </a:rPr>
              <a:t>PAYMENT MODULE</a:t>
            </a:r>
            <a:endParaRPr lang="en-IN" sz="1400" dirty="0">
              <a:solidFill>
                <a:srgbClr val="FF0000"/>
              </a:solidFill>
            </a:endParaRPr>
          </a:p>
        </p:txBody>
      </p:sp>
      <p:sp>
        <p:nvSpPr>
          <p:cNvPr id="73" name="TextBox 72"/>
          <p:cNvSpPr txBox="1"/>
          <p:nvPr/>
        </p:nvSpPr>
        <p:spPr>
          <a:xfrm>
            <a:off x="2498097" y="2045013"/>
            <a:ext cx="2627630" cy="307777"/>
          </a:xfrm>
          <a:prstGeom prst="rect">
            <a:avLst/>
          </a:prstGeom>
          <a:noFill/>
        </p:spPr>
        <p:txBody>
          <a:bodyPr wrap="square" rtlCol="0">
            <a:spAutoFit/>
          </a:bodyPr>
          <a:lstStyle/>
          <a:p>
            <a:r>
              <a:rPr lang="en-IN" sz="1400" dirty="0">
                <a:solidFill>
                  <a:srgbClr val="FF0000"/>
                </a:solidFill>
              </a:rPr>
              <a:t>AUCTION MANAGER</a:t>
            </a:r>
            <a:endParaRPr lang="en-IN" sz="1400" dirty="0">
              <a:solidFill>
                <a:srgbClr val="FF0000"/>
              </a:solidFill>
            </a:endParaRPr>
          </a:p>
        </p:txBody>
      </p:sp>
      <p:sp>
        <p:nvSpPr>
          <p:cNvPr id="74" name="TextBox 73"/>
          <p:cNvSpPr txBox="1"/>
          <p:nvPr/>
        </p:nvSpPr>
        <p:spPr>
          <a:xfrm>
            <a:off x="4941563" y="2118603"/>
            <a:ext cx="2438400" cy="307777"/>
          </a:xfrm>
          <a:prstGeom prst="rect">
            <a:avLst/>
          </a:prstGeom>
          <a:noFill/>
        </p:spPr>
        <p:txBody>
          <a:bodyPr wrap="square" rtlCol="0">
            <a:spAutoFit/>
          </a:bodyPr>
          <a:lstStyle/>
          <a:p>
            <a:r>
              <a:rPr lang="en-IN" sz="1400" dirty="0">
                <a:solidFill>
                  <a:srgbClr val="FF0000"/>
                </a:solidFill>
              </a:rPr>
              <a:t>LIST MANAGEMENT</a:t>
            </a:r>
            <a:endParaRPr lang="en-IN" sz="1400" dirty="0">
              <a:solidFill>
                <a:srgbClr val="FF0000"/>
              </a:solidFill>
            </a:endParaRPr>
          </a:p>
        </p:txBody>
      </p:sp>
      <p:sp>
        <p:nvSpPr>
          <p:cNvPr id="75" name="TextBox 74"/>
          <p:cNvSpPr txBox="1"/>
          <p:nvPr/>
        </p:nvSpPr>
        <p:spPr>
          <a:xfrm>
            <a:off x="4914900" y="3485623"/>
            <a:ext cx="2362200" cy="369332"/>
          </a:xfrm>
          <a:prstGeom prst="rect">
            <a:avLst/>
          </a:prstGeom>
          <a:noFill/>
        </p:spPr>
        <p:txBody>
          <a:bodyPr wrap="square" rtlCol="0">
            <a:spAutoFit/>
          </a:bodyPr>
          <a:lstStyle/>
          <a:p>
            <a:r>
              <a:rPr lang="en-IN" sz="1400" dirty="0">
                <a:solidFill>
                  <a:srgbClr val="FF0000"/>
                </a:solidFill>
              </a:rPr>
              <a:t>BIDDING</a:t>
            </a:r>
            <a:r>
              <a:rPr lang="en-IN" dirty="0"/>
              <a:t> </a:t>
            </a:r>
            <a:r>
              <a:rPr lang="en-IN" sz="1400" dirty="0">
                <a:solidFill>
                  <a:srgbClr val="FF0000"/>
                </a:solidFill>
              </a:rPr>
              <a:t>MODULE</a:t>
            </a:r>
            <a:endParaRPr lang="en-IN" sz="1400" dirty="0">
              <a:solidFill>
                <a:srgbClr val="FF0000"/>
              </a:solidFill>
            </a:endParaRPr>
          </a:p>
        </p:txBody>
      </p:sp>
      <p:sp>
        <p:nvSpPr>
          <p:cNvPr id="76" name="TextBox 75"/>
          <p:cNvSpPr txBox="1"/>
          <p:nvPr/>
        </p:nvSpPr>
        <p:spPr>
          <a:xfrm>
            <a:off x="2038356" y="5374514"/>
            <a:ext cx="2819400" cy="307777"/>
          </a:xfrm>
          <a:prstGeom prst="rect">
            <a:avLst/>
          </a:prstGeom>
          <a:noFill/>
        </p:spPr>
        <p:txBody>
          <a:bodyPr wrap="square" rtlCol="0">
            <a:spAutoFit/>
          </a:bodyPr>
          <a:lstStyle/>
          <a:p>
            <a:r>
              <a:rPr lang="en-IN" sz="1400" dirty="0">
                <a:solidFill>
                  <a:srgbClr val="FF0000"/>
                </a:solidFill>
              </a:rPr>
              <a:t>NOTIFICATION SYSTEM</a:t>
            </a:r>
            <a:endParaRPr lang="en-IN" sz="1400" dirty="0">
              <a:solidFill>
                <a:srgbClr val="FF0000"/>
              </a:solidFill>
            </a:endParaRPr>
          </a:p>
        </p:txBody>
      </p:sp>
      <p:sp>
        <p:nvSpPr>
          <p:cNvPr id="77" name="TextBox 76"/>
          <p:cNvSpPr txBox="1"/>
          <p:nvPr/>
        </p:nvSpPr>
        <p:spPr>
          <a:xfrm>
            <a:off x="4219580" y="1055399"/>
            <a:ext cx="2819397" cy="307777"/>
          </a:xfrm>
          <a:prstGeom prst="rect">
            <a:avLst/>
          </a:prstGeom>
          <a:noFill/>
        </p:spPr>
        <p:txBody>
          <a:bodyPr wrap="square" rtlCol="0">
            <a:spAutoFit/>
          </a:bodyPr>
          <a:lstStyle/>
          <a:p>
            <a:r>
              <a:rPr lang="en-IN" sz="1400" dirty="0">
                <a:solidFill>
                  <a:srgbClr val="FF0000"/>
                </a:solidFill>
              </a:rPr>
              <a:t>USER MANAGEMENT</a:t>
            </a:r>
            <a:endParaRPr lang="en-IN" sz="1400" dirty="0">
              <a:solidFill>
                <a:srgbClr val="FF0000"/>
              </a:solidFill>
            </a:endParaRPr>
          </a:p>
        </p:txBody>
      </p:sp>
      <p:sp>
        <p:nvSpPr>
          <p:cNvPr id="78" name="Rectangle: Rounded Corners 77"/>
          <p:cNvSpPr/>
          <p:nvPr/>
        </p:nvSpPr>
        <p:spPr>
          <a:xfrm>
            <a:off x="7772400" y="1447800"/>
            <a:ext cx="2438399" cy="59721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SYSTEM OVERSIGHT</a:t>
            </a:r>
            <a:endParaRPr lang="en-IN" dirty="0"/>
          </a:p>
        </p:txBody>
      </p:sp>
      <p:sp>
        <p:nvSpPr>
          <p:cNvPr id="79" name="Rectangle: Rounded Corners 78"/>
          <p:cNvSpPr/>
          <p:nvPr/>
        </p:nvSpPr>
        <p:spPr>
          <a:xfrm>
            <a:off x="7769866" y="2684252"/>
            <a:ext cx="2438384" cy="49889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GENERATE REPORTS</a:t>
            </a:r>
            <a:endParaRPr lang="en-IN" dirty="0"/>
          </a:p>
        </p:txBody>
      </p:sp>
      <p:cxnSp>
        <p:nvCxnSpPr>
          <p:cNvPr id="81" name="Straight Arrow Connector 80"/>
          <p:cNvCxnSpPr/>
          <p:nvPr/>
        </p:nvCxnSpPr>
        <p:spPr>
          <a:xfrm>
            <a:off x="9677400" y="2045013"/>
            <a:ext cx="0" cy="621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flipV="1">
            <a:off x="8305800" y="2045013"/>
            <a:ext cx="0" cy="621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TextBox 84"/>
          <p:cNvSpPr txBox="1"/>
          <p:nvPr/>
        </p:nvSpPr>
        <p:spPr>
          <a:xfrm>
            <a:off x="8228333" y="1199559"/>
            <a:ext cx="2131050" cy="307777"/>
          </a:xfrm>
          <a:prstGeom prst="rect">
            <a:avLst/>
          </a:prstGeom>
          <a:noFill/>
        </p:spPr>
        <p:txBody>
          <a:bodyPr wrap="square" rtlCol="0">
            <a:spAutoFit/>
          </a:bodyPr>
          <a:lstStyle/>
          <a:p>
            <a:r>
              <a:rPr lang="en-IN" sz="1400" dirty="0">
                <a:solidFill>
                  <a:srgbClr val="FF0000"/>
                </a:solidFill>
              </a:rPr>
              <a:t>ADMIN PANEL</a:t>
            </a:r>
            <a:endParaRPr lang="en-IN" sz="1400" dirty="0">
              <a:solidFill>
                <a:srgbClr val="FF0000"/>
              </a:solidFill>
            </a:endParaRPr>
          </a:p>
        </p:txBody>
      </p:sp>
      <p:sp>
        <p:nvSpPr>
          <p:cNvPr id="87" name="TextBox 86"/>
          <p:cNvSpPr txBox="1"/>
          <p:nvPr/>
        </p:nvSpPr>
        <p:spPr>
          <a:xfrm>
            <a:off x="7769866" y="3177102"/>
            <a:ext cx="3200400" cy="307777"/>
          </a:xfrm>
          <a:prstGeom prst="rect">
            <a:avLst/>
          </a:prstGeom>
          <a:noFill/>
        </p:spPr>
        <p:txBody>
          <a:bodyPr wrap="square" rtlCol="0">
            <a:spAutoFit/>
          </a:bodyPr>
          <a:lstStyle/>
          <a:p>
            <a:r>
              <a:rPr lang="en-IN" sz="1400" dirty="0">
                <a:solidFill>
                  <a:srgbClr val="FF0000"/>
                </a:solidFill>
              </a:rPr>
              <a:t>REPORTING &amp; ANALYTICS</a:t>
            </a:r>
            <a:endParaRPr lang="en-IN" sz="1400" dirty="0">
              <a:solidFill>
                <a:srgbClr val="FF0000"/>
              </a:solidFill>
            </a:endParaRPr>
          </a:p>
        </p:txBody>
      </p:sp>
      <p:cxnSp>
        <p:nvCxnSpPr>
          <p:cNvPr id="14" name="Elbow Connector 13"/>
          <p:cNvCxnSpPr>
            <a:stCxn id="71" idx="3"/>
            <a:endCxn id="87" idx="2"/>
          </p:cNvCxnSpPr>
          <p:nvPr/>
        </p:nvCxnSpPr>
        <p:spPr>
          <a:xfrm flipV="1">
            <a:off x="4344670" y="3484880"/>
            <a:ext cx="5025390" cy="991235"/>
          </a:xfrm>
          <a:prstGeom prst="bentConnector2">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62" name="object 2"/>
          <p:cNvPicPr/>
          <p:nvPr/>
        </p:nvPicPr>
        <p:blipFill>
          <a:blip r:embed="rId1" cstate="print"/>
          <a:stretch>
            <a:fillRect/>
          </a:stretch>
        </p:blipFill>
        <p:spPr>
          <a:xfrm>
            <a:off x="408351" y="284517"/>
            <a:ext cx="1054347" cy="1040690"/>
          </a:xfrm>
          <a:prstGeom prst="rect">
            <a:avLst/>
          </a:prstGeom>
        </p:spPr>
      </p:pic>
      <p:pic>
        <p:nvPicPr>
          <p:cNvPr id="2097163" name="object 3"/>
          <p:cNvPicPr/>
          <p:nvPr/>
        </p:nvPicPr>
        <p:blipFill>
          <a:blip r:embed="rId2" cstate="print"/>
          <a:stretch>
            <a:fillRect/>
          </a:stretch>
        </p:blipFill>
        <p:spPr>
          <a:xfrm>
            <a:off x="10553700" y="381000"/>
            <a:ext cx="1152525" cy="1104900"/>
          </a:xfrm>
          <a:prstGeom prst="rect">
            <a:avLst/>
          </a:prstGeom>
        </p:spPr>
      </p:pic>
      <p:sp>
        <p:nvSpPr>
          <p:cNvPr id="1048598" name="object 4"/>
          <p:cNvSpPr txBox="1"/>
          <p:nvPr/>
        </p:nvSpPr>
        <p:spPr>
          <a:xfrm>
            <a:off x="-57268" y="1571180"/>
            <a:ext cx="11303388" cy="5086350"/>
          </a:xfrm>
          <a:prstGeom prst="rect">
            <a:avLst/>
          </a:prstGeom>
        </p:spPr>
        <p:txBody>
          <a:bodyPr vert="horz" wrap="square" lIns="0" tIns="19050" rIns="0" bIns="0" rtlCol="0">
            <a:spAutoFit/>
          </a:bodyPr>
          <a:lstStyle/>
          <a:p>
            <a:pPr marL="990600" algn="just"/>
            <a:r>
              <a:rPr lang="en-US" altLang="en-GB" sz="1800" b="1" dirty="0">
                <a:effectLst/>
                <a:latin typeface="Calibri" panose="020F0502020204030204" pitchFamily="34" charset="0"/>
                <a:ea typeface="Calibri" panose="020F0502020204030204" pitchFamily="34" charset="0"/>
                <a:cs typeface="Arial" panose="020B0604020202020204" pitchFamily="34" charset="0"/>
              </a:rPr>
              <a:t>PROPOSED EXPLANATION:</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990600" algn="just"/>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r>
              <a:rPr lang="en-US" altLang="en-GB" sz="1800" dirty="0">
                <a:effectLst/>
                <a:latin typeface="Calibri" panose="020F0502020204030204" pitchFamily="34" charset="0"/>
                <a:ea typeface="Calibri" panose="020F0502020204030204" pitchFamily="34" charset="0"/>
                <a:cs typeface="Arial" panose="020B0604020202020204" pitchFamily="34" charset="0"/>
              </a:rPr>
              <a:t>The Online Auction System facilitates a streamlined process for buying and selling goods through competitive bidding. It allows sellers to list items easily, while buyers can place bids in real-time, ensuring a transparent and efficient marketplace.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r>
              <a:rPr lang="en-US" altLang="en-GB" sz="1800" b="1" dirty="0">
                <a:effectLst/>
                <a:latin typeface="Calibri" panose="020F0502020204030204" pitchFamily="34" charset="0"/>
                <a:ea typeface="Calibri" panose="020F0502020204030204" pitchFamily="34" charset="0"/>
                <a:cs typeface="Arial" panose="020B0604020202020204" pitchFamily="34" charset="0"/>
              </a:rPr>
              <a:t>ADVANTAGES:</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990600" algn="just"/>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990600" algn="just"/>
            <a:r>
              <a:rPr lang="en-US" altLang="en-GB" sz="1800" dirty="0">
                <a:effectLst/>
                <a:latin typeface="Calibri" panose="020F0502020204030204" pitchFamily="34" charset="0"/>
                <a:ea typeface="Calibri" panose="020F0502020204030204" pitchFamily="34" charset="0"/>
                <a:cs typeface="Arial" panose="020B0604020202020204" pitchFamily="34" charset="0"/>
              </a:rPr>
              <a:t>Wider Reach: Connects buyers and sellers globally.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r>
              <a:rPr lang="en-US" altLang="en-GB" sz="1800" dirty="0">
                <a:effectLst/>
                <a:latin typeface="Calibri" panose="020F0502020204030204" pitchFamily="34" charset="0"/>
                <a:ea typeface="Calibri" panose="020F0502020204030204" pitchFamily="34" charset="0"/>
                <a:cs typeface="Arial" panose="020B0604020202020204" pitchFamily="34" charset="0"/>
              </a:rPr>
              <a:t>Transparency: Real-time bidding ensures fair pricing.</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r>
              <a:rPr lang="en-US" altLang="en-GB" sz="1800" dirty="0">
                <a:effectLst/>
                <a:latin typeface="Calibri" panose="020F0502020204030204" pitchFamily="34" charset="0"/>
                <a:ea typeface="Calibri" panose="020F0502020204030204" pitchFamily="34" charset="0"/>
                <a:cs typeface="Arial" panose="020B0604020202020204" pitchFamily="34" charset="0"/>
              </a:rPr>
              <a:t>Convenience: Accessible 24/7 from any location.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r>
              <a:rPr lang="en-US" altLang="en-GB" sz="1800" dirty="0">
                <a:effectLst/>
                <a:latin typeface="Calibri" panose="020F0502020204030204" pitchFamily="34" charset="0"/>
                <a:ea typeface="Calibri" panose="020F0502020204030204" pitchFamily="34" charset="0"/>
                <a:cs typeface="Arial" panose="020B0604020202020204" pitchFamily="34" charset="0"/>
              </a:rPr>
              <a:t>Cost-Effective: Reduces overhead costs for sellers.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r>
              <a:rPr lang="en-US" altLang="en-GB" sz="1800" dirty="0">
                <a:effectLst/>
                <a:latin typeface="Calibri" panose="020F0502020204030204" pitchFamily="34" charset="0"/>
                <a:ea typeface="Calibri" panose="020F0502020204030204" pitchFamily="34" charset="0"/>
                <a:cs typeface="Arial" panose="020B0604020202020204" pitchFamily="34" charset="0"/>
              </a:rPr>
              <a:t>Secure Transactions: Ensures safe payments and data protection.</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990600" algn="just"/>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zh-CN" altLang="en-US"/>
          </a:p>
        </p:txBody>
      </p:sp>
      <p:sp>
        <p:nvSpPr>
          <p:cNvPr id="1048599" name="object 5"/>
          <p:cNvSpPr txBox="1">
            <a:spLocks noGrp="1"/>
          </p:cNvSpPr>
          <p:nvPr>
            <p:ph type="title"/>
          </p:nvPr>
        </p:nvSpPr>
        <p:spPr>
          <a:xfrm>
            <a:off x="1399745" y="627062"/>
            <a:ext cx="8888166" cy="368936"/>
          </a:xfrm>
          <a:prstGeom prst="rect">
            <a:avLst/>
          </a:prstGeom>
        </p:spPr>
        <p:txBody>
          <a:bodyPr vert="horz" wrap="square" lIns="0" tIns="13335" rIns="0" bIns="0" rtlCol="0">
            <a:spAutoFit/>
          </a:bodyPr>
          <a:lstStyle/>
          <a:p>
            <a:pPr marL="1109980" algn="ctr">
              <a:lnSpc>
                <a:spcPct val="100000"/>
              </a:lnSpc>
              <a:spcBef>
                <a:spcPts val="105"/>
              </a:spcBef>
            </a:pPr>
            <a:r>
              <a:rPr lang="en-US" altLang="en-GB" spc="-10" dirty="0">
                <a:solidFill>
                  <a:srgbClr val="FF0000"/>
                </a:solidFill>
              </a:rPr>
              <a:t>PROPOSED EXPLANATION ADVANTAGES</a:t>
            </a:r>
            <a:endParaRPr spc="-35"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Title 1"/>
          <p:cNvSpPr>
            <a:spLocks noGrp="1"/>
          </p:cNvSpPr>
          <p:nvPr>
            <p:ph type="title"/>
          </p:nvPr>
        </p:nvSpPr>
        <p:spPr>
          <a:xfrm>
            <a:off x="4114800" y="564118"/>
            <a:ext cx="6004814" cy="369332"/>
          </a:xfrm>
        </p:spPr>
        <p:txBody>
          <a:bodyPr/>
          <a:lstStyle/>
          <a:p>
            <a:r>
              <a:rPr lang="en-IN" dirty="0">
                <a:solidFill>
                  <a:srgbClr val="FF0000"/>
                </a:solidFill>
              </a:rPr>
              <a:t>MODULE</a:t>
            </a:r>
            <a:r>
              <a:rPr lang="en-US" altLang="en-GB" dirty="0">
                <a:solidFill>
                  <a:srgbClr val="FF0000"/>
                </a:solidFill>
              </a:rPr>
              <a:t> </a:t>
            </a:r>
            <a:endParaRPr lang="zh-CN" altLang="en-US"/>
          </a:p>
        </p:txBody>
      </p:sp>
      <p:sp>
        <p:nvSpPr>
          <p:cNvPr id="1048617" name="Text Placeholder 2"/>
          <p:cNvSpPr>
            <a:spLocks noGrp="1"/>
          </p:cNvSpPr>
          <p:nvPr>
            <p:ph type="body" idx="1"/>
          </p:nvPr>
        </p:nvSpPr>
        <p:spPr>
          <a:xfrm>
            <a:off x="961389" y="1598358"/>
            <a:ext cx="10285730" cy="276999"/>
          </a:xfrm>
        </p:spPr>
        <p:txBody>
          <a:bodyPr/>
          <a:lstStyle/>
          <a:p>
            <a:r>
              <a:rPr lang="en-IN" dirty="0"/>
              <a:t>  </a:t>
            </a:r>
            <a:endParaRPr lang="en-IN" dirty="0"/>
          </a:p>
        </p:txBody>
      </p:sp>
      <p:pic>
        <p:nvPicPr>
          <p:cNvPr id="2097170" name="object 4"/>
          <p:cNvPicPr/>
          <p:nvPr/>
        </p:nvPicPr>
        <p:blipFill>
          <a:blip r:embed="rId1" cstate="print"/>
          <a:stretch>
            <a:fillRect/>
          </a:stretch>
        </p:blipFill>
        <p:spPr>
          <a:xfrm>
            <a:off x="494076" y="208317"/>
            <a:ext cx="1054347" cy="1040690"/>
          </a:xfrm>
          <a:prstGeom prst="rect">
            <a:avLst/>
          </a:prstGeom>
        </p:spPr>
      </p:pic>
      <p:pic>
        <p:nvPicPr>
          <p:cNvPr id="2097171" name="object 3"/>
          <p:cNvPicPr/>
          <p:nvPr/>
        </p:nvPicPr>
        <p:blipFill>
          <a:blip r:embed="rId2" cstate="print"/>
          <a:stretch>
            <a:fillRect/>
          </a:stretch>
        </p:blipFill>
        <p:spPr>
          <a:xfrm>
            <a:off x="10553700" y="381000"/>
            <a:ext cx="1152525" cy="1104900"/>
          </a:xfrm>
          <a:prstGeom prst="rect">
            <a:avLst/>
          </a:prstGeom>
        </p:spPr>
      </p:pic>
      <p:sp>
        <p:nvSpPr>
          <p:cNvPr id="1048618" name="Rectangle 2"/>
          <p:cNvSpPr>
            <a:spLocks noChangeArrowheads="1"/>
          </p:cNvSpPr>
          <p:nvPr/>
        </p:nvSpPr>
        <p:spPr bwMode="auto">
          <a:xfrm>
            <a:off x="961389" y="2622117"/>
            <a:ext cx="10662925" cy="1722120"/>
          </a:xfrm>
          <a:prstGeom prst="rect">
            <a:avLst/>
          </a:prstGeom>
          <a:noFill/>
          <a:ln>
            <a:noFill/>
          </a:ln>
          <a:effec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None/>
            </a:pPr>
            <a:r>
              <a:rPr lang="en-US" altLang="en-GB" sz="2200" b="0" dirty="0">
                <a:solidFill>
                  <a:schemeClr val="tx1"/>
                </a:solidFill>
                <a:latin typeface="Times New Roman" panose="02020603050405020304" pitchFamily="18" charset="0"/>
                <a:cs typeface="Times New Roman" panose="02020603050405020304" pitchFamily="18" charset="0"/>
              </a:rPr>
              <a:t>1. User Management </a:t>
            </a:r>
            <a:endParaRPr lang="en-US" altLang="en-US" sz="2200" b="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r>
              <a:rPr lang="en-US" altLang="en-GB" sz="2200" b="0" dirty="0">
                <a:solidFill>
                  <a:schemeClr val="tx1"/>
                </a:solidFill>
                <a:latin typeface="Times New Roman" panose="02020603050405020304" pitchFamily="18" charset="0"/>
                <a:cs typeface="Times New Roman" panose="02020603050405020304" pitchFamily="18" charset="0"/>
              </a:rPr>
              <a:t>2. Product management</a:t>
            </a:r>
            <a:endParaRPr lang="en-US" altLang="en-GB" sz="2200" b="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r>
              <a:rPr lang="en-US" altLang="en-GB" sz="2200" b="0" dirty="0">
                <a:solidFill>
                  <a:schemeClr val="tx1"/>
                </a:solidFill>
                <a:latin typeface="Times New Roman" panose="02020603050405020304" pitchFamily="18" charset="0"/>
                <a:cs typeface="Times New Roman" panose="02020603050405020304" pitchFamily="18" charset="0"/>
              </a:rPr>
              <a:t>3. Bidding and Auction </a:t>
            </a:r>
            <a:endParaRPr lang="en-US" altLang="en-US" sz="2200" b="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pPr>
            <a:r>
              <a:rPr lang="en-US" altLang="en-GB" sz="2200" b="0" dirty="0">
                <a:solidFill>
                  <a:schemeClr val="tx1"/>
                </a:solidFill>
                <a:latin typeface="Times New Roman" panose="02020603050405020304" pitchFamily="18" charset="0"/>
                <a:cs typeface="Times New Roman" panose="02020603050405020304" pitchFamily="18" charset="0"/>
              </a:rPr>
              <a:t>4. Reporting and analysis</a:t>
            </a:r>
            <a:endParaRPr lang="en-US" altLang="en-US" sz="2200" dirty="0">
              <a:solidFill>
                <a:schemeClr val="tx1"/>
              </a:solidFill>
              <a:latin typeface="Times New Roman" panose="02020603050405020304" pitchFamily="18" charset="0"/>
              <a:cs typeface="Times New Roman" panose="02020603050405020304" pitchFamily="18" charset="0"/>
            </a:endParaRPr>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0" name="object 2"/>
          <p:cNvSpPr txBox="1">
            <a:spLocks noGrp="1"/>
          </p:cNvSpPr>
          <p:nvPr>
            <p:ph type="title"/>
          </p:nvPr>
        </p:nvSpPr>
        <p:spPr>
          <a:xfrm>
            <a:off x="3545668" y="694371"/>
            <a:ext cx="4839335" cy="392430"/>
          </a:xfrm>
          <a:prstGeom prst="rect">
            <a:avLst/>
          </a:prstGeom>
        </p:spPr>
        <p:txBody>
          <a:bodyPr vert="horz" wrap="square" lIns="0" tIns="13335" rIns="0" bIns="0" rtlCol="0">
            <a:spAutoFit/>
          </a:bodyPr>
          <a:lstStyle/>
          <a:p>
            <a:pPr marL="12700" algn="ctr">
              <a:lnSpc>
                <a:spcPct val="100000"/>
              </a:lnSpc>
              <a:spcBef>
                <a:spcPts val="105"/>
              </a:spcBef>
              <a:tabLst>
                <a:tab pos="4580255" algn="l"/>
              </a:tabLst>
            </a:pPr>
            <a:r>
              <a:rPr lang="en-US" altLang="en-GB" spc="-10" dirty="0">
                <a:solidFill>
                  <a:srgbClr val="FF0000"/>
                </a:solidFill>
              </a:rPr>
              <a:t>MODULE EXPLANATION </a:t>
            </a:r>
            <a:endParaRPr spc="-20" dirty="0">
              <a:solidFill>
                <a:srgbClr val="FF0000"/>
              </a:solidFill>
            </a:endParaRPr>
          </a:p>
        </p:txBody>
      </p:sp>
      <p:pic>
        <p:nvPicPr>
          <p:cNvPr id="2097164" name="object 3"/>
          <p:cNvPicPr/>
          <p:nvPr/>
        </p:nvPicPr>
        <p:blipFill>
          <a:blip r:embed="rId1" cstate="print"/>
          <a:stretch>
            <a:fillRect/>
          </a:stretch>
        </p:blipFill>
        <p:spPr>
          <a:xfrm>
            <a:off x="341676" y="370242"/>
            <a:ext cx="1054347" cy="1040690"/>
          </a:xfrm>
          <a:prstGeom prst="rect">
            <a:avLst/>
          </a:prstGeom>
        </p:spPr>
      </p:pic>
      <p:pic>
        <p:nvPicPr>
          <p:cNvPr id="2097165" name="object 4"/>
          <p:cNvPicPr/>
          <p:nvPr/>
        </p:nvPicPr>
        <p:blipFill>
          <a:blip r:embed="rId2" cstate="print"/>
          <a:stretch>
            <a:fillRect/>
          </a:stretch>
        </p:blipFill>
        <p:spPr>
          <a:xfrm>
            <a:off x="10534650" y="447675"/>
            <a:ext cx="1152525" cy="1104900"/>
          </a:xfrm>
          <a:prstGeom prst="rect">
            <a:avLst/>
          </a:prstGeom>
        </p:spPr>
      </p:pic>
      <p:sp>
        <p:nvSpPr>
          <p:cNvPr id="1048601" name="object 5"/>
          <p:cNvSpPr txBox="1"/>
          <p:nvPr/>
        </p:nvSpPr>
        <p:spPr>
          <a:xfrm>
            <a:off x="796897" y="1552574"/>
            <a:ext cx="10374515" cy="5222875"/>
          </a:xfrm>
          <a:prstGeom prst="rect">
            <a:avLst/>
          </a:prstGeom>
        </p:spPr>
        <p:txBody>
          <a:bodyPr vert="horz" wrap="square" lIns="0" tIns="10160" rIns="0" bIns="0" rtlCol="0">
            <a:spAutoFit/>
          </a:bodyPr>
          <a:lstStyle/>
          <a:p>
            <a:pPr marL="12700" algn="just">
              <a:lnSpc>
                <a:spcPct val="150000"/>
              </a:lnSpc>
            </a:pPr>
            <a:r>
              <a:rPr lang="en-US" altLang="en-GB" sz="2200" b="1" dirty="0">
                <a:effectLst/>
                <a:latin typeface="Times New Roman" panose="02020603050405020304" pitchFamily="18" charset="0"/>
                <a:ea typeface="Calibri" panose="020F0502020204030204" pitchFamily="34" charset="0"/>
                <a:cs typeface="Times New Roman" panose="02020603050405020304" pitchFamily="18" charset="0"/>
              </a:rPr>
              <a:t>1 . User Management</a:t>
            </a:r>
            <a:r>
              <a:rPr lang="en-US" altLang="en-GB" sz="2200" dirty="0">
                <a:effectLst/>
                <a:latin typeface="Times New Roman" panose="02020603050405020304" pitchFamily="18" charset="0"/>
                <a:ea typeface="Calibri" panose="020F0502020204030204" pitchFamily="34" charset="0"/>
                <a:cs typeface="Times New Roman" panose="02020603050405020304" pitchFamily="18" charset="0"/>
              </a:rPr>
              <a:t>: Handles user registration, login, profile management, and authentication.</a:t>
            </a:r>
            <a:r>
              <a:rPr lang="en-US" altLang="en-US" sz="2200" dirty="0">
                <a:effectLst/>
                <a:latin typeface="Times New Roman" panose="02020603050405020304" pitchFamily="18" charset="0"/>
                <a:ea typeface="Calibri" panose="020F0502020204030204" pitchFamily="34" charset="0"/>
                <a:cs typeface="Times New Roman" panose="02020603050405020304" pitchFamily="18" charset="0"/>
              </a:rPr>
              <a:t>The User Management Module is responsible for handling all operations related to users of the Online Auction System. It facilitates user registration, authentication, profile management, and access control.</a:t>
            </a:r>
            <a:endParaRPr lang="en-US" alt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 algn="just">
              <a:lnSpc>
                <a:spcPct val="140000"/>
              </a:lnSpc>
            </a:pPr>
            <a:r>
              <a:rPr lang="en-US" altLang="en-US" sz="2200" b="1" dirty="0">
                <a:effectLst/>
                <a:latin typeface="Times New Roman" panose="02020603050405020304" pitchFamily="18" charset="0"/>
                <a:ea typeface="Calibri" panose="020F0502020204030204" pitchFamily="34" charset="0"/>
                <a:cs typeface="Times New Roman" panose="02020603050405020304" pitchFamily="18" charset="0"/>
              </a:rPr>
              <a:t>2.Product Management :</a:t>
            </a:r>
            <a:r>
              <a:rPr lang="en-US" altLang="en-US" sz="2200" b="0" dirty="0">
                <a:effectLst/>
                <a:latin typeface="Times New Roman" panose="02020603050405020304" pitchFamily="18" charset="0"/>
                <a:ea typeface="Calibri" panose="020F0502020204030204" pitchFamily="34" charset="0"/>
                <a:cs typeface="Times New Roman" panose="02020603050405020304" pitchFamily="18" charset="0"/>
              </a:rPr>
              <a:t>The Product Management Module handles all operations related to the listing, updating, and displaying of auction items (products) on the platform. It enables registered users (sellers) to add products for auction, including details such as product name, description, base price, auction start/end time, and images. The module ensures that products are properly categorized, visible to potential bidders, and managed efficiently throughout their lifecycle in the auction system.</a:t>
            </a:r>
            <a:endParaRPr lang="en-US" alt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lt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66" name="object 3"/>
          <p:cNvPicPr/>
          <p:nvPr/>
        </p:nvPicPr>
        <p:blipFill>
          <a:blip r:embed="rId1" cstate="print"/>
          <a:stretch>
            <a:fillRect/>
          </a:stretch>
        </p:blipFill>
        <p:spPr>
          <a:xfrm>
            <a:off x="465501" y="284517"/>
            <a:ext cx="1054347" cy="1040690"/>
          </a:xfrm>
          <a:prstGeom prst="rect">
            <a:avLst/>
          </a:prstGeom>
        </p:spPr>
      </p:pic>
      <p:pic>
        <p:nvPicPr>
          <p:cNvPr id="2097167" name="object 4"/>
          <p:cNvPicPr/>
          <p:nvPr/>
        </p:nvPicPr>
        <p:blipFill>
          <a:blip r:embed="rId2" cstate="print"/>
          <a:stretch>
            <a:fillRect/>
          </a:stretch>
        </p:blipFill>
        <p:spPr>
          <a:xfrm>
            <a:off x="10506075" y="495300"/>
            <a:ext cx="1152525" cy="1095375"/>
          </a:xfrm>
          <a:prstGeom prst="rect">
            <a:avLst/>
          </a:prstGeom>
        </p:spPr>
      </p:pic>
      <p:sp>
        <p:nvSpPr>
          <p:cNvPr id="1048603" name="object 5"/>
          <p:cNvSpPr txBox="1"/>
          <p:nvPr/>
        </p:nvSpPr>
        <p:spPr>
          <a:xfrm>
            <a:off x="901025" y="1524000"/>
            <a:ext cx="10101803" cy="5156835"/>
          </a:xfrm>
          <a:prstGeom prst="rect">
            <a:avLst/>
          </a:prstGeom>
        </p:spPr>
        <p:txBody>
          <a:bodyPr vert="horz" wrap="square" lIns="0" tIns="10795" rIns="0" bIns="0" rtlCol="0">
            <a:spAutoFit/>
          </a:bodyPr>
          <a:lstStyle/>
          <a:p>
            <a:pPr marL="88900" indent="0">
              <a:lnSpc>
                <a:spcPct val="130000"/>
              </a:lnSpc>
              <a:buNone/>
            </a:pPr>
            <a:r>
              <a:rPr lang="en-US" altLang="en-IN" sz="2200" b="1" dirty="0">
                <a:effectLst/>
                <a:latin typeface="Times New Roman" panose="02020603050405020304" pitchFamily="18" charset="0"/>
                <a:ea typeface="Calibri" panose="020F0502020204030204" pitchFamily="34" charset="0"/>
                <a:cs typeface="Times New Roman" panose="02020603050405020304" pitchFamily="18" charset="0"/>
              </a:rPr>
              <a:t>3.Bidding and Auction Module:</a:t>
            </a:r>
            <a:r>
              <a:rPr lang="en-US" altLang="en-US" sz="2200" b="0" dirty="0">
                <a:effectLst/>
                <a:latin typeface="Times New Roman" panose="02020603050405020304" pitchFamily="18" charset="0"/>
                <a:ea typeface="Calibri" panose="020F0502020204030204" pitchFamily="34" charset="0"/>
                <a:cs typeface="Times New Roman" panose="02020603050405020304" pitchFamily="18" charset="0"/>
              </a:rPr>
              <a:t>The Bidding Module manages the process by which users place bids on auctioned products. It ensures that bids are submitted securely, follow auction rules, and are recorded in real-time. The module compares new bids with the current highest bid, updates the product's bid history, and displays the highest bidder and latest bid amount. It also restricts bidding to the auction’s active time window.</a:t>
            </a:r>
            <a:endParaRPr lang="en-US" alt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88900" indent="0">
              <a:lnSpc>
                <a:spcPct val="120000"/>
              </a:lnSpc>
              <a:buNone/>
            </a:pPr>
            <a:endParaRPr lang="en-US" alt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p>
            <a:pPr marL="88900" indent="0">
              <a:lnSpc>
                <a:spcPct val="120000"/>
              </a:lnSpc>
              <a:buNone/>
            </a:pPr>
            <a:r>
              <a:rPr lang="en-US" altLang="en-US" sz="2200" b="0" dirty="0">
                <a:effectLst/>
                <a:latin typeface="Times New Roman" panose="02020603050405020304" pitchFamily="18" charset="0"/>
                <a:ea typeface="Calibri" panose="020F0502020204030204" pitchFamily="34" charset="0"/>
                <a:cs typeface="Times New Roman" panose="02020603050405020304" pitchFamily="18" charset="0"/>
              </a:rPr>
              <a:t>4</a:t>
            </a:r>
            <a:r>
              <a:rPr lang="en-US" altLang="en-US" sz="2200" b="1" dirty="0">
                <a:effectLst/>
                <a:latin typeface="Times New Roman" panose="02020603050405020304" pitchFamily="18" charset="0"/>
                <a:ea typeface="Calibri" panose="020F0502020204030204" pitchFamily="34" charset="0"/>
                <a:cs typeface="Times New Roman" panose="02020603050405020304" pitchFamily="18" charset="0"/>
              </a:rPr>
              <a:t>.Reporting and analysis:</a:t>
            </a:r>
            <a:r>
              <a:rPr lang="en-US" altLang="en-US" sz="2200" b="0" dirty="0">
                <a:effectLst/>
                <a:latin typeface="Times New Roman" panose="02020603050405020304" pitchFamily="18" charset="0"/>
                <a:ea typeface="Calibri" panose="020F0502020204030204" pitchFamily="34" charset="0"/>
                <a:cs typeface="Times New Roman" panose="02020603050405020304" pitchFamily="18" charset="0"/>
              </a:rPr>
              <a:t>The Reporting and Analysis Module provides the administrator with tools to monitor, evaluate, and analyze system activity, user behavior, and auction performance. This module generates summarized and detailed reports on various metrics such as the number of users, auctions conducted, most bid-on products, highest-selling items, and revenue generated. It helps the admin track system usage patterns, detect anomalies, and make informed decisions to improve the platform.</a:t>
            </a:r>
            <a:endParaRPr lang="en-US" alt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ts val="825"/>
              </a:lnSpc>
            </a:pPr>
            <a:endParaRPr lang="en-US" altLang="en-US" sz="2200" b="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4707</Words>
  <Application>WPS Presentation</Application>
  <PresentationFormat>Widescreen</PresentationFormat>
  <Paragraphs>146</Paragraphs>
  <Slides>15</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Arial</vt:lpstr>
      <vt:lpstr>SimSun</vt:lpstr>
      <vt:lpstr>Wingdings</vt:lpstr>
      <vt:lpstr>Arial</vt:lpstr>
      <vt:lpstr>Arial MT</vt:lpstr>
      <vt:lpstr>Wingdings</vt:lpstr>
      <vt:lpstr>Times New Roman</vt:lpstr>
      <vt:lpstr>Calibri</vt:lpstr>
      <vt:lpstr>Microsoft YaHei</vt:lpstr>
      <vt:lpstr>Arial Unicode MS</vt:lpstr>
      <vt:lpstr>Office Theme</vt:lpstr>
      <vt:lpstr>K.RAMAKRISHNAN COLLEGE OF TECHNOLOGY (AUTONOMOUS), TRICHY</vt:lpstr>
      <vt:lpstr>PRESENTATION OVERVIEW</vt:lpstr>
      <vt:lpstr>PROJECT ABSTRACT </vt:lpstr>
      <vt:lpstr>PROJECT INTRODUCTION </vt:lpstr>
      <vt:lpstr>PROPOSED ARCHITECTURE</vt:lpstr>
      <vt:lpstr>PROPOSED EXPLANATION ADVANTAGES</vt:lpstr>
      <vt:lpstr>MODULE </vt:lpstr>
      <vt:lpstr>MODULE EXPLANATION </vt:lpstr>
      <vt:lpstr>PowerPoint 演示文稿</vt:lpstr>
      <vt:lpstr>DATABASE CONCEPTS</vt:lpstr>
      <vt:lpstr>PowerPoint 演示文稿</vt:lpstr>
      <vt:lpstr>PowerPoint 演示文稿</vt:lpstr>
      <vt:lpstr>PowerPoint 演示文稿</vt:lpstr>
      <vt:lpstr>             OUTPUT SCREENSHOTS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Manojkumar Chandrasekar</dc:creator>
  <cp:lastModifiedBy>Dhana Kiran DK</cp:lastModifiedBy>
  <cp:revision>3</cp:revision>
  <dcterms:created xsi:type="dcterms:W3CDTF">2024-05-29T19:38:00Z</dcterms:created>
  <dcterms:modified xsi:type="dcterms:W3CDTF">2025-05-28T04:28:33Z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2024-03-22T11:00:00Z</vt:filetime>
  </property>
  <property fmtid="{D5CDD505-2E9C-101B-9397-08002B2CF9AE}" pid="3" name="LastSaved">
    <vt:filetime>2024-05-30T11:00:00Z</vt:filetime>
  </property>
  <property fmtid="{D5CDD505-2E9C-101B-9397-08002B2CF9AE}" pid="4" name="ICV">
    <vt:lpwstr>9B2A39CDAFC648B59A3684439B3E6221_13</vt:lpwstr>
  </property>
  <property fmtid="{D5CDD505-2E9C-101B-9397-08002B2CF9AE}" pid="5" name="KSOProductBuildVer">
    <vt:lpwstr>1033-12.2.0.21179</vt:lpwstr>
  </property>
</Properties>
</file>