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9"/>
  </p:notesMasterIdLst>
  <p:sldIdLst>
    <p:sldId id="256" r:id="rId2"/>
    <p:sldId id="272" r:id="rId3"/>
    <p:sldId id="257" r:id="rId4"/>
    <p:sldId id="258" r:id="rId5"/>
    <p:sldId id="259" r:id="rId6"/>
    <p:sldId id="260" r:id="rId7"/>
    <p:sldId id="261" r:id="rId8"/>
    <p:sldId id="263" r:id="rId9"/>
    <p:sldId id="262" r:id="rId10"/>
    <p:sldId id="264" r:id="rId11"/>
    <p:sldId id="265" r:id="rId12"/>
    <p:sldId id="267" r:id="rId13"/>
    <p:sldId id="268" r:id="rId14"/>
    <p:sldId id="269" r:id="rId15"/>
    <p:sldId id="270" r:id="rId16"/>
    <p:sldId id="271"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89" d="100"/>
          <a:sy n="89" d="100"/>
        </p:scale>
        <p:origin x="-432" y="5"/>
      </p:cViewPr>
      <p:guideLst>
        <p:guide orient="horz" pos="792"/>
        <p:guide orient="horz" pos="1080"/>
        <p:guide pos="19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notesMaster" Target="notesMasters/notesMaster1.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2362872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3</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 Target="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 xmlns:a16="http://schemas.microsoft.com/office/drawing/2014/main" id="{07B8740D-C76F-46FC-AEFB-23FB0614DB0C}"/>
              </a:ext>
            </a:extLst>
          </p:cNvPr>
          <p:cNvPicPr>
            <a:picLocks noChangeAspect="1"/>
          </p:cNvPicPr>
          <p:nvPr/>
        </p:nvPicPr>
        <p:blipFill>
          <a:blip r:embed="rId2"/>
          <a:stretch>
            <a:fillRect/>
          </a:stretch>
        </p:blipFill>
        <p:spPr>
          <a:xfrm>
            <a:off x="0" y="8546"/>
            <a:ext cx="12192000" cy="6858000"/>
          </a:xfrm>
          <a:prstGeom prst="rect">
            <a:avLst/>
          </a:prstGeom>
        </p:spPr>
      </p:pic>
      <p:sp>
        <p:nvSpPr>
          <p:cNvPr id="4" name="Rectangle: Rounded Corners 3">
            <a:extLst>
              <a:ext uri="{FF2B5EF4-FFF2-40B4-BE49-F238E27FC236}">
                <a16:creationId xmlns=""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 xmlns:a16="http://schemas.microsoft.com/office/drawing/2014/main" id="{D5067E9C-C7B9-4476-9708-CBB3F66FD892}"/>
              </a:ext>
            </a:extLst>
          </p:cNvPr>
          <p:cNvSpPr txBox="1"/>
          <p:nvPr/>
        </p:nvSpPr>
        <p:spPr>
          <a:xfrm>
            <a:off x="4467780" y="2711153"/>
            <a:ext cx="6870861" cy="1754326"/>
          </a:xfrm>
          <a:prstGeom prst="rect">
            <a:avLst/>
          </a:prstGeom>
          <a:noFill/>
        </p:spPr>
        <p:txBody>
          <a:bodyPr wrap="square" rtlCol="0">
            <a:spAutoFit/>
          </a:bodyPr>
          <a:lstStyle/>
          <a:p>
            <a:pPr algn="r"/>
            <a:r>
              <a:rPr lang="en-US" sz="3600" dirty="0">
                <a:solidFill>
                  <a:schemeClr val="accent6"/>
                </a:solidFill>
                <a:latin typeface="Times New Roman" panose="02020603050405020304" pitchFamily="18" charset="0"/>
                <a:cs typeface="Times New Roman" panose="02020603050405020304" pitchFamily="18" charset="0"/>
              </a:rPr>
              <a:t>Case Study 5: Sustainable Agriculture with AI for Crop Yield Prediction </a:t>
            </a:r>
            <a:r>
              <a:rPr lang="en-US" sz="3600" b="1" dirty="0">
                <a:solidFill>
                  <a:schemeClr val="accent6"/>
                </a:solidFill>
                <a:latin typeface="Times New Roman" panose="02020603050405020304" pitchFamily="18" charset="0"/>
                <a:cs typeface="Times New Roman" panose="02020603050405020304" pitchFamily="18" charset="0"/>
              </a:rPr>
              <a:t> </a:t>
            </a:r>
            <a:r>
              <a:rPr lang="en-IN" sz="3600" b="1" dirty="0">
                <a:solidFill>
                  <a:schemeClr val="accent6"/>
                </a:solidFill>
                <a:latin typeface="Times New Roman" panose="02020603050405020304" pitchFamily="18" charset="0"/>
                <a:cs typeface="Times New Roman" panose="02020603050405020304" pitchFamily="18" charset="0"/>
              </a:rPr>
              <a:t> </a:t>
            </a:r>
            <a:endParaRPr lang="en-US" sz="3600" b="1" dirty="0">
              <a:solidFill>
                <a:schemeClr val="accent6"/>
              </a:solidFill>
              <a:latin typeface="Times New Roman" panose="02020603050405020304" pitchFamily="18" charset="0"/>
              <a:cs typeface="Times New Roman" panose="02020603050405020304" pitchFamily="18" charset="0"/>
            </a:endParaRPr>
          </a:p>
        </p:txBody>
      </p:sp>
      <p:pic>
        <p:nvPicPr>
          <p:cNvPr id="7" name="Picture 6" descr="A close up of a logo&#10;&#10;Description automatically generated">
            <a:extLst>
              <a:ext uri="{FF2B5EF4-FFF2-40B4-BE49-F238E27FC236}">
                <a16:creationId xmlns=""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Rectangle 2"/>
          <p:cNvSpPr/>
          <p:nvPr/>
        </p:nvSpPr>
        <p:spPr>
          <a:xfrm>
            <a:off x="5219556" y="4803053"/>
            <a:ext cx="5806398" cy="523220"/>
          </a:xfrm>
          <a:prstGeom prst="rect">
            <a:avLst/>
          </a:prstGeom>
        </p:spPr>
        <p:txBody>
          <a:bodyPr wrap="none">
            <a:spAutoFit/>
          </a:bodyPr>
          <a:lstStyle/>
          <a:p>
            <a:r>
              <a:rPr lang="en-US" sz="2800" dirty="0">
                <a:solidFill>
                  <a:schemeClr val="accent1"/>
                </a:solidFill>
                <a:latin typeface="Times New Roman" panose="02020603050405020304" pitchFamily="18" charset="0"/>
                <a:cs typeface="Times New Roman" panose="02020603050405020304" pitchFamily="18" charset="0"/>
              </a:rPr>
              <a:t>Enhancing Farming Efficiency with AI</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C258FF0-4D3E-555E-E17C-63DCDCBA4A92}"/>
            </a:ext>
          </a:extLst>
        </p:cNvPr>
        <p:cNvGrpSpPr/>
        <p:nvPr/>
      </p:nvGrpSpPr>
      <p:grpSpPr>
        <a:xfrm>
          <a:off x="0" y="0"/>
          <a:ext cx="0" cy="0"/>
          <a:chOff x="0" y="0"/>
          <a:chExt cx="0" cy="0"/>
        </a:xfrm>
      </p:grpSpPr>
      <p:sp>
        <p:nvSpPr>
          <p:cNvPr id="3" name="TextBox 2">
            <a:extLst>
              <a:ext uri="{FF2B5EF4-FFF2-40B4-BE49-F238E27FC236}">
                <a16:creationId xmlns="" xmlns:a16="http://schemas.microsoft.com/office/drawing/2014/main" id="{0497EE16-4F61-F6F6-6872-0A90CEF9673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Screenshots / Demonstration (video) </a:t>
            </a:r>
          </a:p>
        </p:txBody>
      </p:sp>
      <p:sp>
        <p:nvSpPr>
          <p:cNvPr id="4" name="TextBox 3"/>
          <p:cNvSpPr txBox="1"/>
          <p:nvPr/>
        </p:nvSpPr>
        <p:spPr>
          <a:xfrm>
            <a:off x="598206" y="5648770"/>
            <a:ext cx="9987029" cy="379656"/>
          </a:xfrm>
          <a:prstGeom prst="rect">
            <a:avLst/>
          </a:prstGeom>
          <a:noFill/>
        </p:spPr>
        <p:txBody>
          <a:bodyPr wrap="none" rtlCol="0">
            <a:spAutoFit/>
          </a:bodyPr>
          <a:lstStyle/>
          <a:p>
            <a:r>
              <a:rPr lang="en-US" dirty="0" err="1"/>
              <a:t>Github</a:t>
            </a:r>
            <a:r>
              <a:rPr lang="en-US" dirty="0"/>
              <a:t> Link : </a:t>
            </a:r>
            <a:r>
              <a:rPr lang="en-US" dirty="0">
                <a:hlinkClick r:id="rId2" action="ppaction://hlinksldjump"/>
              </a:rPr>
              <a:t>https://github.com/Dhanakrishnan1234/AI-AND-GREENSKILL-CASE-STUDY-5</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426" y="1589518"/>
            <a:ext cx="7361766" cy="3572141"/>
          </a:xfrm>
          <a:prstGeom prst="rect">
            <a:avLst/>
          </a:prstGeom>
        </p:spPr>
      </p:pic>
    </p:spTree>
    <p:extLst>
      <p:ext uri="{BB962C8B-B14F-4D97-AF65-F5344CB8AC3E}">
        <p14:creationId xmlns:p14="http://schemas.microsoft.com/office/powerpoint/2010/main" val="15780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 xmlns:a16="http://schemas.microsoft.com/office/drawing/2014/main" id="{A3E6360E-CC40-2C6F-1D15-2DACD1614358}"/>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Future Scope </a:t>
            </a:r>
          </a:p>
        </p:txBody>
      </p:sp>
      <p:sp>
        <p:nvSpPr>
          <p:cNvPr id="2" name="Rectangle 1"/>
          <p:cNvSpPr/>
          <p:nvPr/>
        </p:nvSpPr>
        <p:spPr>
          <a:xfrm>
            <a:off x="940037" y="1626794"/>
            <a:ext cx="9272187" cy="2343655"/>
          </a:xfrm>
          <a:prstGeom prst="rect">
            <a:avLst/>
          </a:prstGeom>
        </p:spPr>
        <p:txBody>
          <a:bodyPr wrap="square">
            <a:spAutoFit/>
          </a:bodyPr>
          <a:lstStyle/>
          <a:p>
            <a:pPr marL="342900" indent="-342900">
              <a:lnSpc>
                <a:spcPct val="150000"/>
              </a:lnSpc>
              <a:buFont typeface="Wingdings" panose="05000000000000000000" pitchFamily="2" charset="2"/>
              <a:buChar char="v"/>
            </a:pPr>
            <a:r>
              <a:rPr lang="en-US" sz="2000" dirty="0"/>
              <a:t>Expanding the dataset for better accuracy.</a:t>
            </a:r>
          </a:p>
          <a:p>
            <a:pPr marL="342900" indent="-342900">
              <a:lnSpc>
                <a:spcPct val="150000"/>
              </a:lnSpc>
              <a:buFont typeface="Wingdings" panose="05000000000000000000" pitchFamily="2" charset="2"/>
              <a:buChar char="v"/>
            </a:pPr>
            <a:r>
              <a:rPr lang="en-US" sz="2000" dirty="0"/>
              <a:t>Integrating </a:t>
            </a:r>
            <a:r>
              <a:rPr lang="en-US" sz="2000" dirty="0" err="1"/>
              <a:t>IoT</a:t>
            </a:r>
            <a:r>
              <a:rPr lang="en-US" sz="2000" dirty="0"/>
              <a:t> sensors for real-time data collection.</a:t>
            </a:r>
          </a:p>
          <a:p>
            <a:pPr marL="342900" indent="-342900">
              <a:lnSpc>
                <a:spcPct val="150000"/>
              </a:lnSpc>
              <a:buFont typeface="Wingdings" panose="05000000000000000000" pitchFamily="2" charset="2"/>
              <a:buChar char="v"/>
            </a:pPr>
            <a:r>
              <a:rPr lang="en-US" sz="2000" dirty="0"/>
              <a:t>Deploying AI solutions via mobile applications for easy farmer access.</a:t>
            </a:r>
          </a:p>
          <a:p>
            <a:pPr marL="342900" indent="-342900">
              <a:lnSpc>
                <a:spcPct val="150000"/>
              </a:lnSpc>
              <a:buFont typeface="Wingdings" panose="05000000000000000000" pitchFamily="2" charset="2"/>
              <a:buChar char="v"/>
            </a:pPr>
            <a:r>
              <a:rPr lang="en-US" sz="2000" dirty="0"/>
              <a:t>Collaboration with governments for large-scale implementation.</a:t>
            </a:r>
          </a:p>
          <a:p>
            <a:pPr marL="342900" indent="-342900">
              <a:lnSpc>
                <a:spcPct val="150000"/>
              </a:lnSpc>
              <a:buFont typeface="Wingdings" panose="05000000000000000000" pitchFamily="2" charset="2"/>
              <a:buChar char="v"/>
            </a:pPr>
            <a:r>
              <a:rPr lang="en-US" sz="2000" dirty="0"/>
              <a:t>Research on AI-driven climate resilience strategies for crops.</a:t>
            </a:r>
          </a:p>
        </p:txBody>
      </p:sp>
    </p:spTree>
    <p:extLst>
      <p:ext uri="{BB962C8B-B14F-4D97-AF65-F5344CB8AC3E}">
        <p14:creationId xmlns:p14="http://schemas.microsoft.com/office/powerpoint/2010/main" val="2472835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2209" y="846035"/>
            <a:ext cx="10528419" cy="5264454"/>
          </a:xfrm>
          <a:prstGeom prst="rect">
            <a:avLst/>
          </a:prstGeom>
          <a:noFill/>
        </p:spPr>
        <p:txBody>
          <a:bodyPr wrap="square" rtlCol="0">
            <a:spAutoFit/>
          </a:bodyPr>
          <a:lstStyle/>
          <a:p>
            <a:pPr algn="just"/>
            <a:r>
              <a:rPr lang="en-US" b="1" dirty="0"/>
              <a:t>1. How can AI help farmers increase crop yields while reducing environmental impact?</a:t>
            </a:r>
          </a:p>
          <a:p>
            <a:pPr algn="just"/>
            <a:r>
              <a:rPr lang="en-US" b="1" dirty="0"/>
              <a:t> </a:t>
            </a:r>
            <a:endParaRPr lang="en-US" dirty="0"/>
          </a:p>
          <a:p>
            <a:pPr algn="just">
              <a:lnSpc>
                <a:spcPct val="150000"/>
              </a:lnSpc>
            </a:pPr>
            <a:r>
              <a:rPr lang="en-US" dirty="0"/>
              <a:t>AI helps farmers enhance productivity while minimizing ecological harm through:</a:t>
            </a:r>
          </a:p>
          <a:p>
            <a:pPr algn="just">
              <a:lnSpc>
                <a:spcPct val="150000"/>
              </a:lnSpc>
            </a:pPr>
            <a:r>
              <a:rPr lang="en-US" b="1" dirty="0"/>
              <a:t>Precision agriculture</a:t>
            </a:r>
            <a:r>
              <a:rPr lang="en-US" dirty="0"/>
              <a:t>: Uses AI with drones, sensors, and satellite data to monitor crop health and soil conditions in real-time.</a:t>
            </a:r>
          </a:p>
          <a:p>
            <a:pPr algn="just">
              <a:lnSpc>
                <a:spcPct val="150000"/>
              </a:lnSpc>
            </a:pPr>
            <a:r>
              <a:rPr lang="en-US" b="1" dirty="0"/>
              <a:t>Smart irrigation and fertilization</a:t>
            </a:r>
            <a:r>
              <a:rPr lang="en-US" dirty="0"/>
              <a:t>: AI systems optimize water and fertilizer use, reducing waste and overuse.</a:t>
            </a:r>
          </a:p>
          <a:p>
            <a:pPr algn="just">
              <a:lnSpc>
                <a:spcPct val="150000"/>
              </a:lnSpc>
            </a:pPr>
            <a:r>
              <a:rPr lang="en-US" b="1" dirty="0"/>
              <a:t>Pest and disease prediction</a:t>
            </a:r>
            <a:r>
              <a:rPr lang="en-US" dirty="0"/>
              <a:t>: AI models detect early signs of pest infestations or diseases, enabling targeted intervention.</a:t>
            </a:r>
          </a:p>
          <a:p>
            <a:pPr algn="just">
              <a:lnSpc>
                <a:spcPct val="150000"/>
              </a:lnSpc>
            </a:pPr>
            <a:r>
              <a:rPr lang="en-US" b="1" dirty="0"/>
              <a:t>Weather forecasting</a:t>
            </a:r>
            <a:r>
              <a:rPr lang="en-US" dirty="0"/>
              <a:t>: Predictive models help schedule planting and harvesting at optimal times.</a:t>
            </a:r>
          </a:p>
          <a:p>
            <a:pPr algn="just">
              <a:lnSpc>
                <a:spcPct val="150000"/>
              </a:lnSpc>
            </a:pPr>
            <a:r>
              <a:rPr lang="en-US" b="1" dirty="0"/>
              <a:t>Yield forecasting</a:t>
            </a:r>
            <a:r>
              <a:rPr lang="en-US" dirty="0"/>
              <a:t>: AI analyzes environmental and crop data to estimate expected yields, allowing for better planning and resource use.</a:t>
            </a:r>
          </a:p>
          <a:p>
            <a:pPr algn="just"/>
            <a:endParaRPr lang="en-US" dirty="0"/>
          </a:p>
        </p:txBody>
      </p:sp>
    </p:spTree>
    <p:extLst>
      <p:ext uri="{BB962C8B-B14F-4D97-AF65-F5344CB8AC3E}">
        <p14:creationId xmlns:p14="http://schemas.microsoft.com/office/powerpoint/2010/main" val="312055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26393" y="871671"/>
            <a:ext cx="9110186" cy="400110"/>
          </a:xfrm>
          <a:prstGeom prst="rect">
            <a:avLst/>
          </a:prstGeom>
          <a:noFill/>
        </p:spPr>
        <p:txBody>
          <a:bodyPr wrap="none" rtlCol="0">
            <a:spAutoFit/>
          </a:bodyPr>
          <a:lstStyle/>
          <a:p>
            <a:r>
              <a:rPr lang="en-US" sz="2000" b="1" dirty="0"/>
              <a:t>2. Develop a model to predict crop yields based on soil and weather data.</a:t>
            </a:r>
          </a:p>
        </p:txBody>
      </p:sp>
      <p:sp>
        <p:nvSpPr>
          <p:cNvPr id="7" name="TextBox 6"/>
          <p:cNvSpPr txBox="1"/>
          <p:nvPr/>
        </p:nvSpPr>
        <p:spPr>
          <a:xfrm>
            <a:off x="1034040" y="1392964"/>
            <a:ext cx="8297968" cy="375500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dirty="0"/>
              <a:t>Collect data on soil (pH, nitrogen, phosphorus, potassium, moisture), weather (temperature, rainfall, humidity, sunlight), and crops (type, past yields).</a:t>
            </a:r>
          </a:p>
          <a:p>
            <a:pPr marL="342900" indent="-342900" algn="just">
              <a:lnSpc>
                <a:spcPct val="150000"/>
              </a:lnSpc>
              <a:buFont typeface="Wingdings" panose="05000000000000000000" pitchFamily="2" charset="2"/>
              <a:buChar char="§"/>
            </a:pPr>
            <a:r>
              <a:rPr lang="en-US" sz="2000" dirty="0"/>
              <a:t>Preprocess data by handling missing values, scaling features, encoding categories, and splitting into training and testing </a:t>
            </a:r>
            <a:r>
              <a:rPr lang="en-US" sz="2000" dirty="0" err="1"/>
              <a:t>sets.Select</a:t>
            </a:r>
            <a:r>
              <a:rPr lang="en-US" sz="2000" dirty="0"/>
              <a:t> key variables like soil pH, nitrogen, rainfall, and temperature to improve model focus.</a:t>
            </a:r>
          </a:p>
          <a:p>
            <a:pPr marL="342900" indent="-342900" algn="just">
              <a:lnSpc>
                <a:spcPct val="150000"/>
              </a:lnSpc>
              <a:buFont typeface="Wingdings" panose="05000000000000000000" pitchFamily="2" charset="2"/>
              <a:buChar char="§"/>
            </a:pPr>
            <a:r>
              <a:rPr lang="en-US" sz="2000" dirty="0"/>
              <a:t>Prioritize influential factors to enhance yield prediction accuracy.</a:t>
            </a:r>
          </a:p>
        </p:txBody>
      </p:sp>
    </p:spTree>
    <p:extLst>
      <p:ext uri="{BB962C8B-B14F-4D97-AF65-F5344CB8AC3E}">
        <p14:creationId xmlns:p14="http://schemas.microsoft.com/office/powerpoint/2010/main" val="1160687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34938" y="991311"/>
            <a:ext cx="10690789" cy="5170646"/>
          </a:xfrm>
          <a:prstGeom prst="rect">
            <a:avLst/>
          </a:prstGeom>
          <a:noFill/>
        </p:spPr>
        <p:txBody>
          <a:bodyPr wrap="square" rtlCol="0">
            <a:spAutoFit/>
          </a:bodyPr>
          <a:lstStyle/>
          <a:p>
            <a:pPr algn="just">
              <a:lnSpc>
                <a:spcPct val="150000"/>
              </a:lnSpc>
            </a:pPr>
            <a:r>
              <a:rPr lang="en-US" sz="2000" b="1" dirty="0"/>
              <a:t>3. What steps can farmers take based on the model’s predictions to optimize their resources?</a:t>
            </a:r>
            <a:endParaRPr lang="en-US" sz="2000" dirty="0"/>
          </a:p>
          <a:p>
            <a:pPr algn="just">
              <a:lnSpc>
                <a:spcPct val="150000"/>
              </a:lnSpc>
            </a:pPr>
            <a:r>
              <a:rPr lang="en-US" sz="2000" dirty="0"/>
              <a:t>Based on model predictions, farmers can:</a:t>
            </a:r>
          </a:p>
          <a:p>
            <a:pPr marL="342900" lvl="2" indent="-342900" algn="just">
              <a:lnSpc>
                <a:spcPct val="150000"/>
              </a:lnSpc>
              <a:buFont typeface="Wingdings" panose="05000000000000000000" pitchFamily="2" charset="2"/>
              <a:buChar char="§"/>
            </a:pPr>
            <a:r>
              <a:rPr lang="en-US" sz="2000" b="1" dirty="0"/>
              <a:t>Adjust fertilizer levels</a:t>
            </a:r>
            <a:r>
              <a:rPr lang="en-US" sz="2000" dirty="0"/>
              <a:t> to match crop nutrient needs and avoid overuse.</a:t>
            </a:r>
          </a:p>
          <a:p>
            <a:pPr marL="342900" lvl="2" indent="-342900" algn="just">
              <a:lnSpc>
                <a:spcPct val="150000"/>
              </a:lnSpc>
              <a:buFont typeface="Wingdings" panose="05000000000000000000" pitchFamily="2" charset="2"/>
              <a:buChar char="§"/>
            </a:pPr>
            <a:r>
              <a:rPr lang="en-US" sz="2000" b="1" dirty="0"/>
              <a:t>Plan irrigation schedules</a:t>
            </a:r>
            <a:r>
              <a:rPr lang="en-US" sz="2000" dirty="0"/>
              <a:t> more efficiently, reducing water waste.</a:t>
            </a:r>
          </a:p>
          <a:p>
            <a:pPr marL="342900" lvl="2" indent="-342900" algn="just">
              <a:lnSpc>
                <a:spcPct val="150000"/>
              </a:lnSpc>
              <a:buFont typeface="Wingdings" panose="05000000000000000000" pitchFamily="2" charset="2"/>
              <a:buChar char="§"/>
            </a:pPr>
            <a:r>
              <a:rPr lang="en-US" sz="2000" b="1" dirty="0"/>
              <a:t>Select optimal crop varieties</a:t>
            </a:r>
            <a:r>
              <a:rPr lang="en-US" sz="2000" dirty="0"/>
              <a:t> for expected soil and weather conditions.</a:t>
            </a:r>
          </a:p>
          <a:p>
            <a:pPr marL="342900" lvl="2" indent="-342900" algn="just">
              <a:lnSpc>
                <a:spcPct val="150000"/>
              </a:lnSpc>
              <a:buFont typeface="Wingdings" panose="05000000000000000000" pitchFamily="2" charset="2"/>
              <a:buChar char="§"/>
            </a:pPr>
            <a:r>
              <a:rPr lang="en-US" sz="2000" b="1" dirty="0"/>
              <a:t>Time planting and harvesting</a:t>
            </a:r>
            <a:r>
              <a:rPr lang="en-US" sz="2000" dirty="0"/>
              <a:t> to avoid losses from poor weather.</a:t>
            </a:r>
          </a:p>
          <a:p>
            <a:pPr marL="342900" lvl="2" indent="-342900" algn="just">
              <a:lnSpc>
                <a:spcPct val="150000"/>
              </a:lnSpc>
              <a:buFont typeface="Wingdings" panose="05000000000000000000" pitchFamily="2" charset="2"/>
              <a:buChar char="§"/>
            </a:pPr>
            <a:r>
              <a:rPr lang="en-US" sz="2000" b="1" dirty="0"/>
              <a:t>Allocate land and labor</a:t>
            </a:r>
            <a:r>
              <a:rPr lang="en-US" sz="2000" dirty="0"/>
              <a:t> more effectively for high-yield potential crops.</a:t>
            </a:r>
          </a:p>
          <a:p>
            <a:pPr marL="342900" lvl="2" indent="-342900" algn="just">
              <a:lnSpc>
                <a:spcPct val="150000"/>
              </a:lnSpc>
              <a:buFont typeface="Wingdings" panose="05000000000000000000" pitchFamily="2" charset="2"/>
              <a:buChar char="§"/>
            </a:pPr>
            <a:r>
              <a:rPr lang="en-US" sz="2000" b="1" dirty="0"/>
              <a:t>Use precision spraying</a:t>
            </a:r>
            <a:r>
              <a:rPr lang="en-US" sz="2000" dirty="0"/>
              <a:t> to target pest-prone areas only.</a:t>
            </a:r>
          </a:p>
          <a:p>
            <a:pPr marL="342900" lvl="2" indent="-342900" algn="just">
              <a:lnSpc>
                <a:spcPct val="150000"/>
              </a:lnSpc>
              <a:buFont typeface="Wingdings" panose="05000000000000000000" pitchFamily="2" charset="2"/>
              <a:buChar char="§"/>
            </a:pPr>
            <a:r>
              <a:rPr lang="en-US" sz="2000" dirty="0"/>
              <a:t>These actions lead to better yields, lower costs, and reduced environmental impact.</a:t>
            </a:r>
          </a:p>
          <a:p>
            <a:pPr algn="just">
              <a:lnSpc>
                <a:spcPct val="150000"/>
              </a:lnSpc>
            </a:pPr>
            <a:endParaRPr lang="en-US" sz="2000" dirty="0"/>
          </a:p>
        </p:txBody>
      </p:sp>
    </p:spTree>
    <p:extLst>
      <p:ext uri="{BB962C8B-B14F-4D97-AF65-F5344CB8AC3E}">
        <p14:creationId xmlns:p14="http://schemas.microsoft.com/office/powerpoint/2010/main" val="1973924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1114" y="829572"/>
            <a:ext cx="10878797" cy="5632311"/>
          </a:xfrm>
          <a:prstGeom prst="rect">
            <a:avLst/>
          </a:prstGeom>
          <a:noFill/>
        </p:spPr>
        <p:txBody>
          <a:bodyPr wrap="square" rtlCol="0">
            <a:spAutoFit/>
          </a:bodyPr>
          <a:lstStyle/>
          <a:p>
            <a:pPr>
              <a:lnSpc>
                <a:spcPct val="150000"/>
              </a:lnSpc>
            </a:pPr>
            <a:r>
              <a:rPr lang="en-US" sz="2000" b="1" dirty="0"/>
              <a:t>4. How can AI solutions like this contribute to global food security?</a:t>
            </a:r>
            <a:endParaRPr lang="en-US" sz="2000" dirty="0"/>
          </a:p>
          <a:p>
            <a:pPr marL="342900" indent="-342900">
              <a:lnSpc>
                <a:spcPct val="150000"/>
              </a:lnSpc>
              <a:buFont typeface="Wingdings" panose="05000000000000000000" pitchFamily="2" charset="2"/>
              <a:buChar char="§"/>
            </a:pPr>
            <a:r>
              <a:rPr lang="en-US" sz="2000" dirty="0"/>
              <a:t>AI contributes to global food security by:</a:t>
            </a:r>
          </a:p>
          <a:p>
            <a:pPr marL="342900" indent="-342900">
              <a:lnSpc>
                <a:spcPct val="150000"/>
              </a:lnSpc>
              <a:buFont typeface="Wingdings" panose="05000000000000000000" pitchFamily="2" charset="2"/>
              <a:buChar char="§"/>
            </a:pPr>
            <a:r>
              <a:rPr lang="en-US" sz="2000" b="1" dirty="0"/>
              <a:t>Boosting productivity</a:t>
            </a:r>
            <a:r>
              <a:rPr lang="en-US" sz="2000" dirty="0"/>
              <a:t> through data-driven insights, even on small farms.</a:t>
            </a:r>
          </a:p>
          <a:p>
            <a:pPr marL="342900" indent="-342900">
              <a:lnSpc>
                <a:spcPct val="150000"/>
              </a:lnSpc>
              <a:buFont typeface="Wingdings" panose="05000000000000000000" pitchFamily="2" charset="2"/>
              <a:buChar char="§"/>
            </a:pPr>
            <a:r>
              <a:rPr lang="en-US" sz="2000" b="1" dirty="0"/>
              <a:t>Reducing crop loss</a:t>
            </a:r>
            <a:r>
              <a:rPr lang="en-US" sz="2000" dirty="0"/>
              <a:t> via early detection of threats and improved planning.</a:t>
            </a:r>
          </a:p>
          <a:p>
            <a:pPr marL="342900" indent="-342900">
              <a:lnSpc>
                <a:spcPct val="150000"/>
              </a:lnSpc>
              <a:buFont typeface="Wingdings" panose="05000000000000000000" pitchFamily="2" charset="2"/>
              <a:buChar char="§"/>
            </a:pPr>
            <a:r>
              <a:rPr lang="en-US" sz="2000" b="1" dirty="0"/>
              <a:t>Helping adapt to climate change</a:t>
            </a:r>
            <a:r>
              <a:rPr lang="en-US" sz="2000" dirty="0"/>
              <a:t> with predictive models that guide farming under shifting conditions.</a:t>
            </a:r>
          </a:p>
          <a:p>
            <a:pPr marL="342900" indent="-342900">
              <a:lnSpc>
                <a:spcPct val="150000"/>
              </a:lnSpc>
              <a:buFont typeface="Wingdings" panose="05000000000000000000" pitchFamily="2" charset="2"/>
              <a:buChar char="§"/>
            </a:pPr>
            <a:r>
              <a:rPr lang="en-US" sz="2000" b="1" dirty="0"/>
              <a:t>Enabling efficient land use</a:t>
            </a:r>
            <a:r>
              <a:rPr lang="en-US" sz="2000" dirty="0"/>
              <a:t>, ensuring maximum output from limited space.</a:t>
            </a:r>
          </a:p>
          <a:p>
            <a:pPr marL="342900" indent="-342900">
              <a:lnSpc>
                <a:spcPct val="150000"/>
              </a:lnSpc>
              <a:buFont typeface="Wingdings" panose="05000000000000000000" pitchFamily="2" charset="2"/>
              <a:buChar char="§"/>
            </a:pPr>
            <a:r>
              <a:rPr lang="en-US" sz="2000" b="1" dirty="0"/>
              <a:t>Supporting policy decisions</a:t>
            </a:r>
            <a:r>
              <a:rPr lang="en-US" sz="2000" dirty="0"/>
              <a:t> with accurate agricultural data for supply chain and food distribution management.</a:t>
            </a:r>
          </a:p>
          <a:p>
            <a:pPr marL="342900" indent="-342900">
              <a:lnSpc>
                <a:spcPct val="150000"/>
              </a:lnSpc>
              <a:buFont typeface="Wingdings" panose="05000000000000000000" pitchFamily="2" charset="2"/>
              <a:buChar char="§"/>
            </a:pPr>
            <a:r>
              <a:rPr lang="en-US" sz="2000" dirty="0"/>
              <a:t>By making farming more efficient and resilient, AI plays a key role in feeding a growing global population.</a:t>
            </a:r>
          </a:p>
          <a:p>
            <a:pPr>
              <a:lnSpc>
                <a:spcPct val="150000"/>
              </a:lnSpc>
            </a:pPr>
            <a:endParaRPr lang="en-US" sz="2000" dirty="0"/>
          </a:p>
        </p:txBody>
      </p:sp>
    </p:spTree>
    <p:extLst>
      <p:ext uri="{BB962C8B-B14F-4D97-AF65-F5344CB8AC3E}">
        <p14:creationId xmlns:p14="http://schemas.microsoft.com/office/powerpoint/2010/main" val="31707152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1473" y="794759"/>
            <a:ext cx="11229174" cy="6093976"/>
          </a:xfrm>
          <a:prstGeom prst="rect">
            <a:avLst/>
          </a:prstGeom>
          <a:noFill/>
        </p:spPr>
        <p:txBody>
          <a:bodyPr wrap="square" rtlCol="0">
            <a:spAutoFit/>
          </a:bodyPr>
          <a:lstStyle/>
          <a:p>
            <a:pPr>
              <a:lnSpc>
                <a:spcPct val="150000"/>
              </a:lnSpc>
            </a:pPr>
            <a:r>
              <a:rPr lang="en-US" sz="2000" b="1" dirty="0"/>
              <a:t>5. Discuss how AI can be used to promote sustainable agricultural practices in developing countries.</a:t>
            </a:r>
            <a:endParaRPr lang="en-US" sz="2000" dirty="0"/>
          </a:p>
          <a:p>
            <a:pPr>
              <a:lnSpc>
                <a:spcPct val="150000"/>
              </a:lnSpc>
            </a:pPr>
            <a:r>
              <a:rPr lang="en-US" sz="2000" dirty="0"/>
              <a:t>In developing countries, AI promotes sustainable farming by:</a:t>
            </a:r>
          </a:p>
          <a:p>
            <a:pPr>
              <a:lnSpc>
                <a:spcPct val="150000"/>
              </a:lnSpc>
            </a:pPr>
            <a:r>
              <a:rPr lang="en-US" sz="2000" b="1" dirty="0"/>
              <a:t>Providing low-cost decision tools</a:t>
            </a:r>
            <a:r>
              <a:rPr lang="en-US" sz="2000" dirty="0"/>
              <a:t> via mobile apps for weather forecasting, pest alerts, and crop recommendations.</a:t>
            </a:r>
          </a:p>
          <a:p>
            <a:pPr>
              <a:lnSpc>
                <a:spcPct val="150000"/>
              </a:lnSpc>
            </a:pPr>
            <a:r>
              <a:rPr lang="en-US" sz="2000" b="1" dirty="0"/>
              <a:t>Guiding regenerative agriculture</a:t>
            </a:r>
            <a:r>
              <a:rPr lang="en-US" sz="2000" dirty="0"/>
              <a:t>, such as crop rotation and organic fertilization, using data-driven strategies.</a:t>
            </a:r>
          </a:p>
          <a:p>
            <a:pPr>
              <a:lnSpc>
                <a:spcPct val="150000"/>
              </a:lnSpc>
            </a:pPr>
            <a:r>
              <a:rPr lang="en-US" sz="2000" b="1" dirty="0"/>
              <a:t>Enhancing market access</a:t>
            </a:r>
            <a:r>
              <a:rPr lang="en-US" sz="2000" dirty="0"/>
              <a:t> through AI-powered platforms that connect farmers to buyers and fair pricing.</a:t>
            </a:r>
          </a:p>
          <a:p>
            <a:pPr>
              <a:lnSpc>
                <a:spcPct val="150000"/>
              </a:lnSpc>
            </a:pPr>
            <a:r>
              <a:rPr lang="en-US" sz="2000" b="1" dirty="0"/>
              <a:t>Training farmers</a:t>
            </a:r>
            <a:r>
              <a:rPr lang="en-US" sz="2000" dirty="0"/>
              <a:t> with AI </a:t>
            </a:r>
            <a:r>
              <a:rPr lang="en-US" sz="2000" dirty="0" err="1"/>
              <a:t>chatbots</a:t>
            </a:r>
            <a:r>
              <a:rPr lang="en-US" sz="2000" dirty="0"/>
              <a:t> and tools in local languages for personalized advice.</a:t>
            </a:r>
          </a:p>
          <a:p>
            <a:pPr>
              <a:lnSpc>
                <a:spcPct val="150000"/>
              </a:lnSpc>
            </a:pPr>
            <a:r>
              <a:rPr lang="en-US" sz="2000" dirty="0"/>
              <a:t>These solutions empower small-scale farmers with technology, leading to long-term sustainability and economic </a:t>
            </a:r>
            <a:r>
              <a:rPr lang="en-US" sz="2000" dirty="0" err="1"/>
              <a:t>upliftment</a:t>
            </a:r>
            <a:r>
              <a:rPr lang="en-US" sz="2000" dirty="0"/>
              <a:t>.</a:t>
            </a:r>
          </a:p>
          <a:p>
            <a:pPr>
              <a:lnSpc>
                <a:spcPct val="150000"/>
              </a:lnSpc>
            </a:pPr>
            <a:endParaRPr lang="en-US" sz="2000" dirty="0"/>
          </a:p>
        </p:txBody>
      </p:sp>
    </p:spTree>
    <p:extLst>
      <p:ext uri="{BB962C8B-B14F-4D97-AF65-F5344CB8AC3E}">
        <p14:creationId xmlns:p14="http://schemas.microsoft.com/office/powerpoint/2010/main" val="2749584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 xmlns:a16="http://schemas.microsoft.com/office/drawing/2014/main" id="{F09D8AD9-046D-E1A1-DBB9-C2E463E2E067}"/>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 </a:t>
            </a:r>
          </a:p>
        </p:txBody>
      </p:sp>
      <p:sp>
        <p:nvSpPr>
          <p:cNvPr id="6" name="Rectangle 5"/>
          <p:cNvSpPr/>
          <p:nvPr/>
        </p:nvSpPr>
        <p:spPr>
          <a:xfrm>
            <a:off x="1031192" y="1660976"/>
            <a:ext cx="9428859" cy="2343655"/>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000" dirty="0"/>
              <a:t>AI-based crop yield prediction can revolutionize farming.</a:t>
            </a:r>
          </a:p>
          <a:p>
            <a:pPr marL="342900" indent="-342900" algn="just">
              <a:lnSpc>
                <a:spcPct val="150000"/>
              </a:lnSpc>
              <a:buFont typeface="Wingdings" panose="05000000000000000000" pitchFamily="2" charset="2"/>
              <a:buChar char="v"/>
            </a:pPr>
            <a:r>
              <a:rPr lang="en-US" sz="2000" dirty="0"/>
              <a:t>Farmers can make data-driven decisions to enhance productivity.</a:t>
            </a:r>
          </a:p>
          <a:p>
            <a:pPr marL="342900" indent="-342900" algn="just">
              <a:lnSpc>
                <a:spcPct val="150000"/>
              </a:lnSpc>
              <a:buFont typeface="Wingdings" panose="05000000000000000000" pitchFamily="2" charset="2"/>
              <a:buChar char="v"/>
            </a:pPr>
            <a:r>
              <a:rPr lang="en-US" sz="2000" dirty="0"/>
              <a:t>Sustainable farming is achievable through AI-driven insights.</a:t>
            </a:r>
          </a:p>
          <a:p>
            <a:pPr marL="342900" indent="-342900" algn="just">
              <a:lnSpc>
                <a:spcPct val="150000"/>
              </a:lnSpc>
              <a:buFont typeface="Wingdings" panose="05000000000000000000" pitchFamily="2" charset="2"/>
              <a:buChar char="v"/>
            </a:pPr>
            <a:r>
              <a:rPr lang="en-US" sz="2000" dirty="0"/>
              <a:t>Adoption of AI in agriculture can contribute to global food security.</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25494" y="2436102"/>
            <a:ext cx="10118221" cy="2862322"/>
          </a:xfrm>
          <a:prstGeom prst="rect">
            <a:avLst/>
          </a:prstGeom>
        </p:spPr>
        <p:txBody>
          <a:bodyPr wrap="square">
            <a:spAutoFit/>
          </a:bodyPr>
          <a:lstStyle/>
          <a:p>
            <a:pPr marL="457200" indent="-457200" algn="just">
              <a:lnSpc>
                <a:spcPct val="150000"/>
              </a:lnSpc>
              <a:buFont typeface="+mj-lt"/>
              <a:buAutoNum type="arabicPeriod"/>
            </a:pPr>
            <a:r>
              <a:rPr lang="en-US" sz="2400" b="1" dirty="0" smtClean="0"/>
              <a:t>DHANAKRISHNA. V </a:t>
            </a:r>
            <a:r>
              <a:rPr lang="en-US" sz="2400" b="1" dirty="0" smtClean="0"/>
              <a:t>(Team Leader-S4F_CP_Team_11896)</a:t>
            </a:r>
            <a:endParaRPr lang="en-US" sz="2400" b="1" dirty="0"/>
          </a:p>
          <a:p>
            <a:pPr marL="457200" indent="-457200" algn="just">
              <a:lnSpc>
                <a:spcPct val="150000"/>
              </a:lnSpc>
              <a:buFont typeface="+mj-lt"/>
              <a:buAutoNum type="arabicPeriod"/>
            </a:pPr>
            <a:r>
              <a:rPr lang="en-US" sz="2400" b="1" dirty="0" smtClean="0"/>
              <a:t>GOWTHAM. P (Team Member-S4F_CP_Team_11896)</a:t>
            </a:r>
            <a:endParaRPr lang="en-US" sz="2400" b="1" dirty="0"/>
          </a:p>
          <a:p>
            <a:pPr marL="457200" indent="-457200" algn="just">
              <a:lnSpc>
                <a:spcPct val="150000"/>
              </a:lnSpc>
              <a:buFont typeface="+mj-lt"/>
              <a:buAutoNum type="arabicPeriod"/>
            </a:pPr>
            <a:r>
              <a:rPr lang="en-US" sz="2400" b="1" dirty="0" smtClean="0"/>
              <a:t>SELVAKUMAR. S </a:t>
            </a:r>
            <a:r>
              <a:rPr lang="en-US" sz="2400" b="1" dirty="0" smtClean="0"/>
              <a:t>(Team Member-S4F_CP_Team_11896)</a:t>
            </a:r>
            <a:endParaRPr lang="en-US" sz="2400" b="1" dirty="0"/>
          </a:p>
          <a:p>
            <a:pPr marL="457200" indent="-457200" algn="just">
              <a:lnSpc>
                <a:spcPct val="150000"/>
              </a:lnSpc>
              <a:buFont typeface="+mj-lt"/>
              <a:buAutoNum type="arabicPeriod"/>
            </a:pPr>
            <a:r>
              <a:rPr lang="en-US" sz="2400" b="1" dirty="0" smtClean="0"/>
              <a:t>DHANUSH. G</a:t>
            </a:r>
            <a:r>
              <a:rPr lang="en-US" sz="2400" b="1" dirty="0" smtClean="0"/>
              <a:t> </a:t>
            </a:r>
            <a:r>
              <a:rPr lang="en-US" sz="2400" b="1" dirty="0"/>
              <a:t>(Team </a:t>
            </a:r>
            <a:r>
              <a:rPr lang="en-US" sz="2400" b="1" dirty="0" smtClean="0"/>
              <a:t>Member-S4F_CP_Team_11896)</a:t>
            </a:r>
          </a:p>
          <a:p>
            <a:pPr marL="457200" indent="-457200" algn="just">
              <a:lnSpc>
                <a:spcPct val="150000"/>
              </a:lnSpc>
              <a:buFont typeface="+mj-lt"/>
              <a:buAutoNum type="arabicPeriod"/>
            </a:pPr>
            <a:r>
              <a:rPr lang="en-US" sz="2400" b="1" dirty="0" smtClean="0"/>
              <a:t>BADHRIKRISHNAN. B</a:t>
            </a:r>
            <a:r>
              <a:rPr lang="en-US" sz="2400" b="1" dirty="0"/>
              <a:t> (Team </a:t>
            </a:r>
            <a:r>
              <a:rPr lang="en-US" sz="2400" b="1" dirty="0" smtClean="0"/>
              <a:t>Member-S4F_CP_Team_11896)</a:t>
            </a:r>
            <a:endParaRPr lang="en-US" sz="2400" b="1" dirty="0"/>
          </a:p>
        </p:txBody>
      </p:sp>
      <p:sp>
        <p:nvSpPr>
          <p:cNvPr id="4" name="TextBox 3"/>
          <p:cNvSpPr txBox="1"/>
          <p:nvPr/>
        </p:nvSpPr>
        <p:spPr>
          <a:xfrm>
            <a:off x="5127477" y="1187866"/>
            <a:ext cx="1324598" cy="393106"/>
          </a:xfrm>
          <a:prstGeom prst="rect">
            <a:avLst/>
          </a:prstGeom>
          <a:noFill/>
        </p:spPr>
        <p:txBody>
          <a:bodyPr wrap="square" rtlCol="0">
            <a:spAutoFit/>
          </a:bodyPr>
          <a:lstStyle/>
          <a:p>
            <a:r>
              <a:rPr lang="en-US" b="1" u="sng" dirty="0"/>
              <a:t>TEAM</a:t>
            </a:r>
          </a:p>
        </p:txBody>
      </p:sp>
    </p:spTree>
    <p:extLst>
      <p:ext uri="{BB962C8B-B14F-4D97-AF65-F5344CB8AC3E}">
        <p14:creationId xmlns:p14="http://schemas.microsoft.com/office/powerpoint/2010/main" val="1293409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094E319-C77C-49E2-964C-6E125D716194}"/>
              </a:ext>
            </a:extLst>
          </p:cNvPr>
          <p:cNvSpPr txBox="1"/>
          <p:nvPr/>
        </p:nvSpPr>
        <p:spPr>
          <a:xfrm>
            <a:off x="191911" y="972537"/>
            <a:ext cx="2652889" cy="400110"/>
          </a:xfrm>
          <a:prstGeom prst="rect">
            <a:avLst/>
          </a:prstGeom>
          <a:noFill/>
        </p:spPr>
        <p:txBody>
          <a:bodyPr wrap="square" lIns="91440" tIns="45720" rIns="91440" bIns="45720" anchor="t">
            <a:spAutoFit/>
          </a:bodyPr>
          <a:lstStyle/>
          <a:p>
            <a:r>
              <a:rPr lang="en-IN" sz="2000" b="1" dirty="0">
                <a:solidFill>
                  <a:srgbClr val="213163"/>
                </a:solidFill>
              </a:rPr>
              <a:t>Content </a:t>
            </a:r>
            <a:endParaRPr lang="en-IN" sz="2000" dirty="0">
              <a:solidFill>
                <a:srgbClr val="213163"/>
              </a:solidFill>
            </a:endParaRPr>
          </a:p>
        </p:txBody>
      </p:sp>
      <p:cxnSp>
        <p:nvCxnSpPr>
          <p:cNvPr id="5" name="Straight Connector 4">
            <a:extLst>
              <a:ext uri="{FF2B5EF4-FFF2-40B4-BE49-F238E27FC236}">
                <a16:creationId xmlns=""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A88ECAE3-73C5-E88D-2F41-7720B2D25594}"/>
              </a:ext>
            </a:extLst>
          </p:cNvPr>
          <p:cNvSpPr txBox="1"/>
          <p:nvPr/>
        </p:nvSpPr>
        <p:spPr>
          <a:xfrm>
            <a:off x="1221131" y="1608621"/>
            <a:ext cx="9328280" cy="4247317"/>
          </a:xfrm>
          <a:prstGeom prst="rect">
            <a:avLst/>
          </a:prstGeom>
          <a:noFill/>
        </p:spPr>
        <p:txBody>
          <a:bodyPr wrap="square">
            <a:spAutoFit/>
          </a:bodyPr>
          <a:lstStyle/>
          <a:p>
            <a:pPr marL="342900" indent="-342900">
              <a:lnSpc>
                <a:spcPct val="150000"/>
              </a:lnSpc>
              <a:buFont typeface="Wingdings" panose="05000000000000000000" pitchFamily="2" charset="2"/>
              <a:buChar char="v"/>
            </a:pPr>
            <a:r>
              <a:rPr lang="en-IN" sz="2000" dirty="0"/>
              <a:t>Abstract </a:t>
            </a:r>
          </a:p>
          <a:p>
            <a:pPr marL="342900" indent="-342900">
              <a:lnSpc>
                <a:spcPct val="150000"/>
              </a:lnSpc>
              <a:buFont typeface="Wingdings" panose="05000000000000000000" pitchFamily="2" charset="2"/>
              <a:buChar char="v"/>
            </a:pPr>
            <a:r>
              <a:rPr lang="en-IN" sz="2000" dirty="0"/>
              <a:t>Problem Statement  </a:t>
            </a:r>
          </a:p>
          <a:p>
            <a:pPr marL="342900" indent="-342900">
              <a:lnSpc>
                <a:spcPct val="150000"/>
              </a:lnSpc>
              <a:buFont typeface="Wingdings" panose="05000000000000000000" pitchFamily="2" charset="2"/>
              <a:buChar char="v"/>
            </a:pPr>
            <a:r>
              <a:rPr lang="en-IN" sz="2000" dirty="0"/>
              <a:t>Objective  </a:t>
            </a:r>
          </a:p>
          <a:p>
            <a:pPr marL="342900" indent="-342900">
              <a:lnSpc>
                <a:spcPct val="150000"/>
              </a:lnSpc>
              <a:buFont typeface="Wingdings" panose="05000000000000000000" pitchFamily="2" charset="2"/>
              <a:buChar char="v"/>
            </a:pPr>
            <a:r>
              <a:rPr lang="en-IN" sz="2000" dirty="0"/>
              <a:t>Data Collection and Preparation  </a:t>
            </a:r>
          </a:p>
          <a:p>
            <a:pPr marL="342900" indent="-342900">
              <a:lnSpc>
                <a:spcPct val="150000"/>
              </a:lnSpc>
              <a:buFont typeface="Wingdings" panose="05000000000000000000" pitchFamily="2" charset="2"/>
              <a:buChar char="v"/>
            </a:pPr>
            <a:r>
              <a:rPr lang="en-IN" sz="2000" dirty="0"/>
              <a:t>Proposed Solution (Methodology)</a:t>
            </a:r>
          </a:p>
          <a:p>
            <a:pPr marL="342900" indent="-342900">
              <a:lnSpc>
                <a:spcPct val="150000"/>
              </a:lnSpc>
              <a:buFont typeface="Wingdings" panose="05000000000000000000" pitchFamily="2" charset="2"/>
              <a:buChar char="v"/>
            </a:pPr>
            <a:r>
              <a:rPr lang="en-IN" sz="2000" dirty="0"/>
              <a:t>Model Performance Evaluation</a:t>
            </a:r>
          </a:p>
          <a:p>
            <a:pPr marL="342900" indent="-342900">
              <a:lnSpc>
                <a:spcPct val="150000"/>
              </a:lnSpc>
              <a:buFont typeface="Wingdings" panose="05000000000000000000" pitchFamily="2" charset="2"/>
              <a:buChar char="v"/>
            </a:pPr>
            <a:r>
              <a:rPr lang="en-IN" sz="2000" dirty="0"/>
              <a:t>Screenshots / Demonstration (video) </a:t>
            </a:r>
          </a:p>
          <a:p>
            <a:pPr marL="342900" indent="-342900">
              <a:lnSpc>
                <a:spcPct val="150000"/>
              </a:lnSpc>
              <a:buFont typeface="Wingdings" panose="05000000000000000000" pitchFamily="2" charset="2"/>
              <a:buChar char="v"/>
            </a:pPr>
            <a:r>
              <a:rPr lang="en-IN" sz="2000" dirty="0"/>
              <a:t>Future Scope  </a:t>
            </a:r>
          </a:p>
          <a:p>
            <a:pPr marL="342900" indent="-342900">
              <a:lnSpc>
                <a:spcPct val="150000"/>
              </a:lnSpc>
              <a:buFont typeface="Wingdings" panose="05000000000000000000" pitchFamily="2" charset="2"/>
              <a:buChar char="v"/>
            </a:pPr>
            <a:r>
              <a:rPr lang="en-IN" sz="2000" dirty="0"/>
              <a:t>Conclusion </a:t>
            </a:r>
          </a:p>
        </p:txBody>
      </p:sp>
    </p:spTree>
    <p:extLst>
      <p:ext uri="{BB962C8B-B14F-4D97-AF65-F5344CB8AC3E}">
        <p14:creationId xmlns:p14="http://schemas.microsoft.com/office/powerpoint/2010/main" val="2932052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35834" y="1067664"/>
            <a:ext cx="6102626" cy="369332"/>
          </a:xfrm>
          <a:prstGeom prst="rect">
            <a:avLst/>
          </a:prstGeom>
          <a:noFill/>
        </p:spPr>
        <p:txBody>
          <a:bodyPr wrap="square">
            <a:spAutoFit/>
          </a:bodyPr>
          <a:lstStyle/>
          <a:p>
            <a:r>
              <a:rPr lang="en-US" sz="1800" b="1" dirty="0">
                <a:solidFill>
                  <a:srgbClr val="213163"/>
                </a:solidFill>
              </a:rPr>
              <a:t>Abstract </a:t>
            </a:r>
          </a:p>
        </p:txBody>
      </p:sp>
      <p:sp>
        <p:nvSpPr>
          <p:cNvPr id="2" name="Rectangle 1"/>
          <p:cNvSpPr/>
          <p:nvPr/>
        </p:nvSpPr>
        <p:spPr>
          <a:xfrm>
            <a:off x="529839" y="1523785"/>
            <a:ext cx="10571148" cy="3728649"/>
          </a:xfrm>
          <a:prstGeom prst="rect">
            <a:avLst/>
          </a:prstGeom>
        </p:spPr>
        <p:txBody>
          <a:bodyPr wrap="square">
            <a:spAutoFit/>
          </a:bodyPr>
          <a:lstStyle/>
          <a:p>
            <a:pPr lvl="2" algn="just">
              <a:lnSpc>
                <a:spcPct val="150000"/>
              </a:lnSpc>
            </a:pPr>
            <a:r>
              <a:rPr lang="en-US" sz="2000" dirty="0"/>
              <a:t>        Agriculture is highly influenced by environmental factors like temperature, rainfall, and soil quality, making accurate crop yield prediction essential, especially in the face of climate change. </a:t>
            </a:r>
            <a:r>
              <a:rPr lang="en-US" sz="2000" dirty="0" smtClean="0"/>
              <a:t>AI-driven </a:t>
            </a:r>
            <a:r>
              <a:rPr lang="en-US" sz="2000" dirty="0"/>
              <a:t>solutions analyze historical data and environmental conditions to provide precise yield forecasts, helping farmers optimize resources, reduce waste, and improve productivity. By leveraging machine learning and deep learning techniques, AI enhances decision-making, minimizes water consumption, and increases crop yields, promoting sustainable agriculture. </a:t>
            </a:r>
            <a:r>
              <a:rPr lang="en-US" sz="2000" dirty="0" smtClean="0"/>
              <a:t>This </a:t>
            </a:r>
            <a:r>
              <a:rPr lang="en-US" sz="2000" dirty="0"/>
              <a:t>approach not only supports climate resilience but also contributes to global food security.</a:t>
            </a:r>
          </a:p>
        </p:txBody>
      </p:sp>
    </p:spTree>
    <p:extLst>
      <p:ext uri="{BB962C8B-B14F-4D97-AF65-F5344CB8AC3E}">
        <p14:creationId xmlns:p14="http://schemas.microsoft.com/office/powerpoint/2010/main" val="564571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Problem Statement </a:t>
            </a:r>
          </a:p>
        </p:txBody>
      </p:sp>
      <p:sp>
        <p:nvSpPr>
          <p:cNvPr id="7"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6"/>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900" b="1" i="0" u="none" strike="noStrike" cap="none" normalizeH="0" baseline="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charset="0"/>
              <a:cs typeface="Arial" charset="0"/>
            </a:endParaRPr>
          </a:p>
        </p:txBody>
      </p:sp>
      <p:sp>
        <p:nvSpPr>
          <p:cNvPr id="9" name="Rectangle 8"/>
          <p:cNvSpPr/>
          <p:nvPr/>
        </p:nvSpPr>
        <p:spPr>
          <a:xfrm>
            <a:off x="894460" y="1630817"/>
            <a:ext cx="9095574" cy="3323987"/>
          </a:xfrm>
          <a:prstGeom prst="rect">
            <a:avLst/>
          </a:prstGeom>
        </p:spPr>
        <p:txBody>
          <a:bodyPr wrap="square">
            <a:spAutoFit/>
          </a:bodyPr>
          <a:lstStyle/>
          <a:p>
            <a:pPr marL="342900" lvl="0" indent="-342900" algn="just" eaLnBrk="0" fontAlgn="base" hangingPunct="0">
              <a:lnSpc>
                <a:spcPct val="150000"/>
              </a:lnSpc>
              <a:spcBef>
                <a:spcPct val="0"/>
              </a:spcBef>
              <a:spcAft>
                <a:spcPct val="0"/>
              </a:spcAft>
              <a:buClrTx/>
              <a:buFont typeface="Wingdings" panose="05000000000000000000" pitchFamily="2" charset="2"/>
              <a:buChar char="v"/>
            </a:pPr>
            <a:r>
              <a:rPr lang="en-US" altLang="en-US" sz="2000" dirty="0">
                <a:solidFill>
                  <a:schemeClr val="tx1"/>
                </a:solidFill>
                <a:latin typeface="Arial" charset="0"/>
                <a:cs typeface="Arial" charset="0"/>
              </a:rPr>
              <a:t> Agriculture is highly dependent on environmental factors like temperature, rainfall, and soil quality.</a:t>
            </a:r>
          </a:p>
          <a:p>
            <a:pPr marL="342900" lvl="0" indent="-342900" algn="just" eaLnBrk="0" fontAlgn="base" hangingPunct="0">
              <a:lnSpc>
                <a:spcPct val="150000"/>
              </a:lnSpc>
              <a:spcBef>
                <a:spcPct val="0"/>
              </a:spcBef>
              <a:spcAft>
                <a:spcPct val="0"/>
              </a:spcAft>
              <a:buClrTx/>
              <a:buFont typeface="Wingdings" panose="05000000000000000000" pitchFamily="2" charset="2"/>
              <a:buChar char="v"/>
            </a:pPr>
            <a:r>
              <a:rPr lang="en-US" altLang="en-US" sz="2000" dirty="0">
                <a:solidFill>
                  <a:schemeClr val="tx1"/>
                </a:solidFill>
                <a:latin typeface="Arial" charset="0"/>
                <a:cs typeface="Arial" charset="0"/>
              </a:rPr>
              <a:t> Climate change impacts agricultural productivity and sustainability. </a:t>
            </a:r>
          </a:p>
          <a:p>
            <a:pPr marL="342900" lvl="0" indent="-342900" algn="just" eaLnBrk="0" fontAlgn="base" hangingPunct="0">
              <a:lnSpc>
                <a:spcPct val="150000"/>
              </a:lnSpc>
              <a:spcBef>
                <a:spcPct val="0"/>
              </a:spcBef>
              <a:spcAft>
                <a:spcPct val="0"/>
              </a:spcAft>
              <a:buClrTx/>
              <a:buFont typeface="Wingdings" panose="05000000000000000000" pitchFamily="2" charset="2"/>
              <a:buChar char="v"/>
            </a:pPr>
            <a:r>
              <a:rPr lang="en-US" altLang="en-US" sz="2000" dirty="0">
                <a:solidFill>
                  <a:schemeClr val="tx1"/>
                </a:solidFill>
                <a:latin typeface="Arial" charset="0"/>
                <a:cs typeface="Arial" charset="0"/>
              </a:rPr>
              <a:t> Farmers need accurate predictions for crop yields to optimize resource usage and minimize waste.</a:t>
            </a:r>
          </a:p>
          <a:p>
            <a:pPr marL="342900" lvl="0" indent="-342900" algn="just" eaLnBrk="0" fontAlgn="base" hangingPunct="0">
              <a:lnSpc>
                <a:spcPct val="150000"/>
              </a:lnSpc>
              <a:spcBef>
                <a:spcPct val="0"/>
              </a:spcBef>
              <a:spcAft>
                <a:spcPct val="0"/>
              </a:spcAft>
              <a:buClrTx/>
              <a:buFont typeface="Wingdings" panose="05000000000000000000" pitchFamily="2" charset="2"/>
              <a:buChar char="v"/>
            </a:pPr>
            <a:r>
              <a:rPr lang="en-US" altLang="en-US" sz="2000" dirty="0">
                <a:solidFill>
                  <a:schemeClr val="tx1"/>
                </a:solidFill>
                <a:latin typeface="Arial" charset="0"/>
                <a:cs typeface="Arial" charset="0"/>
              </a:rPr>
              <a:t> AI can analyze historical data and environmental factors to forecast yields and recommend best farming practices.</a:t>
            </a:r>
          </a:p>
        </p:txBody>
      </p:sp>
    </p:spTree>
    <p:extLst>
      <p:ext uri="{BB962C8B-B14F-4D97-AF65-F5344CB8AC3E}">
        <p14:creationId xmlns:p14="http://schemas.microsoft.com/office/powerpoint/2010/main" val="270679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Objective </a:t>
            </a:r>
            <a:endParaRPr lang="en-IN" sz="2000" b="1" dirty="0">
              <a:solidFill>
                <a:srgbClr val="213163"/>
              </a:solidFill>
            </a:endParaRPr>
          </a:p>
        </p:txBody>
      </p:sp>
      <p:sp>
        <p:nvSpPr>
          <p:cNvPr id="2" name="Rectangle 1"/>
          <p:cNvSpPr/>
          <p:nvPr/>
        </p:nvSpPr>
        <p:spPr>
          <a:xfrm>
            <a:off x="945734" y="1837236"/>
            <a:ext cx="9386131" cy="2343655"/>
          </a:xfrm>
          <a:prstGeom prst="rect">
            <a:avLst/>
          </a:prstGeom>
        </p:spPr>
        <p:txBody>
          <a:bodyPr wrap="square">
            <a:spAutoFit/>
          </a:bodyPr>
          <a:lstStyle/>
          <a:p>
            <a:pPr marL="285750" indent="-285750" algn="just">
              <a:lnSpc>
                <a:spcPct val="150000"/>
              </a:lnSpc>
              <a:buFont typeface="Wingdings" panose="05000000000000000000" pitchFamily="2" charset="2"/>
              <a:buChar char="v"/>
            </a:pPr>
            <a:r>
              <a:rPr lang="en-US" sz="2000" dirty="0"/>
              <a:t>Develop an AI-based model to predict crop yields.</a:t>
            </a:r>
          </a:p>
          <a:p>
            <a:pPr marL="285750" indent="-285750" algn="just">
              <a:lnSpc>
                <a:spcPct val="150000"/>
              </a:lnSpc>
              <a:buFont typeface="Wingdings" panose="05000000000000000000" pitchFamily="2" charset="2"/>
              <a:buChar char="v"/>
            </a:pPr>
            <a:r>
              <a:rPr lang="en-US" sz="2000" dirty="0"/>
              <a:t>Utilize historical data and environmental factors to improve decision-making.</a:t>
            </a:r>
          </a:p>
          <a:p>
            <a:pPr marL="285750" indent="-285750" algn="just">
              <a:lnSpc>
                <a:spcPct val="150000"/>
              </a:lnSpc>
              <a:buFont typeface="Wingdings" panose="05000000000000000000" pitchFamily="2" charset="2"/>
              <a:buChar char="v"/>
            </a:pPr>
            <a:r>
              <a:rPr lang="en-US" sz="2000" dirty="0"/>
              <a:t>Help farmers optimize resources like water, fertilizer, and labor.</a:t>
            </a:r>
          </a:p>
          <a:p>
            <a:pPr marL="285750" indent="-285750" algn="just">
              <a:lnSpc>
                <a:spcPct val="150000"/>
              </a:lnSpc>
              <a:buFont typeface="Wingdings" panose="05000000000000000000" pitchFamily="2" charset="2"/>
              <a:buChar char="v"/>
            </a:pPr>
            <a:r>
              <a:rPr lang="en-US" sz="2000" dirty="0"/>
              <a:t>Promote sustainable agriculture by reducing environmental impact.</a:t>
            </a:r>
          </a:p>
          <a:p>
            <a:pPr marL="342900" lvl="0" indent="-342900" algn="just" eaLnBrk="0" fontAlgn="base" hangingPunct="0">
              <a:lnSpc>
                <a:spcPct val="150000"/>
              </a:lnSpc>
              <a:spcBef>
                <a:spcPct val="0"/>
              </a:spcBef>
              <a:spcAft>
                <a:spcPct val="0"/>
              </a:spcAft>
              <a:buClrTx/>
              <a:buFont typeface="Wingdings" panose="05000000000000000000" pitchFamily="2" charset="2"/>
              <a:buChar char="v"/>
            </a:pPr>
            <a:endParaRPr lang="en-US" altLang="en-US" sz="2000" dirty="0">
              <a:solidFill>
                <a:schemeClr val="tx1"/>
              </a:solidFill>
              <a:latin typeface="Arial" charset="0"/>
              <a:cs typeface="Arial" charset="0"/>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Data Collection and Preparation </a:t>
            </a:r>
            <a:endParaRPr lang="en-IN" sz="2000" b="1" dirty="0">
              <a:solidFill>
                <a:srgbClr val="213163"/>
              </a:solidFill>
            </a:endParaRPr>
          </a:p>
        </p:txBody>
      </p:sp>
      <p:sp>
        <p:nvSpPr>
          <p:cNvPr id="2" name="Rectangle 1"/>
          <p:cNvSpPr/>
          <p:nvPr/>
        </p:nvSpPr>
        <p:spPr>
          <a:xfrm>
            <a:off x="931492" y="1684996"/>
            <a:ext cx="8212508" cy="4190314"/>
          </a:xfrm>
          <a:prstGeom prst="rect">
            <a:avLst/>
          </a:prstGeom>
        </p:spPr>
        <p:txBody>
          <a:bodyPr wrap="square">
            <a:spAutoFit/>
          </a:bodyPr>
          <a:lstStyle/>
          <a:p>
            <a:pPr algn="just">
              <a:lnSpc>
                <a:spcPct val="150000"/>
              </a:lnSpc>
            </a:pPr>
            <a:r>
              <a:rPr lang="en-US" sz="2000" b="1" dirty="0"/>
              <a:t>Dataset Includes:</a:t>
            </a:r>
            <a:endParaRPr lang="en-US" sz="2000" dirty="0"/>
          </a:p>
          <a:p>
            <a:pPr marL="342900" lvl="1" indent="-342900" algn="just">
              <a:lnSpc>
                <a:spcPct val="150000"/>
              </a:lnSpc>
              <a:buFont typeface="Wingdings" panose="05000000000000000000" pitchFamily="2" charset="2"/>
              <a:buChar char="v"/>
            </a:pPr>
            <a:r>
              <a:rPr lang="en-US" sz="2000" dirty="0"/>
              <a:t>Historical crop yield data</a:t>
            </a:r>
          </a:p>
          <a:p>
            <a:pPr marL="342900" lvl="1" indent="-342900" algn="just">
              <a:lnSpc>
                <a:spcPct val="150000"/>
              </a:lnSpc>
              <a:buFont typeface="Wingdings" panose="05000000000000000000" pitchFamily="2" charset="2"/>
              <a:buChar char="v"/>
            </a:pPr>
            <a:r>
              <a:rPr lang="en-US" sz="2000" dirty="0"/>
              <a:t>Soil quality parameters</a:t>
            </a:r>
          </a:p>
          <a:p>
            <a:pPr marL="342900" lvl="1" indent="-342900" algn="just">
              <a:lnSpc>
                <a:spcPct val="150000"/>
              </a:lnSpc>
              <a:buFont typeface="Wingdings" panose="05000000000000000000" pitchFamily="2" charset="2"/>
              <a:buChar char="v"/>
            </a:pPr>
            <a:r>
              <a:rPr lang="en-US" sz="2000" dirty="0"/>
              <a:t>Rainfall and temperature readings (5-year period)</a:t>
            </a:r>
          </a:p>
          <a:p>
            <a:pPr algn="just">
              <a:lnSpc>
                <a:spcPct val="150000"/>
              </a:lnSpc>
            </a:pPr>
            <a:r>
              <a:rPr lang="en-US" sz="2000" b="1" dirty="0"/>
              <a:t>Data Preprocessing:</a:t>
            </a:r>
            <a:endParaRPr lang="en-US" sz="2000" dirty="0"/>
          </a:p>
          <a:p>
            <a:pPr marL="342900" lvl="1" indent="-342900" algn="just">
              <a:lnSpc>
                <a:spcPct val="150000"/>
              </a:lnSpc>
              <a:buFont typeface="Wingdings" panose="05000000000000000000" pitchFamily="2" charset="2"/>
              <a:buChar char="v"/>
            </a:pPr>
            <a:r>
              <a:rPr lang="en-US" sz="2000" dirty="0"/>
              <a:t>Handling missing values</a:t>
            </a:r>
          </a:p>
          <a:p>
            <a:pPr marL="342900" lvl="1" indent="-342900" algn="just">
              <a:lnSpc>
                <a:spcPct val="150000"/>
              </a:lnSpc>
              <a:buFont typeface="Wingdings" panose="05000000000000000000" pitchFamily="2" charset="2"/>
              <a:buChar char="v"/>
            </a:pPr>
            <a:r>
              <a:rPr lang="en-US" sz="2000" dirty="0"/>
              <a:t>Normalization and feature selection</a:t>
            </a:r>
          </a:p>
          <a:p>
            <a:pPr marL="342900" lvl="1" indent="-342900" algn="just">
              <a:lnSpc>
                <a:spcPct val="150000"/>
              </a:lnSpc>
              <a:buFont typeface="Wingdings" panose="05000000000000000000" pitchFamily="2" charset="2"/>
              <a:buChar char="v"/>
            </a:pPr>
            <a:r>
              <a:rPr lang="en-US" sz="2000" dirty="0"/>
              <a:t>Splitting data into training and testing sets</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Proposed Solution (Methodology)</a:t>
            </a:r>
          </a:p>
        </p:txBody>
      </p:sp>
      <p:sp>
        <p:nvSpPr>
          <p:cNvPr id="2" name="Rectangle 1"/>
          <p:cNvSpPr/>
          <p:nvPr/>
        </p:nvSpPr>
        <p:spPr>
          <a:xfrm>
            <a:off x="709302" y="1671140"/>
            <a:ext cx="9853300" cy="5170646"/>
          </a:xfrm>
          <a:prstGeom prst="rect">
            <a:avLst/>
          </a:prstGeom>
        </p:spPr>
        <p:txBody>
          <a:bodyPr wrap="square">
            <a:spAutoFit/>
          </a:bodyPr>
          <a:lstStyle/>
          <a:p>
            <a:pPr algn="just">
              <a:lnSpc>
                <a:spcPct val="150000"/>
              </a:lnSpc>
            </a:pPr>
            <a:r>
              <a:rPr lang="en-US" sz="2000" b="1" dirty="0"/>
              <a:t>Data Acquisition:</a:t>
            </a:r>
            <a:r>
              <a:rPr lang="en-US" sz="2000" dirty="0"/>
              <a:t> Collect historical and real-time agricultural data.</a:t>
            </a:r>
          </a:p>
          <a:p>
            <a:pPr algn="just">
              <a:lnSpc>
                <a:spcPct val="150000"/>
              </a:lnSpc>
            </a:pPr>
            <a:r>
              <a:rPr lang="en-US" sz="2000" b="1" dirty="0"/>
              <a:t>Feature Engineering:</a:t>
            </a:r>
            <a:r>
              <a:rPr lang="en-US" sz="2000" dirty="0"/>
              <a:t> Select key factors influencing crop yield (e.g., soil pH, temperature, rainfall).</a:t>
            </a:r>
          </a:p>
          <a:p>
            <a:pPr algn="just">
              <a:lnSpc>
                <a:spcPct val="150000"/>
              </a:lnSpc>
            </a:pPr>
            <a:r>
              <a:rPr lang="en-US" sz="2000" b="1" dirty="0"/>
              <a:t>Model Selection:</a:t>
            </a:r>
            <a:r>
              <a:rPr lang="en-US" sz="2000" dirty="0"/>
              <a:t> </a:t>
            </a:r>
          </a:p>
          <a:p>
            <a:pPr lvl="1" algn="just">
              <a:lnSpc>
                <a:spcPct val="150000"/>
              </a:lnSpc>
            </a:pPr>
            <a:r>
              <a:rPr lang="en-US" sz="2000" dirty="0"/>
              <a:t>Machine Learning (Random Forest, Decision Trees, Neural Networks)</a:t>
            </a:r>
          </a:p>
          <a:p>
            <a:pPr lvl="1" algn="just">
              <a:lnSpc>
                <a:spcPct val="150000"/>
              </a:lnSpc>
            </a:pPr>
            <a:r>
              <a:rPr lang="en-US" sz="2000" dirty="0"/>
              <a:t>Deep Learning models (LSTMs for time-series predictions)</a:t>
            </a:r>
          </a:p>
          <a:p>
            <a:pPr algn="just">
              <a:lnSpc>
                <a:spcPct val="150000"/>
              </a:lnSpc>
            </a:pPr>
            <a:r>
              <a:rPr lang="en-US" sz="2000" b="1" dirty="0"/>
              <a:t>Model Training &amp; Evaluation:</a:t>
            </a:r>
            <a:r>
              <a:rPr lang="en-US" sz="2000" dirty="0"/>
              <a:t> Train using past data, test accuracy using evaluation metrics (R2 Score, RMSE).</a:t>
            </a:r>
          </a:p>
          <a:p>
            <a:pPr algn="just">
              <a:lnSpc>
                <a:spcPct val="150000"/>
              </a:lnSpc>
            </a:pPr>
            <a:r>
              <a:rPr lang="en-US" sz="2000" b="1" dirty="0"/>
              <a:t>Deployment:</a:t>
            </a:r>
            <a:r>
              <a:rPr lang="en-US" sz="2000" dirty="0"/>
              <a:t> Provide farmers with predictive insights through an interactive dashboard or mobile app.</a:t>
            </a:r>
          </a:p>
          <a:p>
            <a:pPr marL="342900" indent="-342900" algn="just">
              <a:lnSpc>
                <a:spcPct val="150000"/>
              </a:lnSpc>
              <a:buFont typeface="Wingdings" panose="05000000000000000000" pitchFamily="2" charset="2"/>
              <a:buChar char="v"/>
            </a:pPr>
            <a:endParaRPr lang="en-US" sz="2000" dirty="0"/>
          </a:p>
        </p:txBody>
      </p:sp>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Model Performance Evaluation</a:t>
            </a:r>
          </a:p>
        </p:txBody>
      </p:sp>
      <p:sp>
        <p:nvSpPr>
          <p:cNvPr id="4" name="Rectangle 3"/>
          <p:cNvSpPr/>
          <p:nvPr/>
        </p:nvSpPr>
        <p:spPr>
          <a:xfrm>
            <a:off x="803305" y="1693542"/>
            <a:ext cx="8955992" cy="2805320"/>
          </a:xfrm>
          <a:prstGeom prst="rect">
            <a:avLst/>
          </a:prstGeom>
        </p:spPr>
        <p:txBody>
          <a:bodyPr wrap="square">
            <a:spAutoFit/>
          </a:bodyPr>
          <a:lstStyle/>
          <a:p>
            <a:pPr marL="342900" indent="-342900" algn="just">
              <a:lnSpc>
                <a:spcPct val="150000"/>
              </a:lnSpc>
              <a:buFont typeface="Wingdings" panose="05000000000000000000" pitchFamily="2" charset="2"/>
              <a:buChar char="v"/>
            </a:pPr>
            <a:r>
              <a:rPr lang="en-US" sz="2000" dirty="0"/>
              <a:t>Compare different AI models based on accuracy, precision, and recall.</a:t>
            </a:r>
          </a:p>
          <a:p>
            <a:pPr marL="342900" indent="-342900" algn="just">
              <a:lnSpc>
                <a:spcPct val="150000"/>
              </a:lnSpc>
              <a:buFont typeface="Wingdings" panose="05000000000000000000" pitchFamily="2" charset="2"/>
              <a:buChar char="v"/>
            </a:pPr>
            <a:r>
              <a:rPr lang="en-US" sz="2000" dirty="0"/>
              <a:t>Key metrics used for evaluation:</a:t>
            </a:r>
          </a:p>
          <a:p>
            <a:pPr marL="342900" lvl="1" indent="-342900" algn="just">
              <a:lnSpc>
                <a:spcPct val="150000"/>
              </a:lnSpc>
              <a:buFont typeface="Wingdings" panose="05000000000000000000" pitchFamily="2" charset="2"/>
              <a:buChar char="v"/>
            </a:pPr>
            <a:r>
              <a:rPr lang="en-US" sz="2000" dirty="0"/>
              <a:t>Mean Squared Error (MSE)</a:t>
            </a:r>
          </a:p>
          <a:p>
            <a:pPr marL="342900" lvl="1" indent="-342900" algn="just">
              <a:lnSpc>
                <a:spcPct val="150000"/>
              </a:lnSpc>
              <a:buFont typeface="Wingdings" panose="05000000000000000000" pitchFamily="2" charset="2"/>
              <a:buChar char="v"/>
            </a:pPr>
            <a:r>
              <a:rPr lang="en-US" sz="2000" dirty="0"/>
              <a:t>Root Mean Squared Error (RMSE)</a:t>
            </a:r>
          </a:p>
          <a:p>
            <a:pPr marL="342900" lvl="1" indent="-342900" algn="just">
              <a:lnSpc>
                <a:spcPct val="150000"/>
              </a:lnSpc>
              <a:buFont typeface="Wingdings" panose="05000000000000000000" pitchFamily="2" charset="2"/>
              <a:buChar char="v"/>
            </a:pPr>
            <a:r>
              <a:rPr lang="en-US" sz="2000" dirty="0"/>
              <a:t>R-squared Score (R2)</a:t>
            </a:r>
          </a:p>
          <a:p>
            <a:pPr marL="342900" indent="-342900" algn="just">
              <a:lnSpc>
                <a:spcPct val="150000"/>
              </a:lnSpc>
              <a:buFont typeface="Wingdings" panose="05000000000000000000" pitchFamily="2" charset="2"/>
              <a:buChar char="v"/>
            </a:pPr>
            <a:r>
              <a:rPr lang="en-US" sz="2000" dirty="0"/>
              <a:t>Visualization of model predictions vs. actual values.</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308</TotalTime>
  <Words>1142</Words>
  <Application>Microsoft Office PowerPoint</Application>
  <PresentationFormat>Custom</PresentationFormat>
  <Paragraphs>120</Paragraphs>
  <Slides>17</Slides>
  <Notes>2</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Hari kk</cp:lastModifiedBy>
  <cp:revision>35</cp:revision>
  <dcterms:created xsi:type="dcterms:W3CDTF">2024-12-31T09:40:01Z</dcterms:created>
  <dcterms:modified xsi:type="dcterms:W3CDTF">2025-04-05T06:28:20Z</dcterms:modified>
</cp:coreProperties>
</file>