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66" r:id="rId3"/>
    <p:sldId id="258" r:id="rId4"/>
    <p:sldId id="268" r:id="rId5"/>
    <p:sldId id="269" r:id="rId6"/>
    <p:sldId id="259" r:id="rId7"/>
    <p:sldId id="265" r:id="rId8"/>
    <p:sldId id="272" r:id="rId9"/>
    <p:sldId id="270" r:id="rId10"/>
    <p:sldId id="271" r:id="rId11"/>
    <p:sldId id="264"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embeddedFont>
    <p:embeddedFont>
      <p:font typeface="Roboto Condensed Bold" panose="020000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22" autoAdjust="0"/>
  </p:normalViewPr>
  <p:slideViewPr>
    <p:cSldViewPr>
      <p:cViewPr>
        <p:scale>
          <a:sx n="40" d="100"/>
          <a:sy n="40" d="100"/>
        </p:scale>
        <p:origin x="82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AF03E-32B0-49E2-A529-668D1948EBFA}"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EE04F-4FEA-4AA0-9348-3BD66BC0F64C}" type="slidenum">
              <a:rPr lang="en-US" smtClean="0"/>
              <a:t>‹#›</a:t>
            </a:fld>
            <a:endParaRPr lang="en-US"/>
          </a:p>
        </p:txBody>
      </p:sp>
    </p:spTree>
    <p:extLst>
      <p:ext uri="{BB962C8B-B14F-4D97-AF65-F5344CB8AC3E}">
        <p14:creationId xmlns:p14="http://schemas.microsoft.com/office/powerpoint/2010/main" val="118970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EE04F-4FEA-4AA0-9348-3BD66BC0F64C}" type="slidenum">
              <a:rPr lang="en-US" smtClean="0"/>
              <a:t>7</a:t>
            </a:fld>
            <a:endParaRPr lang="en-US"/>
          </a:p>
        </p:txBody>
      </p:sp>
    </p:spTree>
    <p:extLst>
      <p:ext uri="{BB962C8B-B14F-4D97-AF65-F5344CB8AC3E}">
        <p14:creationId xmlns:p14="http://schemas.microsoft.com/office/powerpoint/2010/main" val="163558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EE04F-4FEA-4AA0-9348-3BD66BC0F64C}" type="slidenum">
              <a:rPr lang="en-US" smtClean="0"/>
              <a:t>8</a:t>
            </a:fld>
            <a:endParaRPr lang="en-US"/>
          </a:p>
        </p:txBody>
      </p:sp>
    </p:spTree>
    <p:extLst>
      <p:ext uri="{BB962C8B-B14F-4D97-AF65-F5344CB8AC3E}">
        <p14:creationId xmlns:p14="http://schemas.microsoft.com/office/powerpoint/2010/main" val="284636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EE04F-4FEA-4AA0-9348-3BD66BC0F64C}" type="slidenum">
              <a:rPr lang="en-US" smtClean="0"/>
              <a:t>9</a:t>
            </a:fld>
            <a:endParaRPr lang="en-US"/>
          </a:p>
        </p:txBody>
      </p:sp>
    </p:spTree>
    <p:extLst>
      <p:ext uri="{BB962C8B-B14F-4D97-AF65-F5344CB8AC3E}">
        <p14:creationId xmlns:p14="http://schemas.microsoft.com/office/powerpoint/2010/main" val="41801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EE04F-4FEA-4AA0-9348-3BD66BC0F64C}" type="slidenum">
              <a:rPr lang="en-US" smtClean="0"/>
              <a:t>10</a:t>
            </a:fld>
            <a:endParaRPr lang="en-US"/>
          </a:p>
        </p:txBody>
      </p:sp>
    </p:spTree>
    <p:extLst>
      <p:ext uri="{BB962C8B-B14F-4D97-AF65-F5344CB8AC3E}">
        <p14:creationId xmlns:p14="http://schemas.microsoft.com/office/powerpoint/2010/main" val="3062196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E0796E-B145-7857-4D8E-18FC3AC0E998}"/>
              </a:ext>
            </a:extLst>
          </p:cNvPr>
          <p:cNvSpPr/>
          <p:nvPr/>
        </p:nvSpPr>
        <p:spPr>
          <a:xfrm>
            <a:off x="4659440" y="9458160"/>
            <a:ext cx="8969120" cy="828840"/>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Dhanalakshmi Gowda</a:t>
            </a:r>
          </a:p>
        </p:txBody>
      </p:sp>
      <p:grpSp>
        <p:nvGrpSpPr>
          <p:cNvPr id="8" name="Group 8"/>
          <p:cNvGrpSpPr/>
          <p:nvPr/>
        </p:nvGrpSpPr>
        <p:grpSpPr>
          <a:xfrm>
            <a:off x="4659440" y="4238460"/>
            <a:ext cx="8969120" cy="4815461"/>
            <a:chOff x="0" y="0"/>
            <a:chExt cx="11958827" cy="6420615"/>
          </a:xfrm>
        </p:grpSpPr>
        <p:pic>
          <p:nvPicPr>
            <p:cNvPr id="9" name="Picture 9"/>
            <p:cNvPicPr>
              <a:picLocks noChangeAspect="1"/>
            </p:cNvPicPr>
            <p:nvPr/>
          </p:nvPicPr>
          <p:blipFill>
            <a:blip r:embed="rId2"/>
            <a:srcRect t="2276" b="2276"/>
            <a:stretch>
              <a:fillRect/>
            </a:stretch>
          </p:blipFill>
          <p:spPr>
            <a:xfrm>
              <a:off x="0" y="0"/>
              <a:ext cx="11958827" cy="6420615"/>
            </a:xfrm>
            <a:prstGeom prst="rect">
              <a:avLst/>
            </a:prstGeom>
          </p:spPr>
        </p:pic>
      </p:grpSp>
      <p:sp>
        <p:nvSpPr>
          <p:cNvPr id="10" name="TextBox 10"/>
          <p:cNvSpPr txBox="1"/>
          <p:nvPr/>
        </p:nvSpPr>
        <p:spPr>
          <a:xfrm>
            <a:off x="541767" y="1638300"/>
            <a:ext cx="17204466" cy="2051844"/>
          </a:xfrm>
          <a:prstGeom prst="rect">
            <a:avLst/>
          </a:prstGeom>
        </p:spPr>
        <p:txBody>
          <a:bodyPr lIns="0" tIns="0" rIns="0" bIns="0" rtlCol="0" anchor="t">
            <a:spAutoFit/>
          </a:bodyPr>
          <a:lstStyle/>
          <a:p>
            <a:pPr algn="ctr">
              <a:lnSpc>
                <a:spcPts val="8000"/>
              </a:lnSpc>
            </a:pPr>
            <a:r>
              <a:rPr lang="en-US" sz="8000" dirty="0">
                <a:solidFill>
                  <a:srgbClr val="000000"/>
                </a:solidFill>
                <a:latin typeface="Roboto Condensed Bold"/>
              </a:rPr>
              <a:t>ANALYSIS OF FACTORS AFFECTING CONCRETE COMPRESSIVE STRENGTH</a:t>
            </a:r>
          </a:p>
        </p:txBody>
      </p:sp>
      <p:sp>
        <p:nvSpPr>
          <p:cNvPr id="12" name="Rectangle 11">
            <a:extLst>
              <a:ext uri="{FF2B5EF4-FFF2-40B4-BE49-F238E27FC236}">
                <a16:creationId xmlns:a16="http://schemas.microsoft.com/office/drawing/2014/main" id="{459E71CD-8194-FE49-DD9E-5BF5CD47F2A8}"/>
              </a:ext>
            </a:extLst>
          </p:cNvPr>
          <p:cNvSpPr/>
          <p:nvPr/>
        </p:nvSpPr>
        <p:spPr>
          <a:xfrm>
            <a:off x="4659440" y="-30933"/>
            <a:ext cx="8969120" cy="828840"/>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40843-3110-0014-3EAE-15B6EE7A139E}"/>
              </a:ext>
            </a:extLst>
          </p:cNvPr>
          <p:cNvSpPr txBox="1"/>
          <p:nvPr/>
        </p:nvSpPr>
        <p:spPr>
          <a:xfrm>
            <a:off x="9164053" y="2137287"/>
            <a:ext cx="8482263" cy="7417415"/>
          </a:xfrm>
          <a:prstGeom prst="rect">
            <a:avLst/>
          </a:prstGeom>
          <a:solidFill>
            <a:schemeClr val="bg1"/>
          </a:solidFill>
        </p:spPr>
        <p:txBody>
          <a:bodyPr wrap="square" rtlCol="0">
            <a:spAutoFit/>
          </a:bodyPr>
          <a:lstStyle/>
          <a:p>
            <a:r>
              <a:rPr lang="en-US" sz="2800" b="1" dirty="0"/>
              <a:t>Cement</a:t>
            </a:r>
            <a:r>
              <a:rPr lang="en-US" sz="2800" dirty="0"/>
              <a:t>: The amount of cement significantly influences concrete strength. Greater cement content usually results in higher compressive strength due to enhanced binding material.</a:t>
            </a:r>
          </a:p>
          <a:p>
            <a:endParaRPr lang="en-US" sz="2800" dirty="0"/>
          </a:p>
          <a:p>
            <a:r>
              <a:rPr lang="en-US" sz="2800" b="1" dirty="0"/>
              <a:t>Water</a:t>
            </a:r>
            <a:r>
              <a:rPr lang="en-US" sz="2800" dirty="0"/>
              <a:t>: The water-cement ratio impacts concrete porosity. Excess water can reduce strength and durability by increasing porosity. A balanced ratio supports optimal strength.</a:t>
            </a:r>
          </a:p>
          <a:p>
            <a:endParaRPr lang="en-US" sz="2800" dirty="0"/>
          </a:p>
          <a:p>
            <a:r>
              <a:rPr lang="en-US" sz="2800" b="1" dirty="0"/>
              <a:t>Superplasticizer</a:t>
            </a:r>
            <a:r>
              <a:rPr lang="en-US" sz="2800" dirty="0"/>
              <a:t>: Superplasticizers enhance workability without extra water, promoting denser and stronger concrete by reducing porosity.</a:t>
            </a:r>
          </a:p>
          <a:p>
            <a:endParaRPr lang="en-US" sz="2800" dirty="0"/>
          </a:p>
          <a:p>
            <a:r>
              <a:rPr lang="en-US" sz="2800" b="1" dirty="0"/>
              <a:t>Age</a:t>
            </a:r>
            <a:r>
              <a:rPr lang="en-US" sz="2800" dirty="0"/>
              <a:t>: Concrete strength evolves with time as hydration reactions proceed. Initial concrete might have lower strength, but as curing time extends, strength advances.</a:t>
            </a:r>
          </a:p>
        </p:txBody>
      </p:sp>
      <p:grpSp>
        <p:nvGrpSpPr>
          <p:cNvPr id="11" name="Group 2">
            <a:extLst>
              <a:ext uri="{FF2B5EF4-FFF2-40B4-BE49-F238E27FC236}">
                <a16:creationId xmlns:a16="http://schemas.microsoft.com/office/drawing/2014/main" id="{D464FA3D-0EFD-09EF-DDED-A04708CFBD67}"/>
              </a:ext>
            </a:extLst>
          </p:cNvPr>
          <p:cNvGrpSpPr/>
          <p:nvPr/>
        </p:nvGrpSpPr>
        <p:grpSpPr>
          <a:xfrm>
            <a:off x="0" y="0"/>
            <a:ext cx="18288000" cy="1562100"/>
            <a:chOff x="0" y="0"/>
            <a:chExt cx="5084711" cy="594059"/>
          </a:xfrm>
        </p:grpSpPr>
        <p:sp>
          <p:nvSpPr>
            <p:cNvPr id="12" name="Freeform 3">
              <a:extLst>
                <a:ext uri="{FF2B5EF4-FFF2-40B4-BE49-F238E27FC236}">
                  <a16:creationId xmlns:a16="http://schemas.microsoft.com/office/drawing/2014/main" id="{46AA5CB4-896A-2E67-A232-D68B46564FEC}"/>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14" name="TextBox 4">
              <a:extLst>
                <a:ext uri="{FF2B5EF4-FFF2-40B4-BE49-F238E27FC236}">
                  <a16:creationId xmlns:a16="http://schemas.microsoft.com/office/drawing/2014/main" id="{E9DB95EE-AB20-F20C-E10F-EB87266E48AB}"/>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6" name="TextBox 7">
            <a:extLst>
              <a:ext uri="{FF2B5EF4-FFF2-40B4-BE49-F238E27FC236}">
                <a16:creationId xmlns:a16="http://schemas.microsoft.com/office/drawing/2014/main" id="{CF9430F7-5350-860F-83E1-E240F79881E1}"/>
              </a:ext>
            </a:extLst>
          </p:cNvPr>
          <p:cNvSpPr txBox="1"/>
          <p:nvPr/>
        </p:nvSpPr>
        <p:spPr>
          <a:xfrm>
            <a:off x="286753" y="190631"/>
            <a:ext cx="17754600" cy="923330"/>
          </a:xfrm>
          <a:prstGeom prst="rect">
            <a:avLst/>
          </a:prstGeom>
        </p:spPr>
        <p:txBody>
          <a:bodyPr wrap="square" lIns="0" tIns="0" rIns="0" bIns="0" rtlCol="0" anchor="t">
            <a:spAutoFit/>
          </a:bodyPr>
          <a:lstStyle/>
          <a:p>
            <a:pPr algn="ctr">
              <a:lnSpc>
                <a:spcPts val="8000"/>
              </a:lnSpc>
            </a:pPr>
            <a:r>
              <a:rPr lang="en-US" sz="4800" dirty="0">
                <a:solidFill>
                  <a:srgbClr val="000000"/>
                </a:solidFill>
                <a:latin typeface="Roboto Condensed Bold"/>
              </a:rPr>
              <a:t>Cement Compressive Strength vs Cement, Water, Age &amp; Superplasticizer</a:t>
            </a:r>
          </a:p>
        </p:txBody>
      </p:sp>
      <p:pic>
        <p:nvPicPr>
          <p:cNvPr id="1026" name="Picture 2">
            <a:extLst>
              <a:ext uri="{FF2B5EF4-FFF2-40B4-BE49-F238E27FC236}">
                <a16:creationId xmlns:a16="http://schemas.microsoft.com/office/drawing/2014/main" id="{844C68DE-7065-49F6-EB9B-7AEFC9DDE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53" y="1774789"/>
            <a:ext cx="8439150" cy="834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52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3CD6A45-FBDE-BEA2-7005-09CA5C37E9FA}"/>
              </a:ext>
            </a:extLst>
          </p:cNvPr>
          <p:cNvSpPr/>
          <p:nvPr/>
        </p:nvSpPr>
        <p:spPr>
          <a:xfrm>
            <a:off x="0" y="0"/>
            <a:ext cx="18288000" cy="1612274"/>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TextBox 4"/>
          <p:cNvSpPr txBox="1"/>
          <p:nvPr/>
        </p:nvSpPr>
        <p:spPr>
          <a:xfrm rot="20207581">
            <a:off x="587958" y="4378688"/>
            <a:ext cx="2395247" cy="2869109"/>
          </a:xfrm>
          <a:prstGeom prst="rect">
            <a:avLst/>
          </a:prstGeom>
        </p:spPr>
        <p:txBody>
          <a:bodyPr lIns="50800" tIns="50800" rIns="50800" bIns="50800" rtlCol="0" anchor="ctr"/>
          <a:lstStyle/>
          <a:p>
            <a:pPr algn="ctr">
              <a:lnSpc>
                <a:spcPts val="1622"/>
              </a:lnSpc>
            </a:pPr>
            <a:endParaRPr/>
          </a:p>
        </p:txBody>
      </p:sp>
      <p:sp>
        <p:nvSpPr>
          <p:cNvPr id="5" name="TextBox 5"/>
          <p:cNvSpPr txBox="1"/>
          <p:nvPr/>
        </p:nvSpPr>
        <p:spPr>
          <a:xfrm>
            <a:off x="4119746" y="155349"/>
            <a:ext cx="10048508" cy="1301575"/>
          </a:xfrm>
          <a:prstGeom prst="rect">
            <a:avLst/>
          </a:prstGeom>
        </p:spPr>
        <p:txBody>
          <a:bodyPr lIns="0" tIns="0" rIns="0" bIns="0" rtlCol="0" anchor="t">
            <a:spAutoFit/>
          </a:bodyPr>
          <a:lstStyle/>
          <a:p>
            <a:pPr algn="ctr">
              <a:lnSpc>
                <a:spcPts val="10600"/>
              </a:lnSpc>
            </a:pPr>
            <a:r>
              <a:rPr lang="en-US" sz="8000" dirty="0">
                <a:solidFill>
                  <a:srgbClr val="000000"/>
                </a:solidFill>
                <a:latin typeface="Roboto Condensed Bold"/>
              </a:rPr>
              <a:t>CONCLUSION</a:t>
            </a:r>
          </a:p>
        </p:txBody>
      </p:sp>
      <p:sp>
        <p:nvSpPr>
          <p:cNvPr id="6" name="TextBox 6"/>
          <p:cNvSpPr txBox="1"/>
          <p:nvPr/>
        </p:nvSpPr>
        <p:spPr>
          <a:xfrm>
            <a:off x="381000" y="1991507"/>
            <a:ext cx="17221200" cy="3385542"/>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2000" dirty="0">
                <a:solidFill>
                  <a:srgbClr val="000000"/>
                </a:solidFill>
                <a:latin typeface="Roboto"/>
              </a:rPr>
              <a:t>As the cement content rises, there is a proportional enhancement in the strength of the concrete, underscoring the pivotal role of cement in influencing concrete strength.</a:t>
            </a:r>
          </a:p>
          <a:p>
            <a:pPr marL="457200" indent="-457200">
              <a:buFont typeface="Wingdings" panose="05000000000000000000" pitchFamily="2" charset="2"/>
              <a:buChar char="Ø"/>
            </a:pPr>
            <a:endParaRPr lang="en-US" sz="2000" dirty="0">
              <a:solidFill>
                <a:srgbClr val="000000"/>
              </a:solidFill>
              <a:latin typeface="Roboto"/>
            </a:endParaRPr>
          </a:p>
          <a:p>
            <a:pPr marL="457200" indent="-457200">
              <a:buFont typeface="Wingdings" panose="05000000000000000000" pitchFamily="2" charset="2"/>
              <a:buChar char="Ø"/>
            </a:pPr>
            <a:r>
              <a:rPr lang="en-US" sz="2000" dirty="0">
                <a:solidFill>
                  <a:srgbClr val="000000"/>
                </a:solidFill>
                <a:latin typeface="Roboto"/>
              </a:rPr>
              <a:t>The optimum strength of concrete is achieved when the curing duration spans from 90 to 200 days. This time frame fosters the ideal conditions for the concrete's strength development and durability.</a:t>
            </a:r>
          </a:p>
          <a:p>
            <a:pPr marL="457200" indent="-457200">
              <a:buFont typeface="Wingdings" panose="05000000000000000000" pitchFamily="2" charset="2"/>
              <a:buChar char="Ø"/>
            </a:pPr>
            <a:endParaRPr lang="en-US" sz="2000" dirty="0">
              <a:solidFill>
                <a:srgbClr val="000000"/>
              </a:solidFill>
              <a:latin typeface="Roboto"/>
            </a:endParaRPr>
          </a:p>
          <a:p>
            <a:pPr marL="457200" indent="-457200">
              <a:buFont typeface="Wingdings" panose="05000000000000000000" pitchFamily="2" charset="2"/>
              <a:buChar char="Ø"/>
            </a:pPr>
            <a:r>
              <a:rPr lang="en-US" sz="2000" dirty="0">
                <a:solidFill>
                  <a:srgbClr val="000000"/>
                </a:solidFill>
                <a:latin typeface="Roboto"/>
              </a:rPr>
              <a:t>The concrete's strength reaches a peak level when the superplasticizer component ranges from 10 to 25 kg in a m^3 mixture. Within this interval, the presence of superplasticizer contributes to denser and stronger concrete.</a:t>
            </a:r>
          </a:p>
          <a:p>
            <a:pPr marL="457200" indent="-457200">
              <a:buFont typeface="Wingdings" panose="05000000000000000000" pitchFamily="2" charset="2"/>
              <a:buChar char="Ø"/>
            </a:pPr>
            <a:endParaRPr lang="en-US" sz="2000" dirty="0">
              <a:solidFill>
                <a:srgbClr val="000000"/>
              </a:solidFill>
              <a:latin typeface="Roboto"/>
            </a:endParaRPr>
          </a:p>
          <a:p>
            <a:pPr marL="457200" indent="-457200">
              <a:buFont typeface="Wingdings" panose="05000000000000000000" pitchFamily="2" charset="2"/>
              <a:buChar char="Ø"/>
            </a:pPr>
            <a:r>
              <a:rPr lang="en-US" sz="2000" dirty="0">
                <a:solidFill>
                  <a:srgbClr val="000000"/>
                </a:solidFill>
                <a:latin typeface="Roboto"/>
              </a:rPr>
              <a:t>Maintaining an optimal water level, carefully aligned with the cement content, is essential. The right balance ensures that the concrete attains its desired strength, safeguarding against both excessive and insufficient water quantities.</a:t>
            </a:r>
          </a:p>
        </p:txBody>
      </p:sp>
      <p:sp>
        <p:nvSpPr>
          <p:cNvPr id="2" name="TextBox 6">
            <a:extLst>
              <a:ext uri="{FF2B5EF4-FFF2-40B4-BE49-F238E27FC236}">
                <a16:creationId xmlns:a16="http://schemas.microsoft.com/office/drawing/2014/main" id="{DCE046B1-2631-AC3B-D956-63C492D46235}"/>
              </a:ext>
            </a:extLst>
          </p:cNvPr>
          <p:cNvSpPr txBox="1"/>
          <p:nvPr/>
        </p:nvSpPr>
        <p:spPr>
          <a:xfrm>
            <a:off x="609601" y="5813242"/>
            <a:ext cx="17221200" cy="4124206"/>
          </a:xfrm>
          <a:prstGeom prst="rect">
            <a:avLst/>
          </a:prstGeom>
        </p:spPr>
        <p:txBody>
          <a:bodyPr wrap="square" lIns="0" tIns="0" rIns="0" bIns="0" rtlCol="0" anchor="t">
            <a:spAutoFit/>
          </a:bodyPr>
          <a:lstStyle/>
          <a:p>
            <a:r>
              <a:rPr lang="en-US" sz="2800" b="1" i="1" u="sng" dirty="0">
                <a:solidFill>
                  <a:srgbClr val="000000"/>
                </a:solidFill>
                <a:latin typeface="Roboto"/>
              </a:rPr>
              <a:t>Solution to the Problem</a:t>
            </a:r>
          </a:p>
          <a:p>
            <a:endParaRPr lang="en-US" sz="2000" b="1" i="1" dirty="0">
              <a:solidFill>
                <a:srgbClr val="000000"/>
              </a:solidFill>
              <a:latin typeface="Roboto"/>
            </a:endParaRPr>
          </a:p>
          <a:p>
            <a:r>
              <a:rPr lang="en-US" sz="2000" b="1" i="1" dirty="0">
                <a:solidFill>
                  <a:srgbClr val="000000"/>
                </a:solidFill>
                <a:latin typeface="Roboto"/>
              </a:rPr>
              <a:t>Enhancement of Quality Control</a:t>
            </a:r>
            <a:r>
              <a:rPr lang="en-US" sz="2000" i="1" dirty="0">
                <a:solidFill>
                  <a:srgbClr val="000000"/>
                </a:solidFill>
                <a:latin typeface="Roboto"/>
              </a:rPr>
              <a:t>:</a:t>
            </a:r>
          </a:p>
          <a:p>
            <a:r>
              <a:rPr lang="en-US" sz="2000" i="1" dirty="0">
                <a:solidFill>
                  <a:srgbClr val="000000"/>
                </a:solidFill>
                <a:latin typeface="Roboto"/>
              </a:rPr>
              <a:t>Enhance the quality control protocol within the production plant. This involves thorough testing of key raw materials, particularly Cement, Water, and Superplasticizer.</a:t>
            </a:r>
          </a:p>
          <a:p>
            <a:endParaRPr lang="en-US" sz="2000" i="1" dirty="0">
              <a:solidFill>
                <a:srgbClr val="000000"/>
              </a:solidFill>
              <a:latin typeface="Roboto"/>
            </a:endParaRPr>
          </a:p>
          <a:p>
            <a:r>
              <a:rPr lang="en-US" sz="2000" b="1" i="1" dirty="0">
                <a:solidFill>
                  <a:srgbClr val="000000"/>
                </a:solidFill>
                <a:latin typeface="Roboto"/>
              </a:rPr>
              <a:t>Refinement of Production Process</a:t>
            </a:r>
            <a:r>
              <a:rPr lang="en-US" sz="2000" i="1" dirty="0">
                <a:solidFill>
                  <a:srgbClr val="000000"/>
                </a:solidFill>
                <a:latin typeface="Roboto"/>
              </a:rPr>
              <a:t>:</a:t>
            </a:r>
          </a:p>
          <a:p>
            <a:r>
              <a:rPr lang="en-US" sz="2000" i="1" dirty="0">
                <a:solidFill>
                  <a:srgbClr val="000000"/>
                </a:solidFill>
                <a:latin typeface="Roboto"/>
              </a:rPr>
              <a:t>Refine the production process to optimize the utilization of essential materials like Cement, Water, and Superplasticizer, guided by correlation analysis. This refinement can contribute to increased uniformity in concrete strength.</a:t>
            </a:r>
          </a:p>
          <a:p>
            <a:endParaRPr lang="en-US" sz="2000" i="1" dirty="0">
              <a:solidFill>
                <a:srgbClr val="000000"/>
              </a:solidFill>
              <a:latin typeface="Roboto"/>
            </a:endParaRPr>
          </a:p>
          <a:p>
            <a:r>
              <a:rPr lang="en-US" sz="2000" b="1" i="1" dirty="0">
                <a:solidFill>
                  <a:srgbClr val="000000"/>
                </a:solidFill>
                <a:latin typeface="Roboto"/>
              </a:rPr>
              <a:t>Age-Dependent Supervision</a:t>
            </a:r>
            <a:r>
              <a:rPr lang="en-US" sz="2000" i="1" dirty="0">
                <a:solidFill>
                  <a:srgbClr val="000000"/>
                </a:solidFill>
                <a:latin typeface="Roboto"/>
              </a:rPr>
              <a:t>:</a:t>
            </a:r>
          </a:p>
          <a:p>
            <a:r>
              <a:rPr lang="en-US" sz="2000" i="1" dirty="0">
                <a:solidFill>
                  <a:srgbClr val="000000"/>
                </a:solidFill>
                <a:latin typeface="Roboto"/>
              </a:rPr>
              <a:t>Utilize the correlation between Age and Concrete Compressive Strength to implement a monitoring system for tracking the progressive development of concrete strength over time. This practice ensures that the concrete achieves the desired strength levels before being delivered to clients.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4D4A-7945-1C8D-9FD8-33D99D2AF880}"/>
              </a:ext>
            </a:extLst>
          </p:cNvPr>
          <p:cNvSpPr>
            <a:spLocks noGrp="1"/>
          </p:cNvSpPr>
          <p:nvPr>
            <p:ph type="title"/>
          </p:nvPr>
        </p:nvSpPr>
        <p:spPr>
          <a:xfrm>
            <a:off x="457200" y="527061"/>
            <a:ext cx="17446087" cy="1035039"/>
          </a:xfrm>
        </p:spPr>
        <p:txBody>
          <a:bodyPr>
            <a:normAutofit/>
          </a:bodyPr>
          <a:lstStyle/>
          <a:p>
            <a:r>
              <a:rPr lang="en-IN" sz="6000" b="1" dirty="0">
                <a:latin typeface="Roboto" panose="02000000000000000000" pitchFamily="2" charset="0"/>
                <a:ea typeface="Roboto" panose="02000000000000000000" pitchFamily="2" charset="0"/>
                <a:cs typeface="Roboto" panose="02000000000000000000" pitchFamily="2" charset="0"/>
              </a:rPr>
              <a:t>Quality Inconsistencies in Concrete Production</a:t>
            </a:r>
            <a:endParaRPr lang="en-IN" sz="6000" dirty="0">
              <a:latin typeface="Roboto" panose="02000000000000000000" pitchFamily="2" charset="0"/>
              <a:ea typeface="Roboto" panose="02000000000000000000" pitchFamily="2" charset="0"/>
              <a:cs typeface="Roboto" panose="02000000000000000000" pitchFamily="2" charset="0"/>
            </a:endParaRPr>
          </a:p>
        </p:txBody>
      </p:sp>
      <p:sp>
        <p:nvSpPr>
          <p:cNvPr id="5" name="Title 1">
            <a:extLst>
              <a:ext uri="{FF2B5EF4-FFF2-40B4-BE49-F238E27FC236}">
                <a16:creationId xmlns:a16="http://schemas.microsoft.com/office/drawing/2014/main" id="{7A8C2A1C-0DF7-9070-B844-DB59DE01B655}"/>
              </a:ext>
            </a:extLst>
          </p:cNvPr>
          <p:cNvSpPr txBox="1">
            <a:spLocks/>
          </p:cNvSpPr>
          <p:nvPr/>
        </p:nvSpPr>
        <p:spPr>
          <a:xfrm>
            <a:off x="457200" y="2343351"/>
            <a:ext cx="8028674" cy="3638349"/>
          </a:xfrm>
          <a:prstGeom prst="rect">
            <a:avLst/>
          </a:prstGeom>
        </p:spPr>
        <p:txBody>
          <a:bodyPr vert="horz" lIns="137160" tIns="68580" rIns="137160" bIns="68580" rtlCol="0"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Roboto" panose="02000000000000000000" pitchFamily="2" charset="0"/>
                <a:ea typeface="Roboto" panose="02000000000000000000" pitchFamily="2" charset="0"/>
                <a:cs typeface="Roboto" panose="02000000000000000000" pitchFamily="2" charset="0"/>
              </a:rPr>
              <a:t>Background:</a:t>
            </a:r>
          </a:p>
          <a:p>
            <a:pPr>
              <a:lnSpc>
                <a:spcPct val="150000"/>
              </a:lnSpc>
            </a:pPr>
            <a:r>
              <a:rPr lang="en-US" sz="2400" dirty="0">
                <a:latin typeface="Roboto" panose="02000000000000000000" pitchFamily="2" charset="0"/>
                <a:ea typeface="Roboto" panose="02000000000000000000" pitchFamily="2" charset="0"/>
                <a:cs typeface="Roboto" panose="02000000000000000000" pitchFamily="2" charset="0"/>
              </a:rPr>
              <a:t>Essential for construction projects globally, concrete holds a pivotal role. Presently, the construction aggregates firm confronts issues with inconsistent concrete quality, resulting in client complaints, sales target setbacks, and reputational harm.</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6" name="Title 1">
            <a:extLst>
              <a:ext uri="{FF2B5EF4-FFF2-40B4-BE49-F238E27FC236}">
                <a16:creationId xmlns:a16="http://schemas.microsoft.com/office/drawing/2014/main" id="{1725ACBB-6E70-50A9-2C85-69CCDAEDBAB3}"/>
              </a:ext>
            </a:extLst>
          </p:cNvPr>
          <p:cNvSpPr txBox="1">
            <a:spLocks/>
          </p:cNvSpPr>
          <p:nvPr/>
        </p:nvSpPr>
        <p:spPr>
          <a:xfrm>
            <a:off x="9456367" y="2480414"/>
            <a:ext cx="8028674" cy="7637646"/>
          </a:xfrm>
          <a:prstGeom prst="rect">
            <a:avLst/>
          </a:prstGeom>
        </p:spPr>
        <p:txBody>
          <a:bodyPr vert="horz" lIns="137160" tIns="68580" rIns="137160" bIns="68580" rtlCol="0"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900" b="1" dirty="0">
                <a:latin typeface="Roboto" panose="02000000000000000000" pitchFamily="2" charset="0"/>
                <a:ea typeface="Roboto" panose="02000000000000000000" pitchFamily="2" charset="0"/>
                <a:cs typeface="Roboto" panose="02000000000000000000" pitchFamily="2" charset="0"/>
              </a:rPr>
              <a:t>Problem Statement:</a:t>
            </a:r>
          </a:p>
          <a:p>
            <a:pPr>
              <a:lnSpc>
                <a:spcPct val="100000"/>
              </a:lnSpc>
            </a:pPr>
            <a:endParaRPr lang="en-US" sz="3600" dirty="0">
              <a:latin typeface="Roboto" panose="02000000000000000000" pitchFamily="2" charset="0"/>
              <a:ea typeface="Roboto" panose="02000000000000000000" pitchFamily="2" charset="0"/>
              <a:cs typeface="Roboto" panose="02000000000000000000" pitchFamily="2" charset="0"/>
            </a:endParaRPr>
          </a:p>
          <a:p>
            <a:pPr>
              <a:lnSpc>
                <a:spcPct val="100000"/>
              </a:lnSpc>
            </a:pPr>
            <a:r>
              <a:rPr lang="en-US" sz="3300" dirty="0">
                <a:latin typeface="Roboto" panose="02000000000000000000" pitchFamily="2" charset="0"/>
                <a:ea typeface="Roboto" panose="02000000000000000000" pitchFamily="2" charset="0"/>
                <a:cs typeface="Roboto" panose="02000000000000000000" pitchFamily="2" charset="0"/>
              </a:rPr>
              <a:t>The main concern pertains to fluctuations in concrete compressive strength, a vital trait directly impacting structural quality and longevity. Despite upgrading the production plant and thorough pre-production raw material testing, concerns about inconsistent quality have risen. Budget limitations have postponed the acquisition of dedicated equipment to measure concrete strength.</a:t>
            </a:r>
            <a:endParaRPr lang="en-IN" sz="3300" dirty="0">
              <a:latin typeface="Roboto" panose="02000000000000000000" pitchFamily="2" charset="0"/>
              <a:ea typeface="Roboto" panose="02000000000000000000" pitchFamily="2" charset="0"/>
              <a:cs typeface="Roboto" panose="02000000000000000000" pitchFamily="2" charset="0"/>
            </a:endParaRPr>
          </a:p>
        </p:txBody>
      </p:sp>
      <p:sp>
        <p:nvSpPr>
          <p:cNvPr id="7" name="Title 1">
            <a:extLst>
              <a:ext uri="{FF2B5EF4-FFF2-40B4-BE49-F238E27FC236}">
                <a16:creationId xmlns:a16="http://schemas.microsoft.com/office/drawing/2014/main" id="{09282822-FA30-D97B-10CA-701BE8EFBE2A}"/>
              </a:ext>
            </a:extLst>
          </p:cNvPr>
          <p:cNvSpPr txBox="1">
            <a:spLocks/>
          </p:cNvSpPr>
          <p:nvPr/>
        </p:nvSpPr>
        <p:spPr>
          <a:xfrm>
            <a:off x="457200" y="5981700"/>
            <a:ext cx="8028674" cy="3638349"/>
          </a:xfrm>
          <a:prstGeom prst="rect">
            <a:avLst/>
          </a:prstGeom>
        </p:spPr>
        <p:txBody>
          <a:bodyPr vert="horz" lIns="137160" tIns="68580" rIns="137160" bIns="68580" rtlCol="0"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Roboto" panose="02000000000000000000" pitchFamily="2" charset="0"/>
                <a:ea typeface="Roboto" panose="02000000000000000000" pitchFamily="2" charset="0"/>
                <a:cs typeface="Roboto" panose="02000000000000000000" pitchFamily="2" charset="0"/>
              </a:rPr>
              <a:t>Objective:</a:t>
            </a:r>
          </a:p>
          <a:p>
            <a:pPr>
              <a:lnSpc>
                <a:spcPct val="150000"/>
              </a:lnSpc>
            </a:pPr>
            <a:r>
              <a:rPr lang="en-US" sz="2400" dirty="0">
                <a:latin typeface="Roboto" panose="02000000000000000000" pitchFamily="2" charset="0"/>
                <a:ea typeface="Roboto" panose="02000000000000000000" pitchFamily="2" charset="0"/>
                <a:cs typeface="Roboto" panose="02000000000000000000" pitchFamily="2" charset="0"/>
              </a:rPr>
              <a:t>This analysis aims to identify the elements impacting concrete compressive strength and create a predictive model for strength estimation, eliminating the requirement for extra equipment. The goal is to isolate the variables that hold substantial influence over concrete strength.</a:t>
            </a: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8FC4E35B-D515-EBA5-B845-F08B31EEC23F}"/>
              </a:ext>
            </a:extLst>
          </p:cNvPr>
          <p:cNvSpPr/>
          <p:nvPr/>
        </p:nvSpPr>
        <p:spPr>
          <a:xfrm>
            <a:off x="9144000" y="2171700"/>
            <a:ext cx="8341041" cy="71588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64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
            <a:extLst>
              <a:ext uri="{FF2B5EF4-FFF2-40B4-BE49-F238E27FC236}">
                <a16:creationId xmlns:a16="http://schemas.microsoft.com/office/drawing/2014/main" id="{2080B5CE-5038-A798-7D5F-04A11610423B}"/>
              </a:ext>
            </a:extLst>
          </p:cNvPr>
          <p:cNvGrpSpPr/>
          <p:nvPr/>
        </p:nvGrpSpPr>
        <p:grpSpPr>
          <a:xfrm>
            <a:off x="0" y="0"/>
            <a:ext cx="18288000" cy="1871153"/>
            <a:chOff x="0" y="0"/>
            <a:chExt cx="5084711" cy="594059"/>
          </a:xfrm>
        </p:grpSpPr>
        <p:sp>
          <p:nvSpPr>
            <p:cNvPr id="19" name="Freeform 3">
              <a:extLst>
                <a:ext uri="{FF2B5EF4-FFF2-40B4-BE49-F238E27FC236}">
                  <a16:creationId xmlns:a16="http://schemas.microsoft.com/office/drawing/2014/main" id="{126338A0-D210-8118-36D9-0BC18E03439F}"/>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20" name="TextBox 4">
              <a:extLst>
                <a:ext uri="{FF2B5EF4-FFF2-40B4-BE49-F238E27FC236}">
                  <a16:creationId xmlns:a16="http://schemas.microsoft.com/office/drawing/2014/main" id="{096AF693-F5FA-DCDA-2D9C-0E2D037C5190}"/>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4369203" y="496914"/>
            <a:ext cx="9549593" cy="1025922"/>
          </a:xfrm>
          <a:prstGeom prst="rect">
            <a:avLst/>
          </a:prstGeom>
        </p:spPr>
        <p:txBody>
          <a:bodyPr wrap="square" lIns="0" tIns="0" rIns="0" bIns="0" rtlCol="0" anchor="ctr">
            <a:spAutoFit/>
          </a:bodyPr>
          <a:lstStyle/>
          <a:p>
            <a:pPr algn="ctr">
              <a:lnSpc>
                <a:spcPts val="8000"/>
              </a:lnSpc>
            </a:pPr>
            <a:r>
              <a:rPr lang="en-US" sz="8000" dirty="0">
                <a:solidFill>
                  <a:srgbClr val="000000"/>
                </a:solidFill>
                <a:latin typeface="Roboto Condensed Bold"/>
              </a:rPr>
              <a:t>Dataset Particulars</a:t>
            </a:r>
          </a:p>
        </p:txBody>
      </p:sp>
      <p:sp>
        <p:nvSpPr>
          <p:cNvPr id="14" name="Rectangle 13">
            <a:extLst>
              <a:ext uri="{FF2B5EF4-FFF2-40B4-BE49-F238E27FC236}">
                <a16:creationId xmlns:a16="http://schemas.microsoft.com/office/drawing/2014/main" id="{13ECFA7A-8DC8-DF67-EAF1-4190412CF72D}"/>
              </a:ext>
            </a:extLst>
          </p:cNvPr>
          <p:cNvSpPr/>
          <p:nvPr/>
        </p:nvSpPr>
        <p:spPr>
          <a:xfrm>
            <a:off x="0" y="9458160"/>
            <a:ext cx="18288000" cy="86569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D3F950A-335F-E585-497D-85CD94BF27D9}"/>
              </a:ext>
            </a:extLst>
          </p:cNvPr>
          <p:cNvGrpSpPr/>
          <p:nvPr/>
        </p:nvGrpSpPr>
        <p:grpSpPr>
          <a:xfrm>
            <a:off x="152400" y="2095500"/>
            <a:ext cx="18135600" cy="1841747"/>
            <a:chOff x="3048000" y="3239185"/>
            <a:chExt cx="12192000" cy="1841747"/>
          </a:xfrm>
        </p:grpSpPr>
        <p:sp>
          <p:nvSpPr>
            <p:cNvPr id="6" name="Straight Connector 5">
              <a:extLst>
                <a:ext uri="{FF2B5EF4-FFF2-40B4-BE49-F238E27FC236}">
                  <a16:creationId xmlns:a16="http://schemas.microsoft.com/office/drawing/2014/main" id="{5607EDFC-0FBE-9525-F54C-A5AD3938FCD7}"/>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0" name="Freeform: Shape 9">
              <a:extLst>
                <a:ext uri="{FF2B5EF4-FFF2-40B4-BE49-F238E27FC236}">
                  <a16:creationId xmlns:a16="http://schemas.microsoft.com/office/drawing/2014/main" id="{3B5ACCC5-C6D3-5FAD-EF20-DAF15832163E}"/>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Cement</a:t>
              </a:r>
            </a:p>
          </p:txBody>
        </p:sp>
        <p:sp>
          <p:nvSpPr>
            <p:cNvPr id="11" name="Freeform: Shape 10">
              <a:extLst>
                <a:ext uri="{FF2B5EF4-FFF2-40B4-BE49-F238E27FC236}">
                  <a16:creationId xmlns:a16="http://schemas.microsoft.com/office/drawing/2014/main" id="{519A721D-CC9C-2495-C9B3-027044DE3EE8}"/>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The quantity of cement employed in the concrete mixture, a crucial factor impacting its strength.</a:t>
              </a:r>
              <a:endParaRPr lang="en-IN" sz="2500" kern="1200" dirty="0"/>
            </a:p>
          </p:txBody>
        </p:sp>
      </p:grpSp>
      <p:grpSp>
        <p:nvGrpSpPr>
          <p:cNvPr id="23" name="Group 22">
            <a:extLst>
              <a:ext uri="{FF2B5EF4-FFF2-40B4-BE49-F238E27FC236}">
                <a16:creationId xmlns:a16="http://schemas.microsoft.com/office/drawing/2014/main" id="{F34AEB41-4925-815B-DF02-5605C4221A01}"/>
              </a:ext>
            </a:extLst>
          </p:cNvPr>
          <p:cNvGrpSpPr/>
          <p:nvPr/>
        </p:nvGrpSpPr>
        <p:grpSpPr>
          <a:xfrm>
            <a:off x="152400" y="3238500"/>
            <a:ext cx="18135600" cy="1841747"/>
            <a:chOff x="3048000" y="3239185"/>
            <a:chExt cx="12192000" cy="1841747"/>
          </a:xfrm>
        </p:grpSpPr>
        <p:sp>
          <p:nvSpPr>
            <p:cNvPr id="24" name="Straight Connector 23">
              <a:extLst>
                <a:ext uri="{FF2B5EF4-FFF2-40B4-BE49-F238E27FC236}">
                  <a16:creationId xmlns:a16="http://schemas.microsoft.com/office/drawing/2014/main" id="{33B89B79-C80C-C53B-E9D2-3110EFEEF0ED}"/>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25" name="Freeform: Shape 24">
              <a:extLst>
                <a:ext uri="{FF2B5EF4-FFF2-40B4-BE49-F238E27FC236}">
                  <a16:creationId xmlns:a16="http://schemas.microsoft.com/office/drawing/2014/main" id="{0427AB3B-D57C-1690-1D92-5C5BEDEE179B}"/>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Blast Furnace Slag</a:t>
              </a:r>
            </a:p>
          </p:txBody>
        </p:sp>
        <p:sp>
          <p:nvSpPr>
            <p:cNvPr id="26" name="Freeform: Shape 25">
              <a:extLst>
                <a:ext uri="{FF2B5EF4-FFF2-40B4-BE49-F238E27FC236}">
                  <a16:creationId xmlns:a16="http://schemas.microsoft.com/office/drawing/2014/main" id="{6576FFAF-0F9F-9760-F112-30A6458C22AA}"/>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An additive introduced to concrete to improve its characteristics, impacting both strength and durability.</a:t>
              </a:r>
              <a:endParaRPr lang="en-IN" sz="2500" kern="1200" dirty="0"/>
            </a:p>
          </p:txBody>
        </p:sp>
      </p:grpSp>
      <p:grpSp>
        <p:nvGrpSpPr>
          <p:cNvPr id="27" name="Group 26">
            <a:extLst>
              <a:ext uri="{FF2B5EF4-FFF2-40B4-BE49-F238E27FC236}">
                <a16:creationId xmlns:a16="http://schemas.microsoft.com/office/drawing/2014/main" id="{459E23F7-AE71-9D5F-82CE-8F1564746D6D}"/>
              </a:ext>
            </a:extLst>
          </p:cNvPr>
          <p:cNvGrpSpPr/>
          <p:nvPr/>
        </p:nvGrpSpPr>
        <p:grpSpPr>
          <a:xfrm>
            <a:off x="152400" y="4381500"/>
            <a:ext cx="18135600" cy="1841747"/>
            <a:chOff x="3048000" y="3239185"/>
            <a:chExt cx="12192000" cy="1841747"/>
          </a:xfrm>
        </p:grpSpPr>
        <p:sp>
          <p:nvSpPr>
            <p:cNvPr id="28" name="Straight Connector 27">
              <a:extLst>
                <a:ext uri="{FF2B5EF4-FFF2-40B4-BE49-F238E27FC236}">
                  <a16:creationId xmlns:a16="http://schemas.microsoft.com/office/drawing/2014/main" id="{164C0846-526E-3279-7CDF-1BFF1D9DE5F2}"/>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29" name="Freeform: Shape 28">
              <a:extLst>
                <a:ext uri="{FF2B5EF4-FFF2-40B4-BE49-F238E27FC236}">
                  <a16:creationId xmlns:a16="http://schemas.microsoft.com/office/drawing/2014/main" id="{DCCAB150-1FAB-C8A4-F62A-B056AE945C9C}"/>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Fly Ash</a:t>
              </a:r>
            </a:p>
          </p:txBody>
        </p:sp>
        <p:sp>
          <p:nvSpPr>
            <p:cNvPr id="30" name="Freeform: Shape 29">
              <a:extLst>
                <a:ext uri="{FF2B5EF4-FFF2-40B4-BE49-F238E27FC236}">
                  <a16:creationId xmlns:a16="http://schemas.microsoft.com/office/drawing/2014/main" id="{CC438004-D603-0CD2-4585-40C4617C6429}"/>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An additional additive incorporated into concrete, influencing not only strength and durability but also sustainability.</a:t>
              </a:r>
              <a:endParaRPr lang="en-IN" sz="2500" kern="1200" dirty="0"/>
            </a:p>
          </p:txBody>
        </p:sp>
      </p:grpSp>
      <p:grpSp>
        <p:nvGrpSpPr>
          <p:cNvPr id="31" name="Group 30">
            <a:extLst>
              <a:ext uri="{FF2B5EF4-FFF2-40B4-BE49-F238E27FC236}">
                <a16:creationId xmlns:a16="http://schemas.microsoft.com/office/drawing/2014/main" id="{7B4E53E7-078C-2DAF-76CF-1A6DA78B7371}"/>
              </a:ext>
            </a:extLst>
          </p:cNvPr>
          <p:cNvGrpSpPr/>
          <p:nvPr/>
        </p:nvGrpSpPr>
        <p:grpSpPr>
          <a:xfrm>
            <a:off x="152400" y="5524500"/>
            <a:ext cx="18135600" cy="1841747"/>
            <a:chOff x="3048000" y="3239185"/>
            <a:chExt cx="12192000" cy="1841747"/>
          </a:xfrm>
        </p:grpSpPr>
        <p:sp>
          <p:nvSpPr>
            <p:cNvPr id="32" name="Straight Connector 31">
              <a:extLst>
                <a:ext uri="{FF2B5EF4-FFF2-40B4-BE49-F238E27FC236}">
                  <a16:creationId xmlns:a16="http://schemas.microsoft.com/office/drawing/2014/main" id="{CC93BE38-AE67-B789-9712-EADDE31B9683}"/>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33" name="Freeform: Shape 32">
              <a:extLst>
                <a:ext uri="{FF2B5EF4-FFF2-40B4-BE49-F238E27FC236}">
                  <a16:creationId xmlns:a16="http://schemas.microsoft.com/office/drawing/2014/main" id="{4D319251-5B96-2A89-6202-D0A92BD81A39}"/>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Water</a:t>
              </a:r>
            </a:p>
          </p:txBody>
        </p:sp>
        <p:sp>
          <p:nvSpPr>
            <p:cNvPr id="34" name="Freeform: Shape 33">
              <a:extLst>
                <a:ext uri="{FF2B5EF4-FFF2-40B4-BE49-F238E27FC236}">
                  <a16:creationId xmlns:a16="http://schemas.microsoft.com/office/drawing/2014/main" id="{EE5F24CC-99EE-DD44-696F-714CACBBF4B3}"/>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The ratio of water to cement affects concrete strength, with an excess of water possibly resulting in decreased strength.</a:t>
              </a:r>
              <a:endParaRPr lang="en-IN" sz="2500" kern="1200" dirty="0"/>
            </a:p>
          </p:txBody>
        </p:sp>
      </p:grpSp>
      <p:grpSp>
        <p:nvGrpSpPr>
          <p:cNvPr id="35" name="Group 34">
            <a:extLst>
              <a:ext uri="{FF2B5EF4-FFF2-40B4-BE49-F238E27FC236}">
                <a16:creationId xmlns:a16="http://schemas.microsoft.com/office/drawing/2014/main" id="{72BBA6F8-698E-37C4-4A84-700CA3A7F407}"/>
              </a:ext>
            </a:extLst>
          </p:cNvPr>
          <p:cNvGrpSpPr/>
          <p:nvPr/>
        </p:nvGrpSpPr>
        <p:grpSpPr>
          <a:xfrm>
            <a:off x="152400" y="6654553"/>
            <a:ext cx="18135600" cy="1841747"/>
            <a:chOff x="3048000" y="3239185"/>
            <a:chExt cx="12192000" cy="1841747"/>
          </a:xfrm>
        </p:grpSpPr>
        <p:sp>
          <p:nvSpPr>
            <p:cNvPr id="36" name="Straight Connector 35">
              <a:extLst>
                <a:ext uri="{FF2B5EF4-FFF2-40B4-BE49-F238E27FC236}">
                  <a16:creationId xmlns:a16="http://schemas.microsoft.com/office/drawing/2014/main" id="{F26E97BB-53D0-7E06-5AEC-08557C8EC4CC}"/>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37" name="Freeform: Shape 36">
              <a:extLst>
                <a:ext uri="{FF2B5EF4-FFF2-40B4-BE49-F238E27FC236}">
                  <a16:creationId xmlns:a16="http://schemas.microsoft.com/office/drawing/2014/main" id="{C9DB4DCE-A0DE-CA05-7165-0BED9A5C3C62}"/>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Superplasticizer</a:t>
              </a:r>
            </a:p>
          </p:txBody>
        </p:sp>
        <p:sp>
          <p:nvSpPr>
            <p:cNvPr id="38" name="Freeform: Shape 37">
              <a:extLst>
                <a:ext uri="{FF2B5EF4-FFF2-40B4-BE49-F238E27FC236}">
                  <a16:creationId xmlns:a16="http://schemas.microsoft.com/office/drawing/2014/main" id="{6A296BA4-1B5E-610E-3917-B13EE911DD14}"/>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An additive employed to enhance the workability and strength of concrete.</a:t>
              </a:r>
              <a:endParaRPr lang="en-IN" sz="2500" kern="1200" dirty="0"/>
            </a:p>
          </p:txBody>
        </p:sp>
      </p:grpSp>
      <p:grpSp>
        <p:nvGrpSpPr>
          <p:cNvPr id="39" name="Group 38">
            <a:extLst>
              <a:ext uri="{FF2B5EF4-FFF2-40B4-BE49-F238E27FC236}">
                <a16:creationId xmlns:a16="http://schemas.microsoft.com/office/drawing/2014/main" id="{32D93827-7A78-96FF-4BCD-3F5059ADD5FF}"/>
              </a:ext>
            </a:extLst>
          </p:cNvPr>
          <p:cNvGrpSpPr/>
          <p:nvPr/>
        </p:nvGrpSpPr>
        <p:grpSpPr>
          <a:xfrm>
            <a:off x="152400" y="7797553"/>
            <a:ext cx="18135600" cy="1841747"/>
            <a:chOff x="3048000" y="3239185"/>
            <a:chExt cx="12192000" cy="1841747"/>
          </a:xfrm>
        </p:grpSpPr>
        <p:sp>
          <p:nvSpPr>
            <p:cNvPr id="40" name="Straight Connector 39">
              <a:extLst>
                <a:ext uri="{FF2B5EF4-FFF2-40B4-BE49-F238E27FC236}">
                  <a16:creationId xmlns:a16="http://schemas.microsoft.com/office/drawing/2014/main" id="{DE0C6AEB-6593-C0DE-EC03-47AED16F42D6}"/>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41" name="Freeform: Shape 40">
              <a:extLst>
                <a:ext uri="{FF2B5EF4-FFF2-40B4-BE49-F238E27FC236}">
                  <a16:creationId xmlns:a16="http://schemas.microsoft.com/office/drawing/2014/main" id="{571DB009-9FAA-3818-FBE5-FC432F792E3C}"/>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Coarse Aggregate</a:t>
              </a:r>
            </a:p>
          </p:txBody>
        </p:sp>
        <p:sp>
          <p:nvSpPr>
            <p:cNvPr id="42" name="Freeform: Shape 41">
              <a:extLst>
                <a:ext uri="{FF2B5EF4-FFF2-40B4-BE49-F238E27FC236}">
                  <a16:creationId xmlns:a16="http://schemas.microsoft.com/office/drawing/2014/main" id="{1ADB9827-7B98-3E55-142F-300248273AA8}"/>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Larger particles in concrete that impacts its strength and structural integrity.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
            <a:extLst>
              <a:ext uri="{FF2B5EF4-FFF2-40B4-BE49-F238E27FC236}">
                <a16:creationId xmlns:a16="http://schemas.microsoft.com/office/drawing/2014/main" id="{2080B5CE-5038-A798-7D5F-04A11610423B}"/>
              </a:ext>
            </a:extLst>
          </p:cNvPr>
          <p:cNvGrpSpPr/>
          <p:nvPr/>
        </p:nvGrpSpPr>
        <p:grpSpPr>
          <a:xfrm>
            <a:off x="0" y="0"/>
            <a:ext cx="18288000" cy="1871153"/>
            <a:chOff x="0" y="0"/>
            <a:chExt cx="5084711" cy="594059"/>
          </a:xfrm>
        </p:grpSpPr>
        <p:sp>
          <p:nvSpPr>
            <p:cNvPr id="19" name="Freeform 3">
              <a:extLst>
                <a:ext uri="{FF2B5EF4-FFF2-40B4-BE49-F238E27FC236}">
                  <a16:creationId xmlns:a16="http://schemas.microsoft.com/office/drawing/2014/main" id="{126338A0-D210-8118-36D9-0BC18E03439F}"/>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20" name="TextBox 4">
              <a:extLst>
                <a:ext uri="{FF2B5EF4-FFF2-40B4-BE49-F238E27FC236}">
                  <a16:creationId xmlns:a16="http://schemas.microsoft.com/office/drawing/2014/main" id="{096AF693-F5FA-DCDA-2D9C-0E2D037C5190}"/>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4369203" y="496914"/>
            <a:ext cx="9549593" cy="1025922"/>
          </a:xfrm>
          <a:prstGeom prst="rect">
            <a:avLst/>
          </a:prstGeom>
        </p:spPr>
        <p:txBody>
          <a:bodyPr wrap="square" lIns="0" tIns="0" rIns="0" bIns="0" rtlCol="0" anchor="ctr">
            <a:spAutoFit/>
          </a:bodyPr>
          <a:lstStyle/>
          <a:p>
            <a:pPr algn="ctr">
              <a:lnSpc>
                <a:spcPts val="8000"/>
              </a:lnSpc>
            </a:pPr>
            <a:r>
              <a:rPr lang="en-US" sz="8000" dirty="0">
                <a:solidFill>
                  <a:srgbClr val="000000"/>
                </a:solidFill>
                <a:latin typeface="Roboto Condensed Bold"/>
              </a:rPr>
              <a:t>Dataset Particulars</a:t>
            </a:r>
          </a:p>
        </p:txBody>
      </p:sp>
      <p:sp>
        <p:nvSpPr>
          <p:cNvPr id="14" name="Rectangle 13">
            <a:extLst>
              <a:ext uri="{FF2B5EF4-FFF2-40B4-BE49-F238E27FC236}">
                <a16:creationId xmlns:a16="http://schemas.microsoft.com/office/drawing/2014/main" id="{13ECFA7A-8DC8-DF67-EAF1-4190412CF72D}"/>
              </a:ext>
            </a:extLst>
          </p:cNvPr>
          <p:cNvSpPr/>
          <p:nvPr/>
        </p:nvSpPr>
        <p:spPr>
          <a:xfrm>
            <a:off x="0" y="9458160"/>
            <a:ext cx="18288000" cy="86569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D3F950A-335F-E585-497D-85CD94BF27D9}"/>
              </a:ext>
            </a:extLst>
          </p:cNvPr>
          <p:cNvGrpSpPr/>
          <p:nvPr/>
        </p:nvGrpSpPr>
        <p:grpSpPr>
          <a:xfrm>
            <a:off x="152400" y="2095500"/>
            <a:ext cx="18135600" cy="1841747"/>
            <a:chOff x="3048000" y="3239185"/>
            <a:chExt cx="12192000" cy="1841747"/>
          </a:xfrm>
        </p:grpSpPr>
        <p:sp>
          <p:nvSpPr>
            <p:cNvPr id="6" name="Straight Connector 5">
              <a:extLst>
                <a:ext uri="{FF2B5EF4-FFF2-40B4-BE49-F238E27FC236}">
                  <a16:creationId xmlns:a16="http://schemas.microsoft.com/office/drawing/2014/main" id="{5607EDFC-0FBE-9525-F54C-A5AD3938FCD7}"/>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0" name="Freeform: Shape 9">
              <a:extLst>
                <a:ext uri="{FF2B5EF4-FFF2-40B4-BE49-F238E27FC236}">
                  <a16:creationId xmlns:a16="http://schemas.microsoft.com/office/drawing/2014/main" id="{3B5ACCC5-C6D3-5FAD-EF20-DAF15832163E}"/>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Fine Aggregate</a:t>
              </a:r>
            </a:p>
          </p:txBody>
        </p:sp>
        <p:sp>
          <p:nvSpPr>
            <p:cNvPr id="11" name="Freeform: Shape 10">
              <a:extLst>
                <a:ext uri="{FF2B5EF4-FFF2-40B4-BE49-F238E27FC236}">
                  <a16:creationId xmlns:a16="http://schemas.microsoft.com/office/drawing/2014/main" id="{519A721D-CC9C-2495-C9B3-027044DE3EE8}"/>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Finer particles within concrete, impacting both its workability and strength.</a:t>
              </a:r>
              <a:endParaRPr lang="en-IN" sz="2500" kern="1200" dirty="0"/>
            </a:p>
          </p:txBody>
        </p:sp>
      </p:grpSp>
      <p:grpSp>
        <p:nvGrpSpPr>
          <p:cNvPr id="23" name="Group 22">
            <a:extLst>
              <a:ext uri="{FF2B5EF4-FFF2-40B4-BE49-F238E27FC236}">
                <a16:creationId xmlns:a16="http://schemas.microsoft.com/office/drawing/2014/main" id="{F34AEB41-4925-815B-DF02-5605C4221A01}"/>
              </a:ext>
            </a:extLst>
          </p:cNvPr>
          <p:cNvGrpSpPr/>
          <p:nvPr/>
        </p:nvGrpSpPr>
        <p:grpSpPr>
          <a:xfrm>
            <a:off x="152400" y="3238500"/>
            <a:ext cx="18135600" cy="1841747"/>
            <a:chOff x="3048000" y="3239185"/>
            <a:chExt cx="12192000" cy="1841747"/>
          </a:xfrm>
        </p:grpSpPr>
        <p:sp>
          <p:nvSpPr>
            <p:cNvPr id="24" name="Straight Connector 23">
              <a:extLst>
                <a:ext uri="{FF2B5EF4-FFF2-40B4-BE49-F238E27FC236}">
                  <a16:creationId xmlns:a16="http://schemas.microsoft.com/office/drawing/2014/main" id="{33B89B79-C80C-C53B-E9D2-3110EFEEF0ED}"/>
                </a:ext>
              </a:extLst>
            </p:cNvPr>
            <p:cNvSpPr/>
            <p:nvPr/>
          </p:nvSpPr>
          <p:spPr>
            <a:xfrm>
              <a:off x="3048000" y="3853039"/>
              <a:ext cx="12192000" cy="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25" name="Freeform: Shape 24">
              <a:extLst>
                <a:ext uri="{FF2B5EF4-FFF2-40B4-BE49-F238E27FC236}">
                  <a16:creationId xmlns:a16="http://schemas.microsoft.com/office/drawing/2014/main" id="{0427AB3B-D57C-1690-1D92-5C5BEDEE179B}"/>
                </a:ext>
              </a:extLst>
            </p:cNvPr>
            <p:cNvSpPr/>
            <p:nvPr/>
          </p:nvSpPr>
          <p:spPr>
            <a:xfrm>
              <a:off x="3048000" y="3239185"/>
              <a:ext cx="3169920" cy="613854"/>
            </a:xfrm>
            <a:custGeom>
              <a:avLst/>
              <a:gdLst>
                <a:gd name="connsiteX0" fmla="*/ 102329 w 3169920"/>
                <a:gd name="connsiteY0" fmla="*/ 0 h 613854"/>
                <a:gd name="connsiteX1" fmla="*/ 3067591 w 3169920"/>
                <a:gd name="connsiteY1" fmla="*/ 0 h 613854"/>
                <a:gd name="connsiteX2" fmla="*/ 3169920 w 3169920"/>
                <a:gd name="connsiteY2" fmla="*/ 102329 h 613854"/>
                <a:gd name="connsiteX3" fmla="*/ 3169920 w 3169920"/>
                <a:gd name="connsiteY3" fmla="*/ 613854 h 613854"/>
                <a:gd name="connsiteX4" fmla="*/ 3169920 w 3169920"/>
                <a:gd name="connsiteY4" fmla="*/ 613854 h 613854"/>
                <a:gd name="connsiteX5" fmla="*/ 0 w 3169920"/>
                <a:gd name="connsiteY5" fmla="*/ 613854 h 613854"/>
                <a:gd name="connsiteX6" fmla="*/ 0 w 3169920"/>
                <a:gd name="connsiteY6" fmla="*/ 613854 h 613854"/>
                <a:gd name="connsiteX7" fmla="*/ 0 w 3169920"/>
                <a:gd name="connsiteY7" fmla="*/ 102329 h 613854"/>
                <a:gd name="connsiteX8" fmla="*/ 102329 w 3169920"/>
                <a:gd name="connsiteY8" fmla="*/ 0 h 61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9920" h="613854">
                  <a:moveTo>
                    <a:pt x="102329" y="0"/>
                  </a:moveTo>
                  <a:lnTo>
                    <a:pt x="3067591" y="0"/>
                  </a:lnTo>
                  <a:cubicBezTo>
                    <a:pt x="3124106" y="0"/>
                    <a:pt x="3169920" y="45814"/>
                    <a:pt x="3169920" y="102329"/>
                  </a:cubicBezTo>
                  <a:lnTo>
                    <a:pt x="3169920" y="613854"/>
                  </a:lnTo>
                  <a:lnTo>
                    <a:pt x="3169920" y="613854"/>
                  </a:lnTo>
                  <a:lnTo>
                    <a:pt x="0" y="613854"/>
                  </a:lnTo>
                  <a:lnTo>
                    <a:pt x="0" y="613854"/>
                  </a:lnTo>
                  <a:lnTo>
                    <a:pt x="0" y="102329"/>
                  </a:lnTo>
                  <a:cubicBezTo>
                    <a:pt x="0" y="45814"/>
                    <a:pt x="45814" y="0"/>
                    <a:pt x="102329" y="0"/>
                  </a:cubicBezTo>
                  <a:close/>
                </a:path>
              </a:pathLst>
            </a:custGeom>
            <a:solidFill>
              <a:srgbClr val="FFCC00"/>
            </a:solidFill>
          </p:spPr>
          <p:style>
            <a:lnRef idx="2">
              <a:schemeClr val="accen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931" tIns="90931" rIns="90931" bIns="6096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tx1"/>
                  </a:solidFill>
                </a:rPr>
                <a:t>Age</a:t>
              </a:r>
            </a:p>
          </p:txBody>
        </p:sp>
        <p:sp>
          <p:nvSpPr>
            <p:cNvPr id="26" name="Freeform: Shape 25">
              <a:extLst>
                <a:ext uri="{FF2B5EF4-FFF2-40B4-BE49-F238E27FC236}">
                  <a16:creationId xmlns:a16="http://schemas.microsoft.com/office/drawing/2014/main" id="{6576FFAF-0F9F-9760-F112-30A6458C22AA}"/>
                </a:ext>
              </a:extLst>
            </p:cNvPr>
            <p:cNvSpPr/>
            <p:nvPr/>
          </p:nvSpPr>
          <p:spPr>
            <a:xfrm>
              <a:off x="3048000" y="3853039"/>
              <a:ext cx="12192000" cy="1227893"/>
            </a:xfrm>
            <a:custGeom>
              <a:avLst/>
              <a:gdLst>
                <a:gd name="connsiteX0" fmla="*/ 0 w 12192000"/>
                <a:gd name="connsiteY0" fmla="*/ 0 h 1227893"/>
                <a:gd name="connsiteX1" fmla="*/ 12192000 w 12192000"/>
                <a:gd name="connsiteY1" fmla="*/ 0 h 1227893"/>
                <a:gd name="connsiteX2" fmla="*/ 12192000 w 12192000"/>
                <a:gd name="connsiteY2" fmla="*/ 1227893 h 1227893"/>
                <a:gd name="connsiteX3" fmla="*/ 0 w 12192000"/>
                <a:gd name="connsiteY3" fmla="*/ 1227893 h 1227893"/>
                <a:gd name="connsiteX4" fmla="*/ 0 w 12192000"/>
                <a:gd name="connsiteY4" fmla="*/ 0 h 1227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227893">
                  <a:moveTo>
                    <a:pt x="0" y="0"/>
                  </a:moveTo>
                  <a:lnTo>
                    <a:pt x="12192000" y="0"/>
                  </a:lnTo>
                  <a:lnTo>
                    <a:pt x="12192000" y="1227893"/>
                  </a:lnTo>
                  <a:lnTo>
                    <a:pt x="0" y="12278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1" algn="l" defTabSz="1111250">
                <a:lnSpc>
                  <a:spcPct val="90000"/>
                </a:lnSpc>
                <a:spcBef>
                  <a:spcPct val="0"/>
                </a:spcBef>
                <a:spcAft>
                  <a:spcPct val="15000"/>
                </a:spcAft>
              </a:pPr>
              <a:r>
                <a:rPr lang="en-US" sz="2500" b="0" i="0" kern="1200" dirty="0"/>
                <a:t>The curing time since concrete was produced that affects its strength.</a:t>
              </a:r>
              <a:endParaRPr lang="en-IN" sz="2500" kern="1200" dirty="0"/>
            </a:p>
          </p:txBody>
        </p:sp>
      </p:grpSp>
      <p:pic>
        <p:nvPicPr>
          <p:cNvPr id="4" name="Picture 3">
            <a:extLst>
              <a:ext uri="{FF2B5EF4-FFF2-40B4-BE49-F238E27FC236}">
                <a16:creationId xmlns:a16="http://schemas.microsoft.com/office/drawing/2014/main" id="{8C9FD5D8-4744-3AC7-5ADA-7CC347F0932C}"/>
              </a:ext>
            </a:extLst>
          </p:cNvPr>
          <p:cNvPicPr>
            <a:picLocks noChangeAspect="1"/>
          </p:cNvPicPr>
          <p:nvPr/>
        </p:nvPicPr>
        <p:blipFill>
          <a:blip r:embed="rId2"/>
          <a:stretch>
            <a:fillRect/>
          </a:stretch>
        </p:blipFill>
        <p:spPr>
          <a:xfrm>
            <a:off x="229497" y="4956460"/>
            <a:ext cx="17829003" cy="3822740"/>
          </a:xfrm>
          <a:prstGeom prst="rect">
            <a:avLst/>
          </a:prstGeom>
        </p:spPr>
      </p:pic>
    </p:spTree>
    <p:extLst>
      <p:ext uri="{BB962C8B-B14F-4D97-AF65-F5344CB8AC3E}">
        <p14:creationId xmlns:p14="http://schemas.microsoft.com/office/powerpoint/2010/main" val="266652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
            <a:extLst>
              <a:ext uri="{FF2B5EF4-FFF2-40B4-BE49-F238E27FC236}">
                <a16:creationId xmlns:a16="http://schemas.microsoft.com/office/drawing/2014/main" id="{2080B5CE-5038-A798-7D5F-04A11610423B}"/>
              </a:ext>
            </a:extLst>
          </p:cNvPr>
          <p:cNvGrpSpPr/>
          <p:nvPr/>
        </p:nvGrpSpPr>
        <p:grpSpPr>
          <a:xfrm>
            <a:off x="0" y="0"/>
            <a:ext cx="18288000" cy="2255570"/>
            <a:chOff x="0" y="0"/>
            <a:chExt cx="5084711" cy="594059"/>
          </a:xfrm>
        </p:grpSpPr>
        <p:sp>
          <p:nvSpPr>
            <p:cNvPr id="19" name="Freeform 3">
              <a:extLst>
                <a:ext uri="{FF2B5EF4-FFF2-40B4-BE49-F238E27FC236}">
                  <a16:creationId xmlns:a16="http://schemas.microsoft.com/office/drawing/2014/main" id="{126338A0-D210-8118-36D9-0BC18E03439F}"/>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20" name="TextBox 4">
              <a:extLst>
                <a:ext uri="{FF2B5EF4-FFF2-40B4-BE49-F238E27FC236}">
                  <a16:creationId xmlns:a16="http://schemas.microsoft.com/office/drawing/2014/main" id="{096AF693-F5FA-DCDA-2D9C-0E2D037C5190}"/>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4407303" y="614824"/>
            <a:ext cx="9473393" cy="1025922"/>
          </a:xfrm>
          <a:prstGeom prst="rect">
            <a:avLst/>
          </a:prstGeom>
        </p:spPr>
        <p:txBody>
          <a:bodyPr wrap="square" lIns="0" tIns="0" rIns="0" bIns="0" rtlCol="0" anchor="ctr">
            <a:spAutoFit/>
          </a:bodyPr>
          <a:lstStyle/>
          <a:p>
            <a:pPr algn="ctr">
              <a:lnSpc>
                <a:spcPts val="8000"/>
              </a:lnSpc>
            </a:pPr>
            <a:r>
              <a:rPr lang="en-US" sz="8000" dirty="0">
                <a:solidFill>
                  <a:srgbClr val="000000"/>
                </a:solidFill>
                <a:latin typeface="Roboto Condensed Bold"/>
              </a:rPr>
              <a:t>Data Preprocessing</a:t>
            </a:r>
          </a:p>
        </p:txBody>
      </p:sp>
      <p:sp>
        <p:nvSpPr>
          <p:cNvPr id="9" name="TextBox 9"/>
          <p:cNvSpPr txBox="1"/>
          <p:nvPr/>
        </p:nvSpPr>
        <p:spPr>
          <a:xfrm>
            <a:off x="381000" y="2393394"/>
            <a:ext cx="9144000" cy="7017306"/>
          </a:xfrm>
          <a:prstGeom prst="rect">
            <a:avLst/>
          </a:prstGeom>
        </p:spPr>
        <p:txBody>
          <a:bodyPr wrap="square" lIns="0" tIns="0" rIns="0" bIns="0" rtlCol="0" anchor="t">
            <a:spAutoFit/>
          </a:bodyPr>
          <a:lstStyle/>
          <a:p>
            <a:r>
              <a:rPr lang="en-US" sz="2400" b="1" dirty="0">
                <a:solidFill>
                  <a:srgbClr val="000000"/>
                </a:solidFill>
                <a:latin typeface="Roboto"/>
              </a:rPr>
              <a:t>1) Data Cleaning and Transformation:</a:t>
            </a:r>
          </a:p>
          <a:p>
            <a:endParaRPr lang="en-US" sz="2400" dirty="0">
              <a:solidFill>
                <a:srgbClr val="000000"/>
              </a:solidFill>
              <a:latin typeface="Roboto"/>
            </a:endParaRPr>
          </a:p>
          <a:p>
            <a:pPr marL="1028700" lvl="1" indent="-571500">
              <a:buFont typeface="Courier New" panose="02070309020205020404" pitchFamily="49" charset="0"/>
              <a:buChar char="o"/>
            </a:pPr>
            <a:r>
              <a:rPr lang="en-US" sz="2400" dirty="0">
                <a:solidFill>
                  <a:srgbClr val="000000"/>
                </a:solidFill>
                <a:latin typeface="Roboto"/>
              </a:rPr>
              <a:t>Renamed columns for ease of use.</a:t>
            </a:r>
          </a:p>
          <a:p>
            <a:pPr marL="1028700" lvl="1" indent="-571500">
              <a:buFont typeface="Courier New" panose="02070309020205020404" pitchFamily="49" charset="0"/>
              <a:buChar char="o"/>
            </a:pPr>
            <a:r>
              <a:rPr lang="en-US" sz="2400" dirty="0">
                <a:solidFill>
                  <a:srgbClr val="000000"/>
                </a:solidFill>
                <a:latin typeface="Roboto"/>
              </a:rPr>
              <a:t>Created a dictionary for old-to-new column names.</a:t>
            </a:r>
          </a:p>
          <a:p>
            <a:pPr marL="571500" indent="-571500">
              <a:buFont typeface="Arial" panose="020B0604020202020204" pitchFamily="34" charset="0"/>
              <a:buChar char="•"/>
            </a:pPr>
            <a:endParaRPr lang="en-US" sz="2400" dirty="0">
              <a:solidFill>
                <a:srgbClr val="000000"/>
              </a:solidFill>
              <a:latin typeface="Roboto"/>
            </a:endParaRPr>
          </a:p>
          <a:p>
            <a:r>
              <a:rPr lang="en-US" sz="2400" b="1" dirty="0">
                <a:solidFill>
                  <a:srgbClr val="000000"/>
                </a:solidFill>
                <a:latin typeface="Roboto"/>
              </a:rPr>
              <a:t>2) Checking for Null Values:</a:t>
            </a:r>
          </a:p>
          <a:p>
            <a:endParaRPr lang="en-US" sz="2400" dirty="0">
              <a:solidFill>
                <a:srgbClr val="000000"/>
              </a:solidFill>
              <a:latin typeface="Roboto"/>
            </a:endParaRPr>
          </a:p>
          <a:p>
            <a:pPr marL="1028700" lvl="1" indent="-571500">
              <a:buFont typeface="Courier New" panose="02070309020205020404" pitchFamily="49" charset="0"/>
              <a:buChar char="o"/>
            </a:pPr>
            <a:r>
              <a:rPr lang="en-US" sz="2400" dirty="0">
                <a:solidFill>
                  <a:srgbClr val="000000"/>
                </a:solidFill>
                <a:latin typeface="Roboto"/>
              </a:rPr>
              <a:t>Checked for null values in the dataset.</a:t>
            </a:r>
          </a:p>
          <a:p>
            <a:pPr marL="1028700" lvl="1" indent="-571500">
              <a:buFont typeface="Courier New" panose="02070309020205020404" pitchFamily="49" charset="0"/>
              <a:buChar char="o"/>
            </a:pPr>
            <a:r>
              <a:rPr lang="en-US" sz="2400" dirty="0">
                <a:solidFill>
                  <a:srgbClr val="000000"/>
                </a:solidFill>
                <a:latin typeface="Roboto"/>
              </a:rPr>
              <a:t>No null values found, no need for row removal.</a:t>
            </a:r>
          </a:p>
          <a:p>
            <a:pPr marL="342900" indent="-342900">
              <a:buFont typeface="Arial" panose="020B0604020202020204" pitchFamily="34" charset="0"/>
              <a:buChar char="•"/>
            </a:pPr>
            <a:endParaRPr lang="en-US" sz="2400" dirty="0">
              <a:solidFill>
                <a:srgbClr val="000000"/>
              </a:solidFill>
              <a:latin typeface="Roboto"/>
            </a:endParaRPr>
          </a:p>
          <a:p>
            <a:r>
              <a:rPr lang="en-US" sz="2400" b="1" dirty="0">
                <a:solidFill>
                  <a:srgbClr val="000000"/>
                </a:solidFill>
                <a:latin typeface="Roboto"/>
              </a:rPr>
              <a:t>3) Checking for Duplicate Values:</a:t>
            </a:r>
          </a:p>
          <a:p>
            <a:endParaRPr lang="en-US" sz="2400" dirty="0">
              <a:solidFill>
                <a:srgbClr val="000000"/>
              </a:solidFill>
              <a:latin typeface="Roboto"/>
            </a:endParaRPr>
          </a:p>
          <a:p>
            <a:pPr marL="800100" lvl="1" indent="-342900">
              <a:buFont typeface="Courier New" panose="02070309020205020404" pitchFamily="49" charset="0"/>
              <a:buChar char="o"/>
            </a:pPr>
            <a:r>
              <a:rPr lang="en-US" sz="2400" dirty="0">
                <a:solidFill>
                  <a:srgbClr val="000000"/>
                </a:solidFill>
                <a:latin typeface="Roboto"/>
              </a:rPr>
              <a:t>Identified 25 duplicate rows in the dataset.</a:t>
            </a:r>
          </a:p>
          <a:p>
            <a:pPr marL="800100" lvl="1" indent="-342900">
              <a:buFont typeface="Courier New" panose="02070309020205020404" pitchFamily="49" charset="0"/>
              <a:buChar char="o"/>
            </a:pPr>
            <a:r>
              <a:rPr lang="en-US" sz="2400" dirty="0">
                <a:solidFill>
                  <a:srgbClr val="000000"/>
                </a:solidFill>
                <a:latin typeface="Roboto"/>
              </a:rPr>
              <a:t>These were not deleted as they were crucial for the analysis.</a:t>
            </a:r>
          </a:p>
          <a:p>
            <a:pPr marL="342900" indent="-342900">
              <a:buFont typeface="Arial" panose="020B0604020202020204" pitchFamily="34" charset="0"/>
              <a:buChar char="•"/>
            </a:pPr>
            <a:endParaRPr lang="en-US" sz="2400" dirty="0">
              <a:solidFill>
                <a:srgbClr val="000000"/>
              </a:solidFill>
              <a:latin typeface="Roboto"/>
            </a:endParaRPr>
          </a:p>
          <a:p>
            <a:r>
              <a:rPr lang="en-US" sz="2400" b="1" dirty="0">
                <a:solidFill>
                  <a:srgbClr val="000000"/>
                </a:solidFill>
                <a:latin typeface="Roboto"/>
              </a:rPr>
              <a:t>4) Checking for Outliers:</a:t>
            </a:r>
          </a:p>
          <a:p>
            <a:endParaRPr lang="en-US" sz="2400" dirty="0">
              <a:solidFill>
                <a:srgbClr val="000000"/>
              </a:solidFill>
              <a:latin typeface="Roboto"/>
            </a:endParaRPr>
          </a:p>
          <a:p>
            <a:pPr marL="800100" lvl="1" indent="-342900">
              <a:buFont typeface="Courier New" panose="02070309020205020404" pitchFamily="49" charset="0"/>
              <a:buChar char="o"/>
            </a:pPr>
            <a:r>
              <a:rPr lang="en-US" sz="2400" dirty="0">
                <a:solidFill>
                  <a:srgbClr val="000000"/>
                </a:solidFill>
                <a:latin typeface="Roboto"/>
              </a:rPr>
              <a:t>Evaluated outliers for specific columns.</a:t>
            </a:r>
          </a:p>
          <a:p>
            <a:pPr marL="800100" lvl="1" indent="-342900">
              <a:buFont typeface="Courier New" panose="02070309020205020404" pitchFamily="49" charset="0"/>
              <a:buChar char="o"/>
            </a:pPr>
            <a:r>
              <a:rPr lang="en-US" sz="2400" dirty="0">
                <a:solidFill>
                  <a:srgbClr val="000000"/>
                </a:solidFill>
                <a:latin typeface="Roboto"/>
              </a:rPr>
              <a:t>Calculated Interquartile Range (IQR) for each column.</a:t>
            </a:r>
          </a:p>
        </p:txBody>
      </p:sp>
      <p:sp>
        <p:nvSpPr>
          <p:cNvPr id="14" name="Rectangle 13">
            <a:extLst>
              <a:ext uri="{FF2B5EF4-FFF2-40B4-BE49-F238E27FC236}">
                <a16:creationId xmlns:a16="http://schemas.microsoft.com/office/drawing/2014/main" id="{13ECFA7A-8DC8-DF67-EAF1-4190412CF72D}"/>
              </a:ext>
            </a:extLst>
          </p:cNvPr>
          <p:cNvSpPr/>
          <p:nvPr/>
        </p:nvSpPr>
        <p:spPr>
          <a:xfrm>
            <a:off x="0" y="9458160"/>
            <a:ext cx="18288000" cy="865696"/>
          </a:xfrm>
          <a:prstGeom prst="rect">
            <a:avLst/>
          </a:prstGeom>
          <a:solidFill>
            <a:srgbClr val="FF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FEE5737-8230-DFFD-8A6C-1A1EEAA0B2E9}"/>
              </a:ext>
            </a:extLst>
          </p:cNvPr>
          <p:cNvPicPr>
            <a:picLocks noChangeAspect="1"/>
          </p:cNvPicPr>
          <p:nvPr/>
        </p:nvPicPr>
        <p:blipFill>
          <a:blip r:embed="rId2"/>
          <a:stretch>
            <a:fillRect/>
          </a:stretch>
        </p:blipFill>
        <p:spPr>
          <a:xfrm>
            <a:off x="9372600" y="3827726"/>
            <a:ext cx="3908164" cy="3333002"/>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622CD3E-CA59-E87D-E57B-C658F2C068DA}"/>
              </a:ext>
            </a:extLst>
          </p:cNvPr>
          <p:cNvSpPr txBox="1"/>
          <p:nvPr/>
        </p:nvSpPr>
        <p:spPr>
          <a:xfrm>
            <a:off x="10580817" y="7353300"/>
            <a:ext cx="1828800" cy="523220"/>
          </a:xfrm>
          <a:prstGeom prst="rect">
            <a:avLst/>
          </a:prstGeom>
          <a:noFill/>
        </p:spPr>
        <p:txBody>
          <a:bodyPr wrap="square" rtlCol="0">
            <a:spAutoFit/>
          </a:bodyPr>
          <a:lstStyle/>
          <a:p>
            <a:pPr algn="ctr"/>
            <a:r>
              <a:rPr lang="en-IN" sz="2800" dirty="0"/>
              <a:t>Null Values</a:t>
            </a:r>
          </a:p>
        </p:txBody>
      </p:sp>
      <p:pic>
        <p:nvPicPr>
          <p:cNvPr id="6" name="Picture 5">
            <a:extLst>
              <a:ext uri="{FF2B5EF4-FFF2-40B4-BE49-F238E27FC236}">
                <a16:creationId xmlns:a16="http://schemas.microsoft.com/office/drawing/2014/main" id="{5EB1978B-F62F-EB67-B822-B785FB7EA2B3}"/>
              </a:ext>
            </a:extLst>
          </p:cNvPr>
          <p:cNvPicPr>
            <a:picLocks noChangeAspect="1"/>
          </p:cNvPicPr>
          <p:nvPr/>
        </p:nvPicPr>
        <p:blipFill>
          <a:blip r:embed="rId3"/>
          <a:stretch>
            <a:fillRect/>
          </a:stretch>
        </p:blipFill>
        <p:spPr>
          <a:xfrm>
            <a:off x="13487400" y="4076700"/>
            <a:ext cx="4680003" cy="2797964"/>
          </a:xfrm>
          <a:prstGeom prst="rect">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C2B23C1E-8E1D-8F60-8AA6-3CB57681C2B7}"/>
              </a:ext>
            </a:extLst>
          </p:cNvPr>
          <p:cNvSpPr txBox="1"/>
          <p:nvPr/>
        </p:nvSpPr>
        <p:spPr>
          <a:xfrm>
            <a:off x="14608436" y="7353300"/>
            <a:ext cx="1828800" cy="523220"/>
          </a:xfrm>
          <a:prstGeom prst="rect">
            <a:avLst/>
          </a:prstGeom>
          <a:noFill/>
        </p:spPr>
        <p:txBody>
          <a:bodyPr wrap="square" rtlCol="0">
            <a:spAutoFit/>
          </a:bodyPr>
          <a:lstStyle/>
          <a:p>
            <a:pPr algn="ctr"/>
            <a:r>
              <a:rPr lang="en-IN" sz="2800" dirty="0"/>
              <a:t>Outliers</a:t>
            </a:r>
          </a:p>
        </p:txBody>
      </p:sp>
    </p:spTree>
    <p:extLst>
      <p:ext uri="{BB962C8B-B14F-4D97-AF65-F5344CB8AC3E}">
        <p14:creationId xmlns:p14="http://schemas.microsoft.com/office/powerpoint/2010/main" val="281883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
            <a:extLst>
              <a:ext uri="{FF2B5EF4-FFF2-40B4-BE49-F238E27FC236}">
                <a16:creationId xmlns:a16="http://schemas.microsoft.com/office/drawing/2014/main" id="{2163B6ED-811E-4E2B-881F-BB2342C8F61A}"/>
              </a:ext>
            </a:extLst>
          </p:cNvPr>
          <p:cNvGrpSpPr/>
          <p:nvPr/>
        </p:nvGrpSpPr>
        <p:grpSpPr>
          <a:xfrm>
            <a:off x="0" y="0"/>
            <a:ext cx="18288000" cy="1562100"/>
            <a:chOff x="0" y="0"/>
            <a:chExt cx="5084711" cy="594059"/>
          </a:xfrm>
        </p:grpSpPr>
        <p:sp>
          <p:nvSpPr>
            <p:cNvPr id="25" name="Freeform 3">
              <a:extLst>
                <a:ext uri="{FF2B5EF4-FFF2-40B4-BE49-F238E27FC236}">
                  <a16:creationId xmlns:a16="http://schemas.microsoft.com/office/drawing/2014/main" id="{8C3E3D2C-A34A-9BC6-1313-85C01649E1A7}"/>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26" name="TextBox 4">
              <a:extLst>
                <a:ext uri="{FF2B5EF4-FFF2-40B4-BE49-F238E27FC236}">
                  <a16:creationId xmlns:a16="http://schemas.microsoft.com/office/drawing/2014/main" id="{862BDAFD-2FC2-ED56-9FE2-44EE9487E559}"/>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2982132" y="361140"/>
            <a:ext cx="12323736" cy="1025922"/>
          </a:xfrm>
          <a:prstGeom prst="rect">
            <a:avLst/>
          </a:prstGeom>
        </p:spPr>
        <p:txBody>
          <a:bodyPr lIns="0" tIns="0" rIns="0" bIns="0" rtlCol="0" anchor="t">
            <a:spAutoFit/>
          </a:bodyPr>
          <a:lstStyle/>
          <a:p>
            <a:pPr algn="ctr">
              <a:lnSpc>
                <a:spcPts val="8000"/>
              </a:lnSpc>
            </a:pPr>
            <a:r>
              <a:rPr lang="en-US" sz="8000" dirty="0">
                <a:solidFill>
                  <a:srgbClr val="000000"/>
                </a:solidFill>
                <a:latin typeface="Roboto Condensed Bold"/>
              </a:rPr>
              <a:t>DATA ANALYSIS</a:t>
            </a:r>
          </a:p>
        </p:txBody>
      </p:sp>
      <p:pic>
        <p:nvPicPr>
          <p:cNvPr id="6" name="Picture 5">
            <a:extLst>
              <a:ext uri="{FF2B5EF4-FFF2-40B4-BE49-F238E27FC236}">
                <a16:creationId xmlns:a16="http://schemas.microsoft.com/office/drawing/2014/main" id="{9E94265E-FB73-0D2D-21E6-0EBA2CAAA879}"/>
              </a:ext>
            </a:extLst>
          </p:cNvPr>
          <p:cNvPicPr>
            <a:picLocks noChangeAspect="1"/>
          </p:cNvPicPr>
          <p:nvPr/>
        </p:nvPicPr>
        <p:blipFill>
          <a:blip r:embed="rId2"/>
          <a:stretch>
            <a:fillRect/>
          </a:stretch>
        </p:blipFill>
        <p:spPr>
          <a:xfrm>
            <a:off x="1371600" y="1829469"/>
            <a:ext cx="3849632" cy="3596063"/>
          </a:xfrm>
          <a:prstGeom prst="rect">
            <a:avLst/>
          </a:prstGeom>
        </p:spPr>
      </p:pic>
      <p:pic>
        <p:nvPicPr>
          <p:cNvPr id="11" name="Picture 10">
            <a:extLst>
              <a:ext uri="{FF2B5EF4-FFF2-40B4-BE49-F238E27FC236}">
                <a16:creationId xmlns:a16="http://schemas.microsoft.com/office/drawing/2014/main" id="{D6E0A12B-E049-94C2-0C72-C1D8EF7B3056}"/>
              </a:ext>
            </a:extLst>
          </p:cNvPr>
          <p:cNvPicPr>
            <a:picLocks noChangeAspect="1"/>
          </p:cNvPicPr>
          <p:nvPr/>
        </p:nvPicPr>
        <p:blipFill>
          <a:blip r:embed="rId3"/>
          <a:stretch>
            <a:fillRect/>
          </a:stretch>
        </p:blipFill>
        <p:spPr>
          <a:xfrm>
            <a:off x="5253133" y="1822452"/>
            <a:ext cx="3903419" cy="3603746"/>
          </a:xfrm>
          <a:prstGeom prst="rect">
            <a:avLst/>
          </a:prstGeom>
        </p:spPr>
      </p:pic>
      <p:pic>
        <p:nvPicPr>
          <p:cNvPr id="13" name="Picture 12">
            <a:extLst>
              <a:ext uri="{FF2B5EF4-FFF2-40B4-BE49-F238E27FC236}">
                <a16:creationId xmlns:a16="http://schemas.microsoft.com/office/drawing/2014/main" id="{D56C0E0F-C999-59D4-2762-37E163B88EBC}"/>
              </a:ext>
            </a:extLst>
          </p:cNvPr>
          <p:cNvPicPr>
            <a:picLocks noChangeAspect="1"/>
          </p:cNvPicPr>
          <p:nvPr/>
        </p:nvPicPr>
        <p:blipFill>
          <a:blip r:embed="rId4"/>
          <a:stretch>
            <a:fillRect/>
          </a:stretch>
        </p:blipFill>
        <p:spPr>
          <a:xfrm>
            <a:off x="9191786" y="1832803"/>
            <a:ext cx="3811212" cy="3557643"/>
          </a:xfrm>
          <a:prstGeom prst="rect">
            <a:avLst/>
          </a:prstGeom>
        </p:spPr>
      </p:pic>
      <p:pic>
        <p:nvPicPr>
          <p:cNvPr id="15" name="Picture 14">
            <a:extLst>
              <a:ext uri="{FF2B5EF4-FFF2-40B4-BE49-F238E27FC236}">
                <a16:creationId xmlns:a16="http://schemas.microsoft.com/office/drawing/2014/main" id="{9A947B2C-E388-A6E7-D571-E182C722AEF6}"/>
              </a:ext>
            </a:extLst>
          </p:cNvPr>
          <p:cNvPicPr>
            <a:picLocks noChangeAspect="1"/>
          </p:cNvPicPr>
          <p:nvPr/>
        </p:nvPicPr>
        <p:blipFill>
          <a:blip r:embed="rId5"/>
          <a:stretch>
            <a:fillRect/>
          </a:stretch>
        </p:blipFill>
        <p:spPr>
          <a:xfrm>
            <a:off x="13046234" y="1790700"/>
            <a:ext cx="3811212" cy="3603746"/>
          </a:xfrm>
          <a:prstGeom prst="rect">
            <a:avLst/>
          </a:prstGeom>
        </p:spPr>
      </p:pic>
      <p:pic>
        <p:nvPicPr>
          <p:cNvPr id="17" name="Picture 16">
            <a:extLst>
              <a:ext uri="{FF2B5EF4-FFF2-40B4-BE49-F238E27FC236}">
                <a16:creationId xmlns:a16="http://schemas.microsoft.com/office/drawing/2014/main" id="{BDC3E7F1-C2F8-F7E2-27D1-A8D8BAC0B729}"/>
              </a:ext>
            </a:extLst>
          </p:cNvPr>
          <p:cNvPicPr>
            <a:picLocks noChangeAspect="1"/>
          </p:cNvPicPr>
          <p:nvPr/>
        </p:nvPicPr>
        <p:blipFill>
          <a:blip r:embed="rId6"/>
          <a:stretch>
            <a:fillRect/>
          </a:stretch>
        </p:blipFill>
        <p:spPr>
          <a:xfrm>
            <a:off x="1376934" y="5550949"/>
            <a:ext cx="3788160" cy="3619114"/>
          </a:xfrm>
          <a:prstGeom prst="rect">
            <a:avLst/>
          </a:prstGeom>
        </p:spPr>
      </p:pic>
      <p:pic>
        <p:nvPicPr>
          <p:cNvPr id="19" name="Picture 18">
            <a:extLst>
              <a:ext uri="{FF2B5EF4-FFF2-40B4-BE49-F238E27FC236}">
                <a16:creationId xmlns:a16="http://schemas.microsoft.com/office/drawing/2014/main" id="{5C4F4A4D-4BCA-1076-5486-280A61505CEC}"/>
              </a:ext>
            </a:extLst>
          </p:cNvPr>
          <p:cNvPicPr>
            <a:picLocks noChangeAspect="1"/>
          </p:cNvPicPr>
          <p:nvPr/>
        </p:nvPicPr>
        <p:blipFill>
          <a:blip r:embed="rId7"/>
          <a:stretch>
            <a:fillRect/>
          </a:stretch>
        </p:blipFill>
        <p:spPr>
          <a:xfrm>
            <a:off x="5358389" y="5586037"/>
            <a:ext cx="3788160" cy="3596063"/>
          </a:xfrm>
          <a:prstGeom prst="rect">
            <a:avLst/>
          </a:prstGeom>
        </p:spPr>
      </p:pic>
      <p:pic>
        <p:nvPicPr>
          <p:cNvPr id="21" name="Picture 20">
            <a:extLst>
              <a:ext uri="{FF2B5EF4-FFF2-40B4-BE49-F238E27FC236}">
                <a16:creationId xmlns:a16="http://schemas.microsoft.com/office/drawing/2014/main" id="{CFD4E2BB-17D4-5954-CC8B-0DEACFC65F5D}"/>
              </a:ext>
            </a:extLst>
          </p:cNvPr>
          <p:cNvPicPr>
            <a:picLocks noChangeAspect="1"/>
          </p:cNvPicPr>
          <p:nvPr/>
        </p:nvPicPr>
        <p:blipFill>
          <a:blip r:embed="rId8"/>
          <a:stretch>
            <a:fillRect/>
          </a:stretch>
        </p:blipFill>
        <p:spPr>
          <a:xfrm>
            <a:off x="9189786" y="5547107"/>
            <a:ext cx="3834263" cy="3626798"/>
          </a:xfrm>
          <a:prstGeom prst="rect">
            <a:avLst/>
          </a:prstGeom>
        </p:spPr>
      </p:pic>
      <p:pic>
        <p:nvPicPr>
          <p:cNvPr id="23" name="Picture 22">
            <a:extLst>
              <a:ext uri="{FF2B5EF4-FFF2-40B4-BE49-F238E27FC236}">
                <a16:creationId xmlns:a16="http://schemas.microsoft.com/office/drawing/2014/main" id="{2497B772-5F47-1E3F-B5DD-76E1EBBE067A}"/>
              </a:ext>
            </a:extLst>
          </p:cNvPr>
          <p:cNvPicPr>
            <a:picLocks noChangeAspect="1"/>
          </p:cNvPicPr>
          <p:nvPr/>
        </p:nvPicPr>
        <p:blipFill>
          <a:blip r:embed="rId9"/>
          <a:stretch>
            <a:fillRect/>
          </a:stretch>
        </p:blipFill>
        <p:spPr>
          <a:xfrm>
            <a:off x="12931097" y="5565694"/>
            <a:ext cx="4456659" cy="3019771"/>
          </a:xfrm>
          <a:prstGeom prst="rect">
            <a:avLst/>
          </a:prstGeom>
        </p:spPr>
      </p:pic>
      <p:sp>
        <p:nvSpPr>
          <p:cNvPr id="27" name="TextBox 26">
            <a:extLst>
              <a:ext uri="{FF2B5EF4-FFF2-40B4-BE49-F238E27FC236}">
                <a16:creationId xmlns:a16="http://schemas.microsoft.com/office/drawing/2014/main" id="{3AF45086-4A1B-3054-68CF-C8400AEE33D6}"/>
              </a:ext>
            </a:extLst>
          </p:cNvPr>
          <p:cNvSpPr txBox="1"/>
          <p:nvPr/>
        </p:nvSpPr>
        <p:spPr>
          <a:xfrm>
            <a:off x="1447800" y="9223953"/>
            <a:ext cx="15697200" cy="830997"/>
          </a:xfrm>
          <a:prstGeom prst="rect">
            <a:avLst/>
          </a:prstGeom>
          <a:noFill/>
        </p:spPr>
        <p:txBody>
          <a:bodyPr wrap="square" rtlCol="0">
            <a:spAutoFit/>
          </a:bodyPr>
          <a:lstStyle/>
          <a:p>
            <a:r>
              <a:rPr lang="en-US" sz="2400" dirty="0"/>
              <a:t>Exploring the data's distribution and relationships helps us identify trends and potential outliers. Here, we've plotted histograms for key variables such as Cement, Water and Age.</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40843-3110-0014-3EAE-15B6EE7A139E}"/>
              </a:ext>
            </a:extLst>
          </p:cNvPr>
          <p:cNvSpPr txBox="1"/>
          <p:nvPr/>
        </p:nvSpPr>
        <p:spPr>
          <a:xfrm>
            <a:off x="415437" y="7957483"/>
            <a:ext cx="17526000" cy="1938992"/>
          </a:xfrm>
          <a:prstGeom prst="rect">
            <a:avLst/>
          </a:prstGeom>
          <a:solidFill>
            <a:schemeClr val="bg1"/>
          </a:solidFill>
        </p:spPr>
        <p:txBody>
          <a:bodyPr wrap="square" rtlCol="0">
            <a:spAutoFit/>
          </a:bodyPr>
          <a:lstStyle/>
          <a:p>
            <a:r>
              <a:rPr lang="en-US" sz="4000" dirty="0"/>
              <a:t>Based on the depicted graph, both the mean and median strengths appear to hover around 35MPa. The data exhibits a slight rightward skew (positive skewness), with outliers noticeable at the higher end of the dataset.</a:t>
            </a:r>
          </a:p>
        </p:txBody>
      </p:sp>
      <p:pic>
        <p:nvPicPr>
          <p:cNvPr id="8" name="Picture 7">
            <a:extLst>
              <a:ext uri="{FF2B5EF4-FFF2-40B4-BE49-F238E27FC236}">
                <a16:creationId xmlns:a16="http://schemas.microsoft.com/office/drawing/2014/main" id="{1BB83EE4-BACA-0C64-8073-5A3E68799378}"/>
              </a:ext>
            </a:extLst>
          </p:cNvPr>
          <p:cNvPicPr>
            <a:picLocks noChangeAspect="1"/>
          </p:cNvPicPr>
          <p:nvPr/>
        </p:nvPicPr>
        <p:blipFill>
          <a:blip r:embed="rId3"/>
          <a:stretch>
            <a:fillRect/>
          </a:stretch>
        </p:blipFill>
        <p:spPr>
          <a:xfrm>
            <a:off x="838200" y="2144096"/>
            <a:ext cx="7543800" cy="5007962"/>
          </a:xfrm>
          <a:prstGeom prst="rect">
            <a:avLst/>
          </a:prstGeom>
        </p:spPr>
      </p:pic>
      <p:pic>
        <p:nvPicPr>
          <p:cNvPr id="10" name="Picture 9">
            <a:extLst>
              <a:ext uri="{FF2B5EF4-FFF2-40B4-BE49-F238E27FC236}">
                <a16:creationId xmlns:a16="http://schemas.microsoft.com/office/drawing/2014/main" id="{A68DC88E-4921-9AB0-445E-7CD9C09614DE}"/>
              </a:ext>
            </a:extLst>
          </p:cNvPr>
          <p:cNvPicPr>
            <a:picLocks noChangeAspect="1"/>
          </p:cNvPicPr>
          <p:nvPr/>
        </p:nvPicPr>
        <p:blipFill>
          <a:blip r:embed="rId4"/>
          <a:stretch>
            <a:fillRect/>
          </a:stretch>
        </p:blipFill>
        <p:spPr>
          <a:xfrm>
            <a:off x="9601200" y="2144096"/>
            <a:ext cx="7391400" cy="5241174"/>
          </a:xfrm>
          <a:prstGeom prst="rect">
            <a:avLst/>
          </a:prstGeom>
        </p:spPr>
      </p:pic>
      <p:grpSp>
        <p:nvGrpSpPr>
          <p:cNvPr id="11" name="Group 2">
            <a:extLst>
              <a:ext uri="{FF2B5EF4-FFF2-40B4-BE49-F238E27FC236}">
                <a16:creationId xmlns:a16="http://schemas.microsoft.com/office/drawing/2014/main" id="{D464FA3D-0EFD-09EF-DDED-A04708CFBD67}"/>
              </a:ext>
            </a:extLst>
          </p:cNvPr>
          <p:cNvGrpSpPr/>
          <p:nvPr/>
        </p:nvGrpSpPr>
        <p:grpSpPr>
          <a:xfrm>
            <a:off x="0" y="0"/>
            <a:ext cx="18288000" cy="1562100"/>
            <a:chOff x="0" y="0"/>
            <a:chExt cx="5084711" cy="594059"/>
          </a:xfrm>
        </p:grpSpPr>
        <p:sp>
          <p:nvSpPr>
            <p:cNvPr id="12" name="Freeform 3">
              <a:extLst>
                <a:ext uri="{FF2B5EF4-FFF2-40B4-BE49-F238E27FC236}">
                  <a16:creationId xmlns:a16="http://schemas.microsoft.com/office/drawing/2014/main" id="{46AA5CB4-896A-2E67-A232-D68B46564FEC}"/>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14" name="TextBox 4">
              <a:extLst>
                <a:ext uri="{FF2B5EF4-FFF2-40B4-BE49-F238E27FC236}">
                  <a16:creationId xmlns:a16="http://schemas.microsoft.com/office/drawing/2014/main" id="{E9DB95EE-AB20-F20C-E10F-EB87266E48AB}"/>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6" name="TextBox 7">
            <a:extLst>
              <a:ext uri="{FF2B5EF4-FFF2-40B4-BE49-F238E27FC236}">
                <a16:creationId xmlns:a16="http://schemas.microsoft.com/office/drawing/2014/main" id="{CF9430F7-5350-860F-83E1-E240F79881E1}"/>
              </a:ext>
            </a:extLst>
          </p:cNvPr>
          <p:cNvSpPr txBox="1"/>
          <p:nvPr/>
        </p:nvSpPr>
        <p:spPr>
          <a:xfrm>
            <a:off x="2982132" y="361140"/>
            <a:ext cx="12323736" cy="1025922"/>
          </a:xfrm>
          <a:prstGeom prst="rect">
            <a:avLst/>
          </a:prstGeom>
        </p:spPr>
        <p:txBody>
          <a:bodyPr lIns="0" tIns="0" rIns="0" bIns="0" rtlCol="0" anchor="t">
            <a:spAutoFit/>
          </a:bodyPr>
          <a:lstStyle/>
          <a:p>
            <a:pPr algn="ctr">
              <a:lnSpc>
                <a:spcPts val="8000"/>
              </a:lnSpc>
            </a:pPr>
            <a:r>
              <a:rPr lang="en-US" sz="8000" dirty="0">
                <a:solidFill>
                  <a:srgbClr val="000000"/>
                </a:solidFill>
                <a:latin typeface="Roboto Condensed Bold"/>
              </a:rPr>
              <a:t>DATA ANALYSIS</a:t>
            </a:r>
          </a:p>
        </p:txBody>
      </p:sp>
    </p:spTree>
    <p:extLst>
      <p:ext uri="{BB962C8B-B14F-4D97-AF65-F5344CB8AC3E}">
        <p14:creationId xmlns:p14="http://schemas.microsoft.com/office/powerpoint/2010/main" val="352003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40843-3110-0014-3EAE-15B6EE7A139E}"/>
              </a:ext>
            </a:extLst>
          </p:cNvPr>
          <p:cNvSpPr txBox="1"/>
          <p:nvPr/>
        </p:nvSpPr>
        <p:spPr>
          <a:xfrm>
            <a:off x="381000" y="5486592"/>
            <a:ext cx="17526000" cy="3539430"/>
          </a:xfrm>
          <a:prstGeom prst="rect">
            <a:avLst/>
          </a:prstGeom>
          <a:solidFill>
            <a:schemeClr val="bg1"/>
          </a:solidFill>
        </p:spPr>
        <p:txBody>
          <a:bodyPr wrap="square" rtlCol="0">
            <a:spAutoFit/>
          </a:bodyPr>
          <a:lstStyle/>
          <a:p>
            <a:pPr marL="571500" indent="-571500">
              <a:buFont typeface="Wingdings" panose="05000000000000000000" pitchFamily="2" charset="2"/>
              <a:buChar char="q"/>
            </a:pPr>
            <a:r>
              <a:rPr lang="en-US" sz="3200" dirty="0"/>
              <a:t>The graph above demonstrates the influence of age on strength.</a:t>
            </a:r>
          </a:p>
          <a:p>
            <a:pPr marL="571500" indent="-571500">
              <a:buFont typeface="Wingdings" panose="05000000000000000000" pitchFamily="2" charset="2"/>
              <a:buChar char="q"/>
            </a:pPr>
            <a:r>
              <a:rPr lang="en-US" sz="3200" dirty="0"/>
              <a:t>When the number of days is minimal, the concrete's strength is also diminished.</a:t>
            </a:r>
          </a:p>
          <a:p>
            <a:pPr marL="571500" indent="-571500">
              <a:buFont typeface="Wingdings" panose="05000000000000000000" pitchFamily="2" charset="2"/>
              <a:buChar char="q"/>
            </a:pPr>
            <a:r>
              <a:rPr lang="en-US" sz="3200" dirty="0"/>
              <a:t>Conversely, for an extended period, the concrete strength tends to plateau at an average level.</a:t>
            </a:r>
          </a:p>
          <a:p>
            <a:pPr marL="571500" indent="-571500">
              <a:buFont typeface="Wingdings" panose="05000000000000000000" pitchFamily="2" charset="2"/>
              <a:buChar char="q"/>
            </a:pPr>
            <a:r>
              <a:rPr lang="en-US" sz="3200" dirty="0"/>
              <a:t>The peak strength of concrete appears to fall within the range of 50 to 100 days, although certain intervening factors impact this trend.</a:t>
            </a:r>
          </a:p>
          <a:p>
            <a:pPr marL="571500" indent="-571500">
              <a:buFont typeface="Wingdings" panose="05000000000000000000" pitchFamily="2" charset="2"/>
              <a:buChar char="q"/>
            </a:pPr>
            <a:r>
              <a:rPr lang="en-US" sz="3200" dirty="0"/>
              <a:t>The graph doesn't yield definitive conclusions about cement and water against concrete strength, yet discernible correlations are evident.</a:t>
            </a:r>
          </a:p>
        </p:txBody>
      </p:sp>
      <p:grpSp>
        <p:nvGrpSpPr>
          <p:cNvPr id="11" name="Group 2">
            <a:extLst>
              <a:ext uri="{FF2B5EF4-FFF2-40B4-BE49-F238E27FC236}">
                <a16:creationId xmlns:a16="http://schemas.microsoft.com/office/drawing/2014/main" id="{D464FA3D-0EFD-09EF-DDED-A04708CFBD67}"/>
              </a:ext>
            </a:extLst>
          </p:cNvPr>
          <p:cNvGrpSpPr/>
          <p:nvPr/>
        </p:nvGrpSpPr>
        <p:grpSpPr>
          <a:xfrm>
            <a:off x="0" y="0"/>
            <a:ext cx="18288000" cy="1562100"/>
            <a:chOff x="0" y="0"/>
            <a:chExt cx="5084711" cy="594059"/>
          </a:xfrm>
        </p:grpSpPr>
        <p:sp>
          <p:nvSpPr>
            <p:cNvPr id="12" name="Freeform 3">
              <a:extLst>
                <a:ext uri="{FF2B5EF4-FFF2-40B4-BE49-F238E27FC236}">
                  <a16:creationId xmlns:a16="http://schemas.microsoft.com/office/drawing/2014/main" id="{46AA5CB4-896A-2E67-A232-D68B46564FEC}"/>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14" name="TextBox 4">
              <a:extLst>
                <a:ext uri="{FF2B5EF4-FFF2-40B4-BE49-F238E27FC236}">
                  <a16:creationId xmlns:a16="http://schemas.microsoft.com/office/drawing/2014/main" id="{E9DB95EE-AB20-F20C-E10F-EB87266E48AB}"/>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6" name="TextBox 7">
            <a:extLst>
              <a:ext uri="{FF2B5EF4-FFF2-40B4-BE49-F238E27FC236}">
                <a16:creationId xmlns:a16="http://schemas.microsoft.com/office/drawing/2014/main" id="{CF9430F7-5350-860F-83E1-E240F79881E1}"/>
              </a:ext>
            </a:extLst>
          </p:cNvPr>
          <p:cNvSpPr txBox="1"/>
          <p:nvPr/>
        </p:nvSpPr>
        <p:spPr>
          <a:xfrm>
            <a:off x="2982132" y="361140"/>
            <a:ext cx="12323736" cy="1025922"/>
          </a:xfrm>
          <a:prstGeom prst="rect">
            <a:avLst/>
          </a:prstGeom>
        </p:spPr>
        <p:txBody>
          <a:bodyPr lIns="0" tIns="0" rIns="0" bIns="0" rtlCol="0" anchor="t">
            <a:spAutoFit/>
          </a:bodyPr>
          <a:lstStyle/>
          <a:p>
            <a:pPr algn="ctr">
              <a:lnSpc>
                <a:spcPts val="8000"/>
              </a:lnSpc>
            </a:pPr>
            <a:r>
              <a:rPr lang="en-US" sz="8000" dirty="0">
                <a:solidFill>
                  <a:srgbClr val="000000"/>
                </a:solidFill>
                <a:latin typeface="Roboto Condensed Bold"/>
              </a:rPr>
              <a:t>DATA ANALYSIS</a:t>
            </a:r>
          </a:p>
        </p:txBody>
      </p:sp>
      <p:pic>
        <p:nvPicPr>
          <p:cNvPr id="3" name="Picture 2">
            <a:extLst>
              <a:ext uri="{FF2B5EF4-FFF2-40B4-BE49-F238E27FC236}">
                <a16:creationId xmlns:a16="http://schemas.microsoft.com/office/drawing/2014/main" id="{D949EBA6-7B72-6296-03CC-FDB278FBB559}"/>
              </a:ext>
            </a:extLst>
          </p:cNvPr>
          <p:cNvPicPr>
            <a:picLocks noChangeAspect="1"/>
          </p:cNvPicPr>
          <p:nvPr/>
        </p:nvPicPr>
        <p:blipFill>
          <a:blip r:embed="rId3"/>
          <a:stretch>
            <a:fillRect/>
          </a:stretch>
        </p:blipFill>
        <p:spPr>
          <a:xfrm>
            <a:off x="52616" y="1875210"/>
            <a:ext cx="4451833" cy="3220260"/>
          </a:xfrm>
          <a:prstGeom prst="rect">
            <a:avLst/>
          </a:prstGeom>
        </p:spPr>
      </p:pic>
      <p:pic>
        <p:nvPicPr>
          <p:cNvPr id="5" name="Picture 4">
            <a:extLst>
              <a:ext uri="{FF2B5EF4-FFF2-40B4-BE49-F238E27FC236}">
                <a16:creationId xmlns:a16="http://schemas.microsoft.com/office/drawing/2014/main" id="{3E9A6799-5910-74ED-B34D-07DECDFE66D9}"/>
              </a:ext>
            </a:extLst>
          </p:cNvPr>
          <p:cNvPicPr>
            <a:picLocks noChangeAspect="1"/>
          </p:cNvPicPr>
          <p:nvPr/>
        </p:nvPicPr>
        <p:blipFill>
          <a:blip r:embed="rId4"/>
          <a:stretch>
            <a:fillRect/>
          </a:stretch>
        </p:blipFill>
        <p:spPr>
          <a:xfrm>
            <a:off x="4495800" y="2100864"/>
            <a:ext cx="4338967" cy="3006213"/>
          </a:xfrm>
          <a:prstGeom prst="rect">
            <a:avLst/>
          </a:prstGeom>
        </p:spPr>
      </p:pic>
      <p:pic>
        <p:nvPicPr>
          <p:cNvPr id="9" name="Picture 8">
            <a:extLst>
              <a:ext uri="{FF2B5EF4-FFF2-40B4-BE49-F238E27FC236}">
                <a16:creationId xmlns:a16="http://schemas.microsoft.com/office/drawing/2014/main" id="{4968BDD2-885F-4F6C-48C5-76B53138F3E9}"/>
              </a:ext>
            </a:extLst>
          </p:cNvPr>
          <p:cNvPicPr>
            <a:picLocks noChangeAspect="1"/>
          </p:cNvPicPr>
          <p:nvPr/>
        </p:nvPicPr>
        <p:blipFill>
          <a:blip r:embed="rId5"/>
          <a:stretch>
            <a:fillRect/>
          </a:stretch>
        </p:blipFill>
        <p:spPr>
          <a:xfrm>
            <a:off x="8943105" y="1923240"/>
            <a:ext cx="4552780" cy="3220259"/>
          </a:xfrm>
          <a:prstGeom prst="rect">
            <a:avLst/>
          </a:prstGeom>
        </p:spPr>
      </p:pic>
      <p:pic>
        <p:nvPicPr>
          <p:cNvPr id="15" name="Picture 14">
            <a:extLst>
              <a:ext uri="{FF2B5EF4-FFF2-40B4-BE49-F238E27FC236}">
                <a16:creationId xmlns:a16="http://schemas.microsoft.com/office/drawing/2014/main" id="{8CA83083-B435-1A88-4739-655F691FCAE8}"/>
              </a:ext>
            </a:extLst>
          </p:cNvPr>
          <p:cNvPicPr>
            <a:picLocks noChangeAspect="1"/>
          </p:cNvPicPr>
          <p:nvPr/>
        </p:nvPicPr>
        <p:blipFill>
          <a:blip r:embed="rId6"/>
          <a:stretch>
            <a:fillRect/>
          </a:stretch>
        </p:blipFill>
        <p:spPr>
          <a:xfrm>
            <a:off x="13604223" y="1875210"/>
            <a:ext cx="4602496" cy="3268289"/>
          </a:xfrm>
          <a:prstGeom prst="rect">
            <a:avLst/>
          </a:prstGeom>
        </p:spPr>
      </p:pic>
    </p:spTree>
    <p:extLst>
      <p:ext uri="{BB962C8B-B14F-4D97-AF65-F5344CB8AC3E}">
        <p14:creationId xmlns:p14="http://schemas.microsoft.com/office/powerpoint/2010/main" val="339657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A40843-3110-0014-3EAE-15B6EE7A139E}"/>
              </a:ext>
            </a:extLst>
          </p:cNvPr>
          <p:cNvSpPr txBox="1"/>
          <p:nvPr/>
        </p:nvSpPr>
        <p:spPr>
          <a:xfrm>
            <a:off x="9166405" y="1903324"/>
            <a:ext cx="8797437" cy="7971413"/>
          </a:xfrm>
          <a:prstGeom prst="rect">
            <a:avLst/>
          </a:prstGeom>
          <a:solidFill>
            <a:schemeClr val="bg1"/>
          </a:solidFill>
        </p:spPr>
        <p:txBody>
          <a:bodyPr wrap="square" rtlCol="0">
            <a:spAutoFit/>
          </a:bodyPr>
          <a:lstStyle/>
          <a:p>
            <a:pPr marL="457200" indent="-457200">
              <a:buFont typeface="Arial" panose="020B0604020202020204" pitchFamily="34" charset="0"/>
              <a:buChar char="•"/>
            </a:pPr>
            <a:r>
              <a:rPr lang="en-US" sz="3200" dirty="0"/>
              <a:t>The map illustrates that </a:t>
            </a:r>
            <a:r>
              <a:rPr lang="en-US" sz="3200" i="1" u="sng" dirty="0"/>
              <a:t>cement significantly influences</a:t>
            </a:r>
            <a:r>
              <a:rPr lang="en-US" sz="3200" dirty="0"/>
              <a:t> concrete strength.</a:t>
            </a:r>
          </a:p>
          <a:p>
            <a:pPr marL="457200" indent="-457200">
              <a:buFont typeface="Arial" panose="020B0604020202020204" pitchFamily="34" charset="0"/>
              <a:buChar char="•"/>
            </a:pPr>
            <a:r>
              <a:rPr lang="en-US" sz="3200" dirty="0"/>
              <a:t>Another influential factor is </a:t>
            </a:r>
            <a:r>
              <a:rPr lang="en-US" sz="3200" i="1" u="sng" dirty="0"/>
              <a:t>superplasticizer, with a coefficient of 0.37</a:t>
            </a:r>
            <a:r>
              <a:rPr lang="en-US" sz="3200" dirty="0"/>
              <a:t>, impacting concrete strength.</a:t>
            </a:r>
          </a:p>
          <a:p>
            <a:pPr marL="457200" indent="-457200">
              <a:buFont typeface="Arial" panose="020B0604020202020204" pitchFamily="34" charset="0"/>
              <a:buChar char="•"/>
            </a:pPr>
            <a:r>
              <a:rPr lang="en-US" sz="3200" dirty="0"/>
              <a:t>Age also bears significance. The previous scatterplot suggests that </a:t>
            </a:r>
            <a:r>
              <a:rPr lang="en-US" sz="3200" i="1" u="sng" dirty="0"/>
              <a:t>optimal concrete strength is achieved with an age range of 20-100 days</a:t>
            </a:r>
            <a:r>
              <a:rPr lang="en-US" sz="3200" dirty="0"/>
              <a:t>.</a:t>
            </a:r>
          </a:p>
          <a:p>
            <a:pPr marL="457200" indent="-457200">
              <a:buFont typeface="Arial" panose="020B0604020202020204" pitchFamily="34" charset="0"/>
              <a:buChar char="•"/>
            </a:pPr>
            <a:r>
              <a:rPr lang="en-US" sz="3200" i="1" u="sng" dirty="0"/>
              <a:t>Water exhibits a negative correlation</a:t>
            </a:r>
            <a:r>
              <a:rPr lang="en-US" sz="3200" dirty="0"/>
              <a:t> with concrete strength. An increase in water quantity results in a decrease in concrete strength quality.</a:t>
            </a:r>
          </a:p>
          <a:p>
            <a:pPr marL="457200" indent="-457200">
              <a:buFont typeface="Arial" panose="020B0604020202020204" pitchFamily="34" charset="0"/>
              <a:buChar char="•"/>
            </a:pPr>
            <a:r>
              <a:rPr lang="en-US" sz="3200" dirty="0"/>
              <a:t>Additionally, </a:t>
            </a:r>
            <a:r>
              <a:rPr lang="en-US" sz="3200" i="1" u="sng" dirty="0"/>
              <a:t>superplasticizer shows a strong negative correlation with water</a:t>
            </a:r>
            <a:r>
              <a:rPr lang="en-US" sz="3200" dirty="0"/>
              <a:t>. Elevating superplasticizer reduces water quantity, promoting higher cement strength.</a:t>
            </a:r>
          </a:p>
        </p:txBody>
      </p:sp>
      <p:grpSp>
        <p:nvGrpSpPr>
          <p:cNvPr id="11" name="Group 2">
            <a:extLst>
              <a:ext uri="{FF2B5EF4-FFF2-40B4-BE49-F238E27FC236}">
                <a16:creationId xmlns:a16="http://schemas.microsoft.com/office/drawing/2014/main" id="{D464FA3D-0EFD-09EF-DDED-A04708CFBD67}"/>
              </a:ext>
            </a:extLst>
          </p:cNvPr>
          <p:cNvGrpSpPr/>
          <p:nvPr/>
        </p:nvGrpSpPr>
        <p:grpSpPr>
          <a:xfrm>
            <a:off x="0" y="0"/>
            <a:ext cx="18288000" cy="1562100"/>
            <a:chOff x="0" y="0"/>
            <a:chExt cx="5084711" cy="594059"/>
          </a:xfrm>
        </p:grpSpPr>
        <p:sp>
          <p:nvSpPr>
            <p:cNvPr id="12" name="Freeform 3">
              <a:extLst>
                <a:ext uri="{FF2B5EF4-FFF2-40B4-BE49-F238E27FC236}">
                  <a16:creationId xmlns:a16="http://schemas.microsoft.com/office/drawing/2014/main" id="{46AA5CB4-896A-2E67-A232-D68B46564FEC}"/>
                </a:ext>
              </a:extLst>
            </p:cNvPr>
            <p:cNvSpPr/>
            <p:nvPr/>
          </p:nvSpPr>
          <p:spPr>
            <a:xfrm>
              <a:off x="0" y="0"/>
              <a:ext cx="5084711" cy="594059"/>
            </a:xfrm>
            <a:custGeom>
              <a:avLst/>
              <a:gdLst/>
              <a:ahLst/>
              <a:cxnLst/>
              <a:rect l="l" t="t" r="r" b="b"/>
              <a:pathLst>
                <a:path w="5084711" h="594059">
                  <a:moveTo>
                    <a:pt x="0" y="0"/>
                  </a:moveTo>
                  <a:lnTo>
                    <a:pt x="5084711" y="0"/>
                  </a:lnTo>
                  <a:lnTo>
                    <a:pt x="5084711" y="594059"/>
                  </a:lnTo>
                  <a:lnTo>
                    <a:pt x="0" y="594059"/>
                  </a:lnTo>
                  <a:lnTo>
                    <a:pt x="0" y="0"/>
                  </a:lnTo>
                </a:path>
              </a:pathLst>
            </a:custGeom>
            <a:solidFill>
              <a:srgbClr val="FFCC00"/>
            </a:solidFill>
          </p:spPr>
          <p:txBody>
            <a:bodyPr/>
            <a:lstStyle/>
            <a:p>
              <a:endParaRPr lang="en-IN"/>
            </a:p>
          </p:txBody>
        </p:sp>
        <p:sp>
          <p:nvSpPr>
            <p:cNvPr id="14" name="TextBox 4">
              <a:extLst>
                <a:ext uri="{FF2B5EF4-FFF2-40B4-BE49-F238E27FC236}">
                  <a16:creationId xmlns:a16="http://schemas.microsoft.com/office/drawing/2014/main" id="{E9DB95EE-AB20-F20C-E10F-EB87266E48AB}"/>
                </a:ext>
              </a:extLst>
            </p:cNvPr>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6" name="TextBox 7">
            <a:extLst>
              <a:ext uri="{FF2B5EF4-FFF2-40B4-BE49-F238E27FC236}">
                <a16:creationId xmlns:a16="http://schemas.microsoft.com/office/drawing/2014/main" id="{CF9430F7-5350-860F-83E1-E240F79881E1}"/>
              </a:ext>
            </a:extLst>
          </p:cNvPr>
          <p:cNvSpPr txBox="1"/>
          <p:nvPr/>
        </p:nvSpPr>
        <p:spPr>
          <a:xfrm>
            <a:off x="228600" y="268088"/>
            <a:ext cx="12323736" cy="1025922"/>
          </a:xfrm>
          <a:prstGeom prst="rect">
            <a:avLst/>
          </a:prstGeom>
        </p:spPr>
        <p:txBody>
          <a:bodyPr lIns="0" tIns="0" rIns="0" bIns="0" rtlCol="0" anchor="t">
            <a:spAutoFit/>
          </a:bodyPr>
          <a:lstStyle/>
          <a:p>
            <a:pPr>
              <a:lnSpc>
                <a:spcPts val="8000"/>
              </a:lnSpc>
            </a:pPr>
            <a:r>
              <a:rPr lang="en-US" sz="7200" dirty="0">
                <a:solidFill>
                  <a:srgbClr val="000000"/>
                </a:solidFill>
                <a:latin typeface="Roboto Condensed Bold"/>
              </a:rPr>
              <a:t>Correlation Analysis</a:t>
            </a:r>
          </a:p>
        </p:txBody>
      </p:sp>
      <p:sp>
        <p:nvSpPr>
          <p:cNvPr id="2" name="TextBox 1">
            <a:extLst>
              <a:ext uri="{FF2B5EF4-FFF2-40B4-BE49-F238E27FC236}">
                <a16:creationId xmlns:a16="http://schemas.microsoft.com/office/drawing/2014/main" id="{CBA32082-EFA8-3A49-ED7F-18DDF3B945EB}"/>
              </a:ext>
            </a:extLst>
          </p:cNvPr>
          <p:cNvSpPr txBox="1"/>
          <p:nvPr/>
        </p:nvSpPr>
        <p:spPr>
          <a:xfrm>
            <a:off x="8113990" y="180884"/>
            <a:ext cx="9827447" cy="1200329"/>
          </a:xfrm>
          <a:prstGeom prst="rect">
            <a:avLst/>
          </a:prstGeom>
          <a:noFill/>
          <a:ln>
            <a:solidFill>
              <a:schemeClr val="tx1"/>
            </a:solidFill>
          </a:ln>
        </p:spPr>
        <p:txBody>
          <a:bodyPr wrap="square" rtlCol="0">
            <a:spAutoFit/>
          </a:bodyPr>
          <a:lstStyle/>
          <a:p>
            <a:r>
              <a:rPr lang="en-US" sz="2400" dirty="0"/>
              <a:t>The correlation coefficient spans from -1 to 1. Values closer to -1 or 1 signify robust negative or positive correlations, respectively. Value closer to 0 indicate no correlation</a:t>
            </a:r>
            <a:endParaRPr lang="en-IN" sz="2400" dirty="0"/>
          </a:p>
        </p:txBody>
      </p:sp>
      <p:pic>
        <p:nvPicPr>
          <p:cNvPr id="4" name="Picture 3">
            <a:extLst>
              <a:ext uri="{FF2B5EF4-FFF2-40B4-BE49-F238E27FC236}">
                <a16:creationId xmlns:a16="http://schemas.microsoft.com/office/drawing/2014/main" id="{1798040A-4446-1B23-B0E6-A270D1BC03E5}"/>
              </a:ext>
            </a:extLst>
          </p:cNvPr>
          <p:cNvPicPr>
            <a:picLocks noChangeAspect="1"/>
          </p:cNvPicPr>
          <p:nvPr/>
        </p:nvPicPr>
        <p:blipFill>
          <a:blip r:embed="rId3"/>
          <a:stretch>
            <a:fillRect/>
          </a:stretch>
        </p:blipFill>
        <p:spPr>
          <a:xfrm>
            <a:off x="641684" y="1885277"/>
            <a:ext cx="7467600" cy="7921433"/>
          </a:xfrm>
          <a:prstGeom prst="rect">
            <a:avLst/>
          </a:prstGeom>
        </p:spPr>
      </p:pic>
    </p:spTree>
    <p:extLst>
      <p:ext uri="{BB962C8B-B14F-4D97-AF65-F5344CB8AC3E}">
        <p14:creationId xmlns:p14="http://schemas.microsoft.com/office/powerpoint/2010/main" val="1980284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1061</Words>
  <Application>Microsoft Office PowerPoint</Application>
  <PresentationFormat>Custom</PresentationFormat>
  <Paragraphs>97</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Arial</vt:lpstr>
      <vt:lpstr>Roboto Condensed Bold</vt:lpstr>
      <vt:lpstr>Roboto</vt:lpstr>
      <vt:lpstr>Wingdings</vt:lpstr>
      <vt:lpstr>Courier New</vt:lpstr>
      <vt:lpstr>Office Theme</vt:lpstr>
      <vt:lpstr>PowerPoint Presentation</vt:lpstr>
      <vt:lpstr>Quality Inconsistencies in Concrete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Factors Affecting Concrete Compressive Strength</dc:title>
  <cp:lastModifiedBy>Rahul Jaybalan</cp:lastModifiedBy>
  <cp:revision>20</cp:revision>
  <dcterms:created xsi:type="dcterms:W3CDTF">2006-08-16T00:00:00Z</dcterms:created>
  <dcterms:modified xsi:type="dcterms:W3CDTF">2023-08-23T18:26:25Z</dcterms:modified>
  <dc:identifier>DAFsW97Hg0Q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2023-08-23T12:56:55Z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e963c853-750b-465a-87eb-414f23c08305</vt:lpwstr>
  </property>
  <property fmtid="{D5CDD505-2E9C-101B-9397-08002B2CF9AE}" pid="8" name="MSIP_Label_cbec90da-8de3-41c2-83a2-9a36daf445f7_ContentBits">
    <vt:lpwstr>0</vt:lpwstr>
  </property>
</Properties>
</file>