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17"/>
  </p:notesMasterIdLst>
  <p:sldIdLst>
    <p:sldId id="267" r:id="rId2"/>
    <p:sldId id="262" r:id="rId3"/>
    <p:sldId id="272" r:id="rId4"/>
    <p:sldId id="258" r:id="rId5"/>
    <p:sldId id="270" r:id="rId6"/>
    <p:sldId id="265" r:id="rId7"/>
    <p:sldId id="266" r:id="rId8"/>
    <p:sldId id="259" r:id="rId9"/>
    <p:sldId id="261" r:id="rId10"/>
    <p:sldId id="260" r:id="rId11"/>
    <p:sldId id="268" r:id="rId12"/>
    <p:sldId id="263" r:id="rId13"/>
    <p:sldId id="269" r:id="rId14"/>
    <p:sldId id="27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1" autoAdjust="0"/>
    <p:restoredTop sz="94660"/>
  </p:normalViewPr>
  <p:slideViewPr>
    <p:cSldViewPr snapToGrid="0">
      <p:cViewPr>
        <p:scale>
          <a:sx n="70" d="100"/>
          <a:sy n="70" d="100"/>
        </p:scale>
        <p:origin x="1138" y="2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79EC7-14E1-4E54-BD79-1DE97AE6C7E1}" type="doc">
      <dgm:prSet loTypeId="urn:microsoft.com/office/officeart/2005/8/layout/venn1" loCatId="relationship" qsTypeId="urn:microsoft.com/office/officeart/2005/8/quickstyle/simple5" qsCatId="simple" csTypeId="urn:microsoft.com/office/officeart/2005/8/colors/accent1_2" csCatId="accent1"/>
      <dgm:spPr/>
      <dgm:t>
        <a:bodyPr/>
        <a:lstStyle/>
        <a:p>
          <a:endParaRPr lang="en-IN"/>
        </a:p>
      </dgm:t>
    </dgm:pt>
    <dgm:pt modelId="{7D7C0B91-8025-49C1-BD9F-EEAF59161296}">
      <dgm:prSet/>
      <dgm:spPr/>
      <dgm:t>
        <a:bodyPr/>
        <a:lstStyle/>
        <a:p>
          <a:r>
            <a:rPr lang="en-US" b="1" i="1" u="sng" dirty="0">
              <a:latin typeface="Times New Roman" panose="02020603050405020304" pitchFamily="18" charset="0"/>
              <a:cs typeface="Times New Roman" panose="02020603050405020304" pitchFamily="18" charset="0"/>
            </a:rPr>
            <a:t>MACHINE LEARNING PROJECT</a:t>
          </a:r>
          <a:br>
            <a:rPr lang="en-IN" u="sng" dirty="0"/>
          </a:br>
          <a:endParaRPr lang="en-IN" dirty="0"/>
        </a:p>
      </dgm:t>
    </dgm:pt>
    <dgm:pt modelId="{92B3C4D9-4E07-4E9E-A36C-6713FD0DAF76}" type="parTrans" cxnId="{D6BB45C4-8F26-436D-B28D-7FE90DF88F8B}">
      <dgm:prSet/>
      <dgm:spPr/>
      <dgm:t>
        <a:bodyPr/>
        <a:lstStyle/>
        <a:p>
          <a:endParaRPr lang="en-IN"/>
        </a:p>
      </dgm:t>
    </dgm:pt>
    <dgm:pt modelId="{DAB61E6F-79EA-4D49-BAA7-42C816AFD16C}" type="sibTrans" cxnId="{D6BB45C4-8F26-436D-B28D-7FE90DF88F8B}">
      <dgm:prSet/>
      <dgm:spPr/>
      <dgm:t>
        <a:bodyPr/>
        <a:lstStyle/>
        <a:p>
          <a:endParaRPr lang="en-IN"/>
        </a:p>
      </dgm:t>
    </dgm:pt>
    <dgm:pt modelId="{D3B8FACC-9DD7-4134-82DA-7E282468629D}" type="pres">
      <dgm:prSet presAssocID="{B5779EC7-14E1-4E54-BD79-1DE97AE6C7E1}" presName="compositeShape" presStyleCnt="0">
        <dgm:presLayoutVars>
          <dgm:chMax val="7"/>
          <dgm:dir/>
          <dgm:resizeHandles val="exact"/>
        </dgm:presLayoutVars>
      </dgm:prSet>
      <dgm:spPr/>
    </dgm:pt>
    <dgm:pt modelId="{D7696B4B-B7D0-4F44-BFD6-FC0FC1F62610}" type="pres">
      <dgm:prSet presAssocID="{7D7C0B91-8025-49C1-BD9F-EEAF59161296}" presName="circ1TxSh" presStyleLbl="vennNode1" presStyleIdx="0" presStyleCnt="1" custLinFactNeighborX="-1226" custLinFactNeighborY="-491"/>
      <dgm:spPr/>
    </dgm:pt>
  </dgm:ptLst>
  <dgm:cxnLst>
    <dgm:cxn modelId="{B3495C01-0BE4-40BA-BFAD-DC9CD5360E37}" type="presOf" srcId="{7D7C0B91-8025-49C1-BD9F-EEAF59161296}" destId="{D7696B4B-B7D0-4F44-BFD6-FC0FC1F62610}" srcOrd="0" destOrd="0" presId="urn:microsoft.com/office/officeart/2005/8/layout/venn1"/>
    <dgm:cxn modelId="{1648946F-07DF-4B62-97C0-13BEF2D793B3}" type="presOf" srcId="{B5779EC7-14E1-4E54-BD79-1DE97AE6C7E1}" destId="{D3B8FACC-9DD7-4134-82DA-7E282468629D}" srcOrd="0" destOrd="0" presId="urn:microsoft.com/office/officeart/2005/8/layout/venn1"/>
    <dgm:cxn modelId="{D6BB45C4-8F26-436D-B28D-7FE90DF88F8B}" srcId="{B5779EC7-14E1-4E54-BD79-1DE97AE6C7E1}" destId="{7D7C0B91-8025-49C1-BD9F-EEAF59161296}" srcOrd="0" destOrd="0" parTransId="{92B3C4D9-4E07-4E9E-A36C-6713FD0DAF76}" sibTransId="{DAB61E6F-79EA-4D49-BAA7-42C816AFD16C}"/>
    <dgm:cxn modelId="{6FC2CF82-DBA2-4DDF-92B1-13B72B4FB468}" type="presParOf" srcId="{D3B8FACC-9DD7-4134-82DA-7E282468629D}" destId="{D7696B4B-B7D0-4F44-BFD6-FC0FC1F62610}"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96B4B-B7D0-4F44-BFD6-FC0FC1F62610}">
      <dsp:nvSpPr>
        <dsp:cNvPr id="0" name=""/>
        <dsp:cNvSpPr/>
      </dsp:nvSpPr>
      <dsp:spPr>
        <a:xfrm>
          <a:off x="2407725" y="0"/>
          <a:ext cx="5563727" cy="5563727"/>
        </a:xfrm>
        <a:prstGeom prst="ellipse">
          <a:avLst/>
        </a:prstGeom>
        <a:gradFill rotWithShape="0">
          <a:gsLst>
            <a:gs pos="0">
              <a:schemeClr val="accent1">
                <a:alpha val="50000"/>
                <a:hueOff val="0"/>
                <a:satOff val="0"/>
                <a:lumOff val="0"/>
                <a:alphaOff val="0"/>
                <a:tint val="96000"/>
                <a:lumMod val="104000"/>
              </a:schemeClr>
            </a:gs>
            <a:gs pos="100000">
              <a:schemeClr val="accent1">
                <a:alpha val="5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1" i="1" u="sng" kern="1200" dirty="0">
              <a:latin typeface="Times New Roman" panose="02020603050405020304" pitchFamily="18" charset="0"/>
              <a:cs typeface="Times New Roman" panose="02020603050405020304" pitchFamily="18" charset="0"/>
            </a:rPr>
            <a:t>MACHINE LEARNING PROJECT</a:t>
          </a:r>
          <a:br>
            <a:rPr lang="en-IN" sz="5900" u="sng" kern="1200" dirty="0"/>
          </a:br>
          <a:endParaRPr lang="en-IN" sz="5900" kern="1200" dirty="0"/>
        </a:p>
      </dsp:txBody>
      <dsp:txXfrm>
        <a:off x="3222514" y="814789"/>
        <a:ext cx="3934149" cy="393414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04CC1-BFC4-4B43-A682-A64349C49B64}" type="datetimeFigureOut">
              <a:rPr lang="en-IN" smtClean="0"/>
              <a:t>13-09-2023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765A2-3351-421F-98BC-15E7B1759BDE}" type="slidenum">
              <a:rPr lang="en-IN" smtClean="0"/>
              <a:t>‹#›</a:t>
            </a:fld>
            <a:endParaRPr lang="en-IN"/>
          </a:p>
        </p:txBody>
      </p:sp>
    </p:spTree>
    <p:extLst>
      <p:ext uri="{BB962C8B-B14F-4D97-AF65-F5344CB8AC3E}">
        <p14:creationId xmlns:p14="http://schemas.microsoft.com/office/powerpoint/2010/main" val="306991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D765A2-3351-421F-98BC-15E7B1759BDE}" type="slidenum">
              <a:rPr lang="en-IN" smtClean="0"/>
              <a:t>1</a:t>
            </a:fld>
            <a:endParaRPr lang="en-IN"/>
          </a:p>
        </p:txBody>
      </p:sp>
    </p:spTree>
    <p:extLst>
      <p:ext uri="{BB962C8B-B14F-4D97-AF65-F5344CB8AC3E}">
        <p14:creationId xmlns:p14="http://schemas.microsoft.com/office/powerpoint/2010/main" val="130180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D765A2-3351-421F-98BC-15E7B1759BDE}" type="slidenum">
              <a:rPr lang="en-IN" smtClean="0"/>
              <a:t>11</a:t>
            </a:fld>
            <a:endParaRPr lang="en-IN"/>
          </a:p>
        </p:txBody>
      </p:sp>
    </p:spTree>
    <p:extLst>
      <p:ext uri="{BB962C8B-B14F-4D97-AF65-F5344CB8AC3E}">
        <p14:creationId xmlns:p14="http://schemas.microsoft.com/office/powerpoint/2010/main" val="337193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41328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01940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960B0E-F39D-46E4-BCE3-FFFEB1E0E37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7754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32047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960B0E-F39D-46E4-BCE3-FFFEB1E0E37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8837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2327907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2168103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39138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40566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412737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823771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2C08E-F9AA-4F6E-972A-8C469E1DA4F9}"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22010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02C08E-F9AA-4F6E-972A-8C469E1DA4F9}" type="datetimeFigureOut">
              <a:rPr lang="en-IN" smtClean="0"/>
              <a:t>13-09-2023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211542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2C08E-F9AA-4F6E-972A-8C469E1DA4F9}" type="datetimeFigureOut">
              <a:rPr lang="en-IN" smtClean="0"/>
              <a:t>13-09-2023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236965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192355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107325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02C08E-F9AA-4F6E-972A-8C469E1DA4F9}" type="datetimeFigureOut">
              <a:rPr lang="en-IN" smtClean="0"/>
              <a:t>13-09-2023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960B0E-F39D-46E4-BCE3-FFFEB1E0E37E}" type="slidenum">
              <a:rPr lang="en-IN" smtClean="0"/>
              <a:t>‹#›</a:t>
            </a:fld>
            <a:endParaRPr lang="en-IN"/>
          </a:p>
        </p:txBody>
      </p:sp>
    </p:spTree>
    <p:extLst>
      <p:ext uri="{BB962C8B-B14F-4D97-AF65-F5344CB8AC3E}">
        <p14:creationId xmlns:p14="http://schemas.microsoft.com/office/powerpoint/2010/main" val="16626597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A5347FC-DCF3-B3E4-2B15-05FDBFC6C744}"/>
              </a:ext>
            </a:extLst>
          </p:cNvPr>
          <p:cNvGraphicFramePr/>
          <p:nvPr>
            <p:extLst>
              <p:ext uri="{D42A27DB-BD31-4B8C-83A1-F6EECF244321}">
                <p14:modId xmlns:p14="http://schemas.microsoft.com/office/powerpoint/2010/main" val="2301558421"/>
              </p:ext>
            </p:extLst>
          </p:nvPr>
        </p:nvGraphicFramePr>
        <p:xfrm>
          <a:off x="838200" y="365125"/>
          <a:ext cx="10515600" cy="5563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566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A95B4-E246-857B-8864-9346E66CA828}"/>
              </a:ext>
            </a:extLst>
          </p:cNvPr>
          <p:cNvSpPr>
            <a:spLocks noGrp="1"/>
          </p:cNvSpPr>
          <p:nvPr>
            <p:ph type="title"/>
          </p:nvPr>
        </p:nvSpPr>
        <p:spPr>
          <a:xfrm>
            <a:off x="1753468" y="324464"/>
            <a:ext cx="9632287" cy="776749"/>
          </a:xfrm>
        </p:spPr>
        <p:txBody>
          <a:bodyPr>
            <a:normAutofit fontScale="90000"/>
          </a:bodyPr>
          <a:lstStyle/>
          <a:p>
            <a:r>
              <a:rPr lang="en-US" sz="3600" b="1" dirty="0">
                <a:latin typeface="Times New Roman" panose="02020603050405020304" pitchFamily="18" charset="0"/>
                <a:cs typeface="Times New Roman" panose="02020603050405020304" pitchFamily="18" charset="0"/>
              </a:rPr>
              <a:t>How does Credit Card Fraud have impact in real life. </a:t>
            </a:r>
            <a:endParaRPr lang="en-IN" sz="3600" b="1" dirty="0">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0C06885E-C65E-5D67-21DA-AF0DFD22CDE5}"/>
              </a:ext>
            </a:extLst>
          </p:cNvPr>
          <p:cNvSpPr>
            <a:spLocks noGrp="1"/>
          </p:cNvSpPr>
          <p:nvPr>
            <p:ph idx="1"/>
          </p:nvPr>
        </p:nvSpPr>
        <p:spPr>
          <a:xfrm>
            <a:off x="1753469" y="1347018"/>
            <a:ext cx="9101343" cy="4896465"/>
          </a:xfrm>
          <a:ln/>
        </p:spPr>
        <p:style>
          <a:lnRef idx="2">
            <a:schemeClr val="dk1"/>
          </a:lnRef>
          <a:fillRef idx="1">
            <a:schemeClr val="lt1"/>
          </a:fillRef>
          <a:effectRef idx="0">
            <a:schemeClr val="dk1"/>
          </a:effectRef>
          <a:fontRef idx="minor">
            <a:schemeClr val="dk1"/>
          </a:fontRef>
        </p:style>
        <p:txBody>
          <a:bodyPr>
            <a:noAutofit/>
          </a:bodyPr>
          <a:lstStyle/>
          <a:p>
            <a:pPr marL="0" indent="0">
              <a:buNone/>
            </a:pPr>
            <a:endParaRPr lang="en-US" sz="2000" dirty="0">
              <a:solidFill>
                <a:schemeClr val="bg1"/>
              </a:solidFill>
            </a:endParaRPr>
          </a:p>
          <a:p>
            <a:r>
              <a:rPr lang="en-US" sz="2000" i="1" dirty="0">
                <a:solidFill>
                  <a:schemeClr val="tx1"/>
                </a:solidFill>
                <a:latin typeface="Times New Roman" panose="02020603050405020304" pitchFamily="18" charset="0"/>
                <a:cs typeface="Times New Roman" panose="02020603050405020304" pitchFamily="18" charset="0"/>
              </a:rPr>
              <a:t>Every fraudulent cases are not reported.</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When a person's credit card is used fraudulently, they can suffer immediate financial losses. These may include unauthorized charges for purchases they didn't make. Depending on the cardholder's liability, they may be responsible for some or all of these charges. </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Experiencing credit card fraud can erode a person's trust in financial institutions and online payment systems. They may become more cautious about online shopping and sharing their financial information.</a:t>
            </a:r>
          </a:p>
          <a:p>
            <a:endParaRPr lang="en-US"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256511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circle(in)">
                                      <p:cBhvr>
                                        <p:cTn id="13" dur="2000"/>
                                        <p:tgtEl>
                                          <p:spTgt spid="12">
                                            <p:txEl>
                                              <p:pRg st="1" end="1"/>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circle(in)">
                                      <p:cBhvr>
                                        <p:cTn id="16" dur="2000"/>
                                        <p:tgtEl>
                                          <p:spTgt spid="12">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animEffect transition="in" filter="circle(in)">
                                      <p:cBhvr>
                                        <p:cTn id="19" dur="20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C06885E-C65E-5D67-21DA-AF0DFD22CDE5}"/>
              </a:ext>
            </a:extLst>
          </p:cNvPr>
          <p:cNvSpPr>
            <a:spLocks noGrp="1"/>
          </p:cNvSpPr>
          <p:nvPr>
            <p:ph idx="1"/>
          </p:nvPr>
        </p:nvSpPr>
        <p:spPr>
          <a:xfrm>
            <a:off x="550606" y="501445"/>
            <a:ext cx="11198941" cy="5702710"/>
          </a:xfrm>
          <a:ln/>
        </p:spPr>
        <p:style>
          <a:lnRef idx="2">
            <a:schemeClr val="dk1"/>
          </a:lnRef>
          <a:fillRef idx="1">
            <a:schemeClr val="lt1"/>
          </a:fillRef>
          <a:effectRef idx="0">
            <a:schemeClr val="dk1"/>
          </a:effectRef>
          <a:fontRef idx="minor">
            <a:schemeClr val="dk1"/>
          </a:fontRef>
        </p:style>
        <p:txBody>
          <a:bodyPr>
            <a:noAutofit/>
          </a:bodyPr>
          <a:lstStyle/>
          <a:p>
            <a:r>
              <a:rPr lang="en-US" sz="2000" i="1" dirty="0">
                <a:solidFill>
                  <a:schemeClr val="tx1"/>
                </a:solidFill>
                <a:latin typeface="Times New Roman" panose="02020603050405020304" pitchFamily="18" charset="0"/>
                <a:cs typeface="Times New Roman" panose="02020603050405020304" pitchFamily="18" charset="0"/>
              </a:rPr>
              <a:t>Fraud is not a victimless crime. </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Fraud can be a traumatic experience that often causes real and irreversible impacts for victims and their families.</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Fraud can also cause lasting mental and physical trauma for victims. Fraud also results in lost opportunities for individuals and businesses.</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Enormous Data is processed every day for credit card frauds. </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Most of the data are not fraudulent, hence it is really hard to for detecting the fraudulent transactions happening</a:t>
            </a:r>
            <a:r>
              <a:rPr lang="en-US" sz="2000" i="1" dirty="0">
                <a:solidFill>
                  <a:schemeClr val="bg1"/>
                </a:solidFill>
                <a:latin typeface="Times New Roman" panose="02020603050405020304" pitchFamily="18" charset="0"/>
                <a:cs typeface="Times New Roman" panose="02020603050405020304" pitchFamily="18" charset="0"/>
              </a:rPr>
              <a:t>. </a:t>
            </a:r>
          </a:p>
          <a:p>
            <a:endParaRPr lang="en-US"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147258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ircle(in)">
                                      <p:cBhvr>
                                        <p:cTn id="7" dur="2000"/>
                                        <p:tgtEl>
                                          <p:spTgt spid="1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circle(in)">
                                      <p:cBhvr>
                                        <p:cTn id="10" dur="2000"/>
                                        <p:tgtEl>
                                          <p:spTgt spid="12">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circle(in)">
                                      <p:cBhvr>
                                        <p:cTn id="13" dur="2000"/>
                                        <p:tgtEl>
                                          <p:spTgt spid="12">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2">
                                            <p:txEl>
                                              <p:pRg st="6" end="6"/>
                                            </p:txEl>
                                          </p:spTgt>
                                        </p:tgtEl>
                                        <p:attrNameLst>
                                          <p:attrName>style.visibility</p:attrName>
                                        </p:attrNameLst>
                                      </p:cBhvr>
                                      <p:to>
                                        <p:strVal val="visible"/>
                                      </p:to>
                                    </p:set>
                                    <p:animEffect transition="in" filter="circle(in)">
                                      <p:cBhvr>
                                        <p:cTn id="16" dur="2000"/>
                                        <p:tgtEl>
                                          <p:spTgt spid="12">
                                            <p:txEl>
                                              <p:pRg st="6" end="6"/>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animEffect transition="in" filter="circle(in)">
                                      <p:cBhvr>
                                        <p:cTn id="19" dur="20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C06885E-C65E-5D67-21DA-AF0DFD22CDE5}"/>
              </a:ext>
            </a:extLst>
          </p:cNvPr>
          <p:cNvSpPr>
            <a:spLocks noGrp="1"/>
          </p:cNvSpPr>
          <p:nvPr>
            <p:ph idx="4294967295"/>
          </p:nvPr>
        </p:nvSpPr>
        <p:spPr>
          <a:xfrm>
            <a:off x="835026" y="520700"/>
            <a:ext cx="11022678" cy="5968590"/>
          </a:xfrm>
        </p:spPr>
        <p:style>
          <a:lnRef idx="2">
            <a:schemeClr val="dk1"/>
          </a:lnRef>
          <a:fillRef idx="1">
            <a:schemeClr val="lt1"/>
          </a:fillRef>
          <a:effectRef idx="0">
            <a:schemeClr val="dk1"/>
          </a:effectRef>
          <a:fontRef idx="minor">
            <a:schemeClr val="dk1"/>
          </a:fontRef>
        </p:style>
        <p:txBody>
          <a:bodyPr>
            <a:normAutofit/>
          </a:bodyPr>
          <a:lstStyle/>
          <a:p>
            <a:r>
              <a:rPr lang="en-US" i="1" dirty="0">
                <a:solidFill>
                  <a:schemeClr val="tx1"/>
                </a:solidFill>
                <a:latin typeface="Times New Roman" panose="02020603050405020304" pitchFamily="18" charset="0"/>
                <a:cs typeface="Times New Roman" panose="02020603050405020304" pitchFamily="18" charset="0"/>
              </a:rPr>
              <a:t>Fraud undermines the government’s ability to deliver services and achieve intended outcomes. </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Money and services are diverted away from those who need it and the services delivered can be substandard or unsafe. </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Fraud can result in distorted markets where fraudsters obtain a competitive advantage and drive out legitimate businesses. </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Costs for dealing with fraud against government programs are significant and go well beyond the direct financial loss. They can include assessment, detection, investigation and response costs as well as potential restitution. In addition, further costs can include program reviews and audits, and retrofitting or redesigning programs.</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Government entities generally lose between 0.5% and 5% of their spending to fraud and related loss based on international estimates. The majority of fraud is undetected and can be difficult to categorize. </a:t>
            </a:r>
            <a:endParaRPr lang="en-IN"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12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barn(inVertical)">
                                      <p:cBhvr>
                                        <p:cTn id="10" dur="500"/>
                                        <p:tgtEl>
                                          <p:spTgt spid="12">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barn(inVertical)">
                                      <p:cBhvr>
                                        <p:cTn id="13" dur="500"/>
                                        <p:tgtEl>
                                          <p:spTgt spid="12">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xEl>
                                              <p:pRg st="6" end="6"/>
                                            </p:txEl>
                                          </p:spTgt>
                                        </p:tgtEl>
                                        <p:attrNameLst>
                                          <p:attrName>style.visibility</p:attrName>
                                        </p:attrNameLst>
                                      </p:cBhvr>
                                      <p:to>
                                        <p:strVal val="visible"/>
                                      </p:to>
                                    </p:set>
                                    <p:animEffect transition="in" filter="barn(inVertical)">
                                      <p:cBhvr>
                                        <p:cTn id="16" dur="500"/>
                                        <p:tgtEl>
                                          <p:spTgt spid="12">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animEffect transition="in" filter="barn(inVertical)">
                                      <p:cBhvr>
                                        <p:cTn id="19"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C06885E-C65E-5D67-21DA-AF0DFD22CDE5}"/>
              </a:ext>
            </a:extLst>
          </p:cNvPr>
          <p:cNvSpPr>
            <a:spLocks noGrp="1"/>
          </p:cNvSpPr>
          <p:nvPr>
            <p:ph idx="4294967295"/>
          </p:nvPr>
        </p:nvSpPr>
        <p:spPr>
          <a:xfrm>
            <a:off x="1045889" y="1292224"/>
            <a:ext cx="10854813" cy="5565776"/>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US" i="1" dirty="0">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Costs for dealing with fraud against government programs are significant and go well beyond the direct financial loss. They can include assessment, detection, investigation and response costs as well as potential restitution. In addition, further costs can include program reviews and audits, and retrofitting or redesigning programs.</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Government entities generally lose between 0.5% and 5% of their spending to fraud and related loss based on international estimates. The majority of fraud is undetected and can be difficult to categorize. </a:t>
            </a:r>
            <a:endParaRPr lang="en-IN"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6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arn(inVertical)">
                                      <p:cBhvr>
                                        <p:cTn id="7" dur="500"/>
                                        <p:tgtEl>
                                          <p:spTgt spid="1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
                                            <p:txEl>
                                              <p:pRg st="3" end="3"/>
                                            </p:txEl>
                                          </p:spTgt>
                                        </p:tgtEl>
                                        <p:attrNameLst>
                                          <p:attrName>style.visibility</p:attrName>
                                        </p:attrNameLst>
                                      </p:cBhvr>
                                      <p:to>
                                        <p:strVal val="visible"/>
                                      </p:to>
                                    </p:set>
                                    <p:animEffect transition="in" filter="barn(inVertical)">
                                      <p:cBhvr>
                                        <p:cTn id="10"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Machine Learning is helping?</a:t>
            </a:r>
            <a:endParaRPr lang="en-IN" dirty="0"/>
          </a:p>
        </p:txBody>
      </p:sp>
      <p:sp>
        <p:nvSpPr>
          <p:cNvPr id="3" name="Content Placeholder 2"/>
          <p:cNvSpPr>
            <a:spLocks noGrp="1"/>
          </p:cNvSpPr>
          <p:nvPr>
            <p:ph idx="1"/>
          </p:nvPr>
        </p:nvSpPr>
        <p:spPr/>
        <p:txBody>
          <a:bodyPr/>
          <a:lstStyle/>
          <a:p>
            <a:r>
              <a:rPr lang="en-US" sz="2800" dirty="0"/>
              <a:t>Analyze the data.</a:t>
            </a:r>
          </a:p>
          <a:p>
            <a:r>
              <a:rPr lang="en-US" sz="2800" dirty="0"/>
              <a:t>Using Machine Learning Algorithms we will try to figure out what is the status of credit card frauds happening.</a:t>
            </a:r>
          </a:p>
          <a:p>
            <a:r>
              <a:rPr lang="en-US" sz="2800" dirty="0"/>
              <a:t>How we can figure out to reduce the frauds.</a:t>
            </a:r>
          </a:p>
          <a:p>
            <a:pPr marL="0" indent="0">
              <a:buNone/>
            </a:pPr>
            <a:endParaRPr lang="en-IN" dirty="0"/>
          </a:p>
        </p:txBody>
      </p:sp>
    </p:spTree>
    <p:extLst>
      <p:ext uri="{BB962C8B-B14F-4D97-AF65-F5344CB8AC3E}">
        <p14:creationId xmlns:p14="http://schemas.microsoft.com/office/powerpoint/2010/main" val="373615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E54F-39B4-070B-ABEC-F8F663C33696}"/>
              </a:ext>
            </a:extLst>
          </p:cNvPr>
          <p:cNvSpPr>
            <a:spLocks noGrp="1"/>
          </p:cNvSpPr>
          <p:nvPr>
            <p:ph type="title"/>
          </p:nvPr>
        </p:nvSpPr>
        <p:spPr>
          <a:xfrm>
            <a:off x="545910" y="1351128"/>
            <a:ext cx="10879174" cy="4617053"/>
          </a:xfrm>
        </p:spPr>
        <p:style>
          <a:lnRef idx="2">
            <a:schemeClr val="dk1"/>
          </a:lnRef>
          <a:fillRef idx="1">
            <a:schemeClr val="lt1"/>
          </a:fillRef>
          <a:effectRef idx="0">
            <a:schemeClr val="dk1"/>
          </a:effectRef>
          <a:fontRef idx="minor">
            <a:schemeClr val="dk1"/>
          </a:fontRef>
        </p:style>
        <p:txBody>
          <a:bodyPr>
            <a:normAutofit/>
          </a:bodyPr>
          <a:lstStyle/>
          <a:p>
            <a:pPr algn="ctr"/>
            <a:br>
              <a:rPr lang="en-US" sz="9600" dirty="0">
                <a:solidFill>
                  <a:schemeClr val="accent1">
                    <a:lumMod val="60000"/>
                    <a:lumOff val="40000"/>
                  </a:schemeClr>
                </a:solidFill>
              </a:rPr>
            </a:br>
            <a:endParaRPr lang="en-IN" sz="9600" dirty="0">
              <a:solidFill>
                <a:schemeClr val="accent1">
                  <a:lumMod val="60000"/>
                  <a:lumOff val="40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5915" y="1794782"/>
            <a:ext cx="6619164" cy="3729744"/>
          </a:xfrm>
          <a:prstGeom prst="rect">
            <a:avLst/>
          </a:prstGeom>
        </p:spPr>
      </p:pic>
    </p:spTree>
    <p:extLst>
      <p:ext uri="{BB962C8B-B14F-4D97-AF65-F5344CB8AC3E}">
        <p14:creationId xmlns:p14="http://schemas.microsoft.com/office/powerpoint/2010/main" val="39074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3A408-3F48-F8AA-F696-76EF71DAF343}"/>
              </a:ext>
            </a:extLst>
          </p:cNvPr>
          <p:cNvSpPr>
            <a:spLocks noGrp="1"/>
          </p:cNvSpPr>
          <p:nvPr>
            <p:ph type="title"/>
          </p:nvPr>
        </p:nvSpPr>
        <p:spPr/>
        <p:txBody>
          <a:bodyPr anchor="t">
            <a:noAutofit/>
          </a:bodyPr>
          <a:lstStyle/>
          <a:p>
            <a:pPr algn="ctr"/>
            <a:r>
              <a:rPr lang="en-US" sz="6000" b="1" dirty="0">
                <a:latin typeface="Times New Roman" panose="02020603050405020304" pitchFamily="18" charset="0"/>
                <a:cs typeface="Times New Roman" panose="02020603050405020304" pitchFamily="18" charset="0"/>
              </a:rPr>
              <a:t>Team Members:</a:t>
            </a:r>
            <a:br>
              <a:rPr lang="en-US" sz="6000" dirty="0">
                <a:latin typeface="Times New Roman" panose="02020603050405020304" pitchFamily="18"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CA043D8-6E03-2EB2-9D5D-280D04F19787}"/>
              </a:ext>
            </a:extLst>
          </p:cNvPr>
          <p:cNvSpPr>
            <a:spLocks noGrp="1"/>
          </p:cNvSpPr>
          <p:nvPr>
            <p:ph idx="1"/>
          </p:nvPr>
        </p:nvSpPr>
        <p:spPr/>
        <p:txBody>
          <a:bodyPr>
            <a:normAutofit/>
          </a:bodyPr>
          <a:lstStyle/>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Anusha </a:t>
            </a:r>
          </a:p>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Dhanalakshmi</a:t>
            </a:r>
          </a:p>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Gowtham</a:t>
            </a:r>
          </a:p>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Sanjai</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03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ircle(in)">
                                      <p:cBhvr>
                                        <p:cTn id="13" dur="2000"/>
                                        <p:tgtEl>
                                          <p:spTgt spid="4">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ircle(in)">
                                      <p:cBhvr>
                                        <p:cTn id="16"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3A408-3F48-F8AA-F696-76EF71DAF343}"/>
              </a:ext>
            </a:extLst>
          </p:cNvPr>
          <p:cNvSpPr>
            <a:spLocks noGrp="1"/>
          </p:cNvSpPr>
          <p:nvPr>
            <p:ph type="title"/>
          </p:nvPr>
        </p:nvSpPr>
        <p:spPr/>
        <p:txBody>
          <a:bodyPr anchor="t">
            <a:noAutofit/>
          </a:bodyPr>
          <a:lstStyle/>
          <a:p>
            <a:pPr algn="ctr"/>
            <a:r>
              <a:rPr lang="en-US" sz="6000" b="1" dirty="0">
                <a:latin typeface="Times New Roman" panose="02020603050405020304" pitchFamily="18" charset="0"/>
                <a:cs typeface="Times New Roman" panose="02020603050405020304" pitchFamily="18" charset="0"/>
              </a:rPr>
              <a:t>Agenda</a:t>
            </a:r>
            <a:endParaRPr lang="en-IN" sz="6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CA043D8-6E03-2EB2-9D5D-280D04F19787}"/>
              </a:ext>
            </a:extLst>
          </p:cNvPr>
          <p:cNvSpPr>
            <a:spLocks noGrp="1"/>
          </p:cNvSpPr>
          <p:nvPr>
            <p:ph idx="1"/>
          </p:nvPr>
        </p:nvSpPr>
        <p:spPr/>
        <p:txBody>
          <a:bodyPr>
            <a:normAutofit/>
          </a:bodyPr>
          <a:lstStyle/>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Why we have chosen this topic</a:t>
            </a:r>
          </a:p>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How this topic has impact on real life. </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80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153CE9-9733-F036-BEB7-5114EE029D77}"/>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TOPIC : CREDIT CARD FRAUD RECOGNITION</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4C81B0F-E569-FE32-3383-43381D104163}"/>
              </a:ext>
            </a:extLst>
          </p:cNvPr>
          <p:cNvSpPr>
            <a:spLocks noGrp="1"/>
          </p:cNvSpPr>
          <p:nvPr>
            <p:ph idx="1"/>
          </p:nvPr>
        </p:nvSpPr>
        <p:spPr/>
        <p:txBody>
          <a:bodyPr/>
          <a:lstStyle/>
          <a:p>
            <a:pPr marL="0" indent="0">
              <a:buNone/>
            </a:pPr>
            <a:endParaRPr lang="en-US" dirty="0"/>
          </a:p>
          <a:p>
            <a:pPr marL="0" indent="0">
              <a:buNone/>
            </a:pPr>
            <a:endParaRPr lang="en-IN" dirty="0"/>
          </a:p>
        </p:txBody>
      </p:sp>
      <p:pic>
        <p:nvPicPr>
          <p:cNvPr id="6" name="Picture 2" descr="Credit Card Fraud Detection Using Machine Learning">
            <a:extLst>
              <a:ext uri="{FF2B5EF4-FFF2-40B4-BE49-F238E27FC236}">
                <a16:creationId xmlns:a16="http://schemas.microsoft.com/office/drawing/2014/main" id="{F609EED8-35F3-53F9-5E11-69859B484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605" y="1690688"/>
            <a:ext cx="8383638"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70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277" y="245942"/>
            <a:ext cx="8249265" cy="6406496"/>
          </a:xfrm>
          <a:prstGeom prst="rect">
            <a:avLst/>
          </a:prstGeom>
        </p:spPr>
      </p:pic>
    </p:spTree>
    <p:extLst>
      <p:ext uri="{BB962C8B-B14F-4D97-AF65-F5344CB8AC3E}">
        <p14:creationId xmlns:p14="http://schemas.microsoft.com/office/powerpoint/2010/main" val="118857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18C2-5FFA-3258-2F26-48198DE5A1BB}"/>
              </a:ext>
            </a:extLst>
          </p:cNvPr>
          <p:cNvSpPr>
            <a:spLocks noGrp="1"/>
          </p:cNvSpPr>
          <p:nvPr>
            <p:ph type="title"/>
          </p:nvPr>
        </p:nvSpPr>
        <p:spPr>
          <a:xfrm>
            <a:off x="1838633" y="624110"/>
            <a:ext cx="9665980" cy="1280890"/>
          </a:xfrm>
        </p:spPr>
        <p:style>
          <a:lnRef idx="2">
            <a:schemeClr val="dk1"/>
          </a:lnRef>
          <a:fillRef idx="1">
            <a:schemeClr val="lt1"/>
          </a:fillRef>
          <a:effectRef idx="0">
            <a:schemeClr val="dk1"/>
          </a:effectRef>
          <a:fontRef idx="minor">
            <a:schemeClr val="dk1"/>
          </a:fontRef>
        </p:style>
        <p:txBody>
          <a:bodyPr/>
          <a:lstStyle/>
          <a:p>
            <a:pPr algn="ct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What is Credit Card Fraud Detection</a:t>
            </a:r>
            <a:endParaRPr lang="en-IN"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D429ED-7226-BE53-0DA1-C35066AB7154}"/>
              </a:ext>
            </a:extLst>
          </p:cNvPr>
          <p:cNvSpPr>
            <a:spLocks noGrp="1"/>
          </p:cNvSpPr>
          <p:nvPr>
            <p:ph idx="1"/>
          </p:nvPr>
        </p:nvSpPr>
        <p:spPr>
          <a:xfrm>
            <a:off x="1838632" y="2133600"/>
            <a:ext cx="9665980" cy="3777622"/>
          </a:xfrm>
        </p:spPr>
        <p:style>
          <a:lnRef idx="2">
            <a:schemeClr val="dk1"/>
          </a:lnRef>
          <a:fillRef idx="1">
            <a:schemeClr val="lt1"/>
          </a:fillRef>
          <a:effectRef idx="0">
            <a:schemeClr val="dk1"/>
          </a:effectRef>
          <a:fontRef idx="minor">
            <a:schemeClr val="dk1"/>
          </a:fontRef>
        </p:style>
        <p:txBody>
          <a:bodyPr>
            <a:normAutofit/>
          </a:bodyPr>
          <a:lstStyle/>
          <a:p>
            <a:r>
              <a:rPr lang="en-US" sz="3200" i="1" dirty="0">
                <a:latin typeface="Times New Roman" panose="02020603050405020304" pitchFamily="18" charset="0"/>
                <a:cs typeface="Times New Roman" panose="02020603050405020304" pitchFamily="18" charset="0"/>
              </a:rPr>
              <a:t>Credit card fraud detection is a set of methods and techniques, designed to block fraudulent purchases, both online and instore. </a:t>
            </a:r>
          </a:p>
          <a:p>
            <a:endParaRPr lang="en-US" sz="3200" i="1" dirty="0">
              <a:latin typeface="Times New Roman" panose="02020603050405020304" pitchFamily="18" charset="0"/>
              <a:cs typeface="Times New Roman" panose="02020603050405020304" pitchFamily="18" charset="0"/>
            </a:endParaRPr>
          </a:p>
          <a:p>
            <a:r>
              <a:rPr lang="en-US" sz="3200" i="1" dirty="0">
                <a:latin typeface="Times New Roman" panose="02020603050405020304" pitchFamily="18" charset="0"/>
                <a:cs typeface="Times New Roman" panose="02020603050405020304" pitchFamily="18" charset="0"/>
              </a:rPr>
              <a:t>This is done by ensuring that you are dealing with the right card holder and that the purchase is legitimate. </a:t>
            </a:r>
          </a:p>
          <a:p>
            <a:pPr marL="0" indent="0">
              <a:buNone/>
            </a:pPr>
            <a:endParaRPr lang="en-US" dirty="0"/>
          </a:p>
        </p:txBody>
      </p:sp>
    </p:spTree>
    <p:extLst>
      <p:ext uri="{BB962C8B-B14F-4D97-AF65-F5344CB8AC3E}">
        <p14:creationId xmlns:p14="http://schemas.microsoft.com/office/powerpoint/2010/main" val="398322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C704-AF37-6CB4-17A0-B4A8B455271F}"/>
              </a:ext>
            </a:extLst>
          </p:cNvPr>
          <p:cNvSpPr>
            <a:spLocks noGrp="1"/>
          </p:cNvSpPr>
          <p:nvPr>
            <p:ph type="title"/>
          </p:nvPr>
        </p:nvSpPr>
        <p:spPr>
          <a:xfrm>
            <a:off x="2172929" y="624110"/>
            <a:ext cx="9331683" cy="1280890"/>
          </a:xfrm>
        </p:spPr>
        <p:style>
          <a:lnRef idx="2">
            <a:schemeClr val="dk1"/>
          </a:lnRef>
          <a:fillRef idx="1">
            <a:schemeClr val="lt1"/>
          </a:fillRef>
          <a:effectRef idx="0">
            <a:schemeClr val="dk1"/>
          </a:effectRef>
          <a:fontRef idx="minor">
            <a:schemeClr val="dk1"/>
          </a:fontRef>
        </p:style>
        <p:txBody>
          <a:bodyPr>
            <a:normAutofit/>
          </a:bodyPr>
          <a:lstStyle/>
          <a:p>
            <a:pPr algn="ctr"/>
            <a:r>
              <a:rPr lang="en-US" sz="4000" b="1" dirty="0">
                <a:solidFill>
                  <a:schemeClr val="accent1">
                    <a:lumMod val="60000"/>
                    <a:lumOff val="40000"/>
                  </a:schemeClr>
                </a:solidFill>
                <a:latin typeface="Times New Roman" panose="02020603050405020304" pitchFamily="18" charset="0"/>
                <a:cs typeface="Times New Roman" panose="02020603050405020304" pitchFamily="18" charset="0"/>
              </a:rPr>
              <a:t>Objective of Credit Card Fraud Detection</a:t>
            </a:r>
            <a:endParaRPr lang="en-IN" sz="4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06C9E9-BE5D-2088-ABB8-6791B28DB065}"/>
              </a:ext>
            </a:extLst>
          </p:cNvPr>
          <p:cNvSpPr>
            <a:spLocks noGrp="1"/>
          </p:cNvSpPr>
          <p:nvPr>
            <p:ph idx="1"/>
          </p:nvPr>
        </p:nvSpPr>
        <p:spPr>
          <a:xfrm>
            <a:off x="2172929" y="2133600"/>
            <a:ext cx="9331683" cy="3777622"/>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3600" i="1" dirty="0">
                <a:latin typeface="Times New Roman" panose="02020603050405020304" pitchFamily="18" charset="0"/>
                <a:cs typeface="Times New Roman" panose="02020603050405020304" pitchFamily="18" charset="0"/>
              </a:rPr>
              <a:t>Credit card fraud detection is a set of activities undertaken to prevent money or property from being obtained through false pretenses. </a:t>
            </a:r>
          </a:p>
          <a:p>
            <a:endParaRPr lang="en-IN" dirty="0"/>
          </a:p>
        </p:txBody>
      </p:sp>
    </p:spTree>
    <p:extLst>
      <p:ext uri="{BB962C8B-B14F-4D97-AF65-F5344CB8AC3E}">
        <p14:creationId xmlns:p14="http://schemas.microsoft.com/office/powerpoint/2010/main" val="195592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F128BD-3AD9-27DD-B942-40E77AA7C94B}"/>
              </a:ext>
            </a:extLst>
          </p:cNvPr>
          <p:cNvSpPr>
            <a:spLocks noGrp="1"/>
          </p:cNvSpPr>
          <p:nvPr>
            <p:ph type="title"/>
          </p:nvPr>
        </p:nvSpPr>
        <p:spPr>
          <a:xfrm>
            <a:off x="1056565" y="418532"/>
            <a:ext cx="10515600" cy="855406"/>
          </a:xfrm>
        </p:spPr>
        <p:style>
          <a:lnRef idx="2">
            <a:schemeClr val="dk1"/>
          </a:lnRef>
          <a:fillRef idx="1">
            <a:schemeClr val="lt1"/>
          </a:fillRef>
          <a:effectRef idx="0">
            <a:schemeClr val="dk1"/>
          </a:effectRef>
          <a:fontRef idx="minor">
            <a:schemeClr val="dk1"/>
          </a:fontRef>
        </p:style>
        <p:txBody>
          <a:bodyPr>
            <a:normAutofit fontScale="90000"/>
          </a:bodyPr>
          <a:lstStyle/>
          <a:p>
            <a:r>
              <a:rPr lang="en-US" sz="4000" b="1" dirty="0">
                <a:solidFill>
                  <a:schemeClr val="accent1">
                    <a:lumMod val="60000"/>
                    <a:lumOff val="40000"/>
                  </a:schemeClr>
                </a:solidFill>
                <a:latin typeface="Times New Roman" panose="02020603050405020304" pitchFamily="18" charset="0"/>
                <a:cs typeface="Times New Roman" panose="02020603050405020304" pitchFamily="18" charset="0"/>
              </a:rPr>
              <a:t>WHY CREDIT CARD FRAUD RECOGNITION</a:t>
            </a:r>
            <a:endParaRPr lang="en-IN" sz="4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95E45E04-37E3-1B6B-0C6D-94C1F0E8F224}"/>
              </a:ext>
            </a:extLst>
          </p:cNvPr>
          <p:cNvSpPr>
            <a:spLocks noGrp="1"/>
          </p:cNvSpPr>
          <p:nvPr>
            <p:ph idx="1"/>
          </p:nvPr>
        </p:nvSpPr>
        <p:spPr>
          <a:xfrm>
            <a:off x="742666" y="1811977"/>
            <a:ext cx="10515600" cy="4667250"/>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endParaRPr lang="en-US" sz="2000" dirty="0"/>
          </a:p>
          <a:p>
            <a:r>
              <a:rPr lang="en-US" sz="2000" i="1" dirty="0">
                <a:latin typeface="Times New Roman" panose="02020603050405020304" pitchFamily="18" charset="0"/>
                <a:cs typeface="Times New Roman" panose="02020603050405020304" pitchFamily="18" charset="0"/>
              </a:rPr>
              <a:t>Over the past few years, especially after the pandemic, there has been a notable surge in credit card issuances, especially among the urban population.</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Moreover, the credit card industry in India has undergone a significant transformation, introducing streamlined and online credit card application processes. This shift has led to the availability of diverse credit card options tailored to cater to specific needs. </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Credit cards have transformed the way we handle transactions, offering convenience and flexibility. However, as the credit card usage surges, the risk of credit card fraud also increases.</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are moving towards the digital world - cybersecurity is becoming a crucial part of our life.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 total of 3,432 fraud cases were filed in 2023, indicating an approximate 20% rise compared to the previous year. </a:t>
            </a:r>
          </a:p>
          <a:p>
            <a:pPr marL="0" indent="0">
              <a:buNone/>
            </a:pPr>
            <a:endParaRPr lang="en-US" sz="2000" dirty="0"/>
          </a:p>
          <a:p>
            <a:pPr marL="0" indent="0">
              <a:buNone/>
            </a:pPr>
            <a:endParaRPr lang="en-IN" dirty="0"/>
          </a:p>
        </p:txBody>
      </p:sp>
    </p:spTree>
    <p:extLst>
      <p:ext uri="{BB962C8B-B14F-4D97-AF65-F5344CB8AC3E}">
        <p14:creationId xmlns:p14="http://schemas.microsoft.com/office/powerpoint/2010/main" val="87434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1000"/>
                                        <p:tgtEl>
                                          <p:spTgt spid="7">
                                            <p:txEl>
                                              <p:pRg st="3" end="3"/>
                                            </p:txEl>
                                          </p:spTgt>
                                        </p:tgtEl>
                                      </p:cBhvr>
                                    </p:animEffect>
                                    <p:anim calcmode="lin" valueType="num">
                                      <p:cBhvr>
                                        <p:cTn id="1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1000"/>
                                        <p:tgtEl>
                                          <p:spTgt spid="7">
                                            <p:txEl>
                                              <p:pRg st="5" end="5"/>
                                            </p:txEl>
                                          </p:spTgt>
                                        </p:tgtEl>
                                      </p:cBhvr>
                                    </p:animEffect>
                                    <p:anim calcmode="lin" valueType="num">
                                      <p:cBhvr>
                                        <p:cTn id="2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1000"/>
                                        <p:tgtEl>
                                          <p:spTgt spid="7">
                                            <p:txEl>
                                              <p:pRg st="7" end="7"/>
                                            </p:txEl>
                                          </p:spTgt>
                                        </p:tgtEl>
                                      </p:cBhvr>
                                    </p:animEffect>
                                    <p:anim calcmode="lin" valueType="num">
                                      <p:cBhvr>
                                        <p:cTn id="2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fade">
                                      <p:cBhvr>
                                        <p:cTn id="33" dur="1000"/>
                                        <p:tgtEl>
                                          <p:spTgt spid="7">
                                            <p:txEl>
                                              <p:pRg st="9" end="9"/>
                                            </p:txEl>
                                          </p:spTgt>
                                        </p:tgtEl>
                                      </p:cBhvr>
                                    </p:animEffect>
                                    <p:anim calcmode="lin" valueType="num">
                                      <p:cBhvr>
                                        <p:cTn id="3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E5A4C-9DAE-0F08-B52A-A8181343906C}"/>
              </a:ext>
            </a:extLst>
          </p:cNvPr>
          <p:cNvSpPr>
            <a:spLocks noGrp="1"/>
          </p:cNvSpPr>
          <p:nvPr>
            <p:ph idx="1"/>
          </p:nvPr>
        </p:nvSpPr>
        <p:spPr>
          <a:xfrm>
            <a:off x="668594" y="412956"/>
            <a:ext cx="10766322" cy="6154992"/>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r>
              <a:rPr lang="en-US" sz="2000" i="1" dirty="0">
                <a:latin typeface="Times New Roman" panose="02020603050405020304" pitchFamily="18" charset="0"/>
                <a:cs typeface="Times New Roman" panose="02020603050405020304" pitchFamily="18" charset="0"/>
              </a:rPr>
              <a:t>Some estimates say less than 1% of credit card fraud is actually caught, while others say it could be higher but is impossible to know.</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truth is that most credit card fraud does go undetected, which is a major reason why it's become a favorite among crime rings and fraudsters.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Dealing with credit card fraud can be time-consuming. Cardholders typically need to contact their bank or credit card company, report the fraud, and go through a dispute process. This can take several weeks to resolve.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Around 39% of families in a survey claimed to have experienced financial fraud in the last 3 years and only 24% of them got their funds back. </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Geolocation and IP Tracking: Checking the location of the transaction against the cardholder's usual location or verifying the IP address to detect potential fraud.</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Economic Impact: Credit card fraud has a broader economic impact, as it can lead to higher costs for financial institutions, merchants, and consumers. These costs can be passed on to consumers in the form of higher fees and prices for goods and services.</a:t>
            </a:r>
          </a:p>
          <a:p>
            <a:endParaRPr lang="en-US" sz="2000" i="1" dirty="0">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791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1000"/>
                                        <p:tgtEl>
                                          <p:spTgt spid="3">
                                            <p:txEl>
                                              <p:pRg st="10" end="10"/>
                                            </p:txEl>
                                          </p:spTgt>
                                        </p:tgtEl>
                                      </p:cBhvr>
                                    </p:animEffect>
                                    <p:anim calcmode="lin" valueType="num">
                                      <p:cBhvr>
                                        <p:cTn id="3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300</TotalTime>
  <Words>914</Words>
  <Application>Microsoft Office PowerPoint</Application>
  <PresentationFormat>Widescreen</PresentationFormat>
  <Paragraphs>75</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PowerPoint Presentation</vt:lpstr>
      <vt:lpstr>Team Members: </vt:lpstr>
      <vt:lpstr>Agenda</vt:lpstr>
      <vt:lpstr>TOPIC : CREDIT CARD FRAUD RECOGNITION</vt:lpstr>
      <vt:lpstr>PowerPoint Presentation</vt:lpstr>
      <vt:lpstr>What is Credit Card Fraud Detection</vt:lpstr>
      <vt:lpstr>Objective of Credit Card Fraud Detection</vt:lpstr>
      <vt:lpstr>WHY CREDIT CARD FRAUD RECOGNITION</vt:lpstr>
      <vt:lpstr>PowerPoint Presentation</vt:lpstr>
      <vt:lpstr>How does Credit Card Fraud have impact in real life. </vt:lpstr>
      <vt:lpstr>PowerPoint Presentation</vt:lpstr>
      <vt:lpstr>PowerPoint Presentation</vt:lpstr>
      <vt:lpstr>PowerPoint Presentation</vt:lpstr>
      <vt:lpstr>How Machine Learning is helping?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Dhanalakshmi Sundaramurthy</dc:creator>
  <cp:lastModifiedBy>Dhanalakshmi Sundaramurthy</cp:lastModifiedBy>
  <cp:revision>13</cp:revision>
  <dcterms:created xsi:type="dcterms:W3CDTF">2023-09-12T22:44:09Z</dcterms:created>
  <dcterms:modified xsi:type="dcterms:W3CDTF">2023-09-13T14:05:14Z</dcterms:modified>
</cp:coreProperties>
</file>