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67" r:id="rId6"/>
    <p:sldId id="268" r:id="rId7"/>
    <p:sldId id="269" r:id="rId8"/>
    <p:sldId id="270" r:id="rId9"/>
    <p:sldId id="271" r:id="rId10"/>
    <p:sldId id="318" r:id="rId11"/>
    <p:sldId id="312" r:id="rId12"/>
    <p:sldId id="314" r:id="rId13"/>
    <p:sldId id="313" r:id="rId14"/>
    <p:sldId id="315" r:id="rId15"/>
    <p:sldId id="316" r:id="rId16"/>
    <p:sldId id="272" r:id="rId17"/>
    <p:sldId id="317" r:id="rId18"/>
    <p:sldId id="273" r:id="rId19"/>
    <p:sldId id="274" r:id="rId20"/>
    <p:sldId id="275" r:id="rId21"/>
    <p:sldId id="276" r:id="rId22"/>
    <p:sldId id="277" r:id="rId23"/>
    <p:sldId id="279" r:id="rId24"/>
    <p:sldId id="280" r:id="rId25"/>
    <p:sldId id="281" r:id="rId26"/>
    <p:sldId id="282" r:id="rId27"/>
    <p:sldId id="278" r:id="rId28"/>
    <p:sldId id="283" r:id="rId29"/>
    <p:sldId id="284" r:id="rId30"/>
    <p:sldId id="285" r:id="rId31"/>
    <p:sldId id="286" r:id="rId32"/>
    <p:sldId id="287" r:id="rId33"/>
    <p:sldId id="288" r:id="rId34"/>
    <p:sldId id="289" r:id="rId35"/>
    <p:sldId id="290" r:id="rId36"/>
    <p:sldId id="291" r:id="rId37"/>
    <p:sldId id="306" r:id="rId38"/>
    <p:sldId id="307" r:id="rId39"/>
    <p:sldId id="292" r:id="rId40"/>
    <p:sldId id="293" r:id="rId41"/>
    <p:sldId id="295" r:id="rId42"/>
    <p:sldId id="296" r:id="rId43"/>
    <p:sldId id="297" r:id="rId44"/>
    <p:sldId id="298" r:id="rId45"/>
    <p:sldId id="299" r:id="rId46"/>
    <p:sldId id="300" r:id="rId47"/>
    <p:sldId id="301" r:id="rId48"/>
    <p:sldId id="304" r:id="rId49"/>
    <p:sldId id="305" r:id="rId50"/>
    <p:sldId id="309" r:id="rId51"/>
    <p:sldId id="308" r:id="rId52"/>
    <p:sldId id="310" r:id="rId53"/>
    <p:sldId id="311" r:id="rId54"/>
    <p:sldId id="31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3B01D1-2CAA-412D-A2DE-242B8E003412}" type="datetimeFigureOut">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07026B-85B6-461B-BFD7-5F9D49967305}" type="slidenum">
              <a:rPr lang="en-US" smtClean="0"/>
              <a:t>‹#›</a:t>
            </a:fld>
            <a:endParaRPr lang="en-US" dirty="0"/>
          </a:p>
        </p:txBody>
      </p:sp>
    </p:spTree>
    <p:extLst>
      <p:ext uri="{BB962C8B-B14F-4D97-AF65-F5344CB8AC3E}">
        <p14:creationId xmlns:p14="http://schemas.microsoft.com/office/powerpoint/2010/main" val="307578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3B01D1-2CAA-412D-A2DE-242B8E003412}" type="datetimeFigureOut">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07026B-85B6-461B-BFD7-5F9D49967305}" type="slidenum">
              <a:rPr lang="en-US" smtClean="0"/>
              <a:t>‹#›</a:t>
            </a:fld>
            <a:endParaRPr lang="en-US" dirty="0"/>
          </a:p>
        </p:txBody>
      </p:sp>
    </p:spTree>
    <p:extLst>
      <p:ext uri="{BB962C8B-B14F-4D97-AF65-F5344CB8AC3E}">
        <p14:creationId xmlns:p14="http://schemas.microsoft.com/office/powerpoint/2010/main" val="725447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3B01D1-2CAA-412D-A2DE-242B8E003412}" type="datetimeFigureOut">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07026B-85B6-461B-BFD7-5F9D49967305}" type="slidenum">
              <a:rPr lang="en-US" smtClean="0"/>
              <a:t>‹#›</a:t>
            </a:fld>
            <a:endParaRPr lang="en-US" dirty="0"/>
          </a:p>
        </p:txBody>
      </p:sp>
    </p:spTree>
    <p:extLst>
      <p:ext uri="{BB962C8B-B14F-4D97-AF65-F5344CB8AC3E}">
        <p14:creationId xmlns:p14="http://schemas.microsoft.com/office/powerpoint/2010/main" val="1895439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3B01D1-2CAA-412D-A2DE-242B8E003412}" type="datetimeFigureOut">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07026B-85B6-461B-BFD7-5F9D49967305}" type="slidenum">
              <a:rPr lang="en-US" smtClean="0"/>
              <a:t>‹#›</a:t>
            </a:fld>
            <a:endParaRPr lang="en-US" dirty="0"/>
          </a:p>
        </p:txBody>
      </p:sp>
    </p:spTree>
    <p:extLst>
      <p:ext uri="{BB962C8B-B14F-4D97-AF65-F5344CB8AC3E}">
        <p14:creationId xmlns:p14="http://schemas.microsoft.com/office/powerpoint/2010/main" val="2424000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3B01D1-2CAA-412D-A2DE-242B8E003412}" type="datetimeFigureOut">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07026B-85B6-461B-BFD7-5F9D49967305}" type="slidenum">
              <a:rPr lang="en-US" smtClean="0"/>
              <a:t>‹#›</a:t>
            </a:fld>
            <a:endParaRPr lang="en-US" dirty="0"/>
          </a:p>
        </p:txBody>
      </p:sp>
    </p:spTree>
    <p:extLst>
      <p:ext uri="{BB962C8B-B14F-4D97-AF65-F5344CB8AC3E}">
        <p14:creationId xmlns:p14="http://schemas.microsoft.com/office/powerpoint/2010/main" val="1069631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3B01D1-2CAA-412D-A2DE-242B8E003412}" type="datetimeFigureOut">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07026B-85B6-461B-BFD7-5F9D49967305}" type="slidenum">
              <a:rPr lang="en-US" smtClean="0"/>
              <a:t>‹#›</a:t>
            </a:fld>
            <a:endParaRPr lang="en-US" dirty="0"/>
          </a:p>
        </p:txBody>
      </p:sp>
    </p:spTree>
    <p:extLst>
      <p:ext uri="{BB962C8B-B14F-4D97-AF65-F5344CB8AC3E}">
        <p14:creationId xmlns:p14="http://schemas.microsoft.com/office/powerpoint/2010/main" val="107748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3B01D1-2CAA-412D-A2DE-242B8E003412}" type="datetimeFigureOut">
              <a:rPr lang="en-US" smtClean="0"/>
              <a:t>1/27/2018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A07026B-85B6-461B-BFD7-5F9D49967305}" type="slidenum">
              <a:rPr lang="en-US" smtClean="0"/>
              <a:t>‹#›</a:t>
            </a:fld>
            <a:endParaRPr lang="en-US" dirty="0"/>
          </a:p>
        </p:txBody>
      </p:sp>
    </p:spTree>
    <p:extLst>
      <p:ext uri="{BB962C8B-B14F-4D97-AF65-F5344CB8AC3E}">
        <p14:creationId xmlns:p14="http://schemas.microsoft.com/office/powerpoint/2010/main" val="2049339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3B01D1-2CAA-412D-A2DE-242B8E003412}" type="datetimeFigureOut">
              <a:rPr lang="en-US" smtClean="0"/>
              <a:t>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A07026B-85B6-461B-BFD7-5F9D49967305}" type="slidenum">
              <a:rPr lang="en-US" smtClean="0"/>
              <a:t>‹#›</a:t>
            </a:fld>
            <a:endParaRPr lang="en-US" dirty="0"/>
          </a:p>
        </p:txBody>
      </p:sp>
    </p:spTree>
    <p:extLst>
      <p:ext uri="{BB962C8B-B14F-4D97-AF65-F5344CB8AC3E}">
        <p14:creationId xmlns:p14="http://schemas.microsoft.com/office/powerpoint/2010/main" val="3671470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3B01D1-2CAA-412D-A2DE-242B8E003412}" type="datetimeFigureOut">
              <a:rPr lang="en-US" smtClean="0"/>
              <a:t>1/27/2018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A07026B-85B6-461B-BFD7-5F9D49967305}" type="slidenum">
              <a:rPr lang="en-US" smtClean="0"/>
              <a:t>‹#›</a:t>
            </a:fld>
            <a:endParaRPr lang="en-US" dirty="0"/>
          </a:p>
        </p:txBody>
      </p:sp>
    </p:spTree>
    <p:extLst>
      <p:ext uri="{BB962C8B-B14F-4D97-AF65-F5344CB8AC3E}">
        <p14:creationId xmlns:p14="http://schemas.microsoft.com/office/powerpoint/2010/main" val="3528086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3B01D1-2CAA-412D-A2DE-242B8E003412}" type="datetimeFigureOut">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07026B-85B6-461B-BFD7-5F9D49967305}" type="slidenum">
              <a:rPr lang="en-US" smtClean="0"/>
              <a:t>‹#›</a:t>
            </a:fld>
            <a:endParaRPr lang="en-US" dirty="0"/>
          </a:p>
        </p:txBody>
      </p:sp>
    </p:spTree>
    <p:extLst>
      <p:ext uri="{BB962C8B-B14F-4D97-AF65-F5344CB8AC3E}">
        <p14:creationId xmlns:p14="http://schemas.microsoft.com/office/powerpoint/2010/main" val="1781082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3B01D1-2CAA-412D-A2DE-242B8E003412}" type="datetimeFigureOut">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07026B-85B6-461B-BFD7-5F9D49967305}" type="slidenum">
              <a:rPr lang="en-US" smtClean="0"/>
              <a:t>‹#›</a:t>
            </a:fld>
            <a:endParaRPr lang="en-US" dirty="0"/>
          </a:p>
        </p:txBody>
      </p:sp>
    </p:spTree>
    <p:extLst>
      <p:ext uri="{BB962C8B-B14F-4D97-AF65-F5344CB8AC3E}">
        <p14:creationId xmlns:p14="http://schemas.microsoft.com/office/powerpoint/2010/main" val="833119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3B01D1-2CAA-412D-A2DE-242B8E003412}" type="datetimeFigureOut">
              <a:rPr lang="en-US" smtClean="0"/>
              <a:t>1/27/2018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07026B-85B6-461B-BFD7-5F9D49967305}" type="slidenum">
              <a:rPr lang="en-US" smtClean="0"/>
              <a:t>‹#›</a:t>
            </a:fld>
            <a:endParaRPr lang="en-US" dirty="0"/>
          </a:p>
        </p:txBody>
      </p:sp>
    </p:spTree>
    <p:extLst>
      <p:ext uri="{BB962C8B-B14F-4D97-AF65-F5344CB8AC3E}">
        <p14:creationId xmlns:p14="http://schemas.microsoft.com/office/powerpoint/2010/main" val="1830760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6879" y="2228045"/>
            <a:ext cx="9144000" cy="2021983"/>
          </a:xfrm>
        </p:spPr>
        <p:txBody>
          <a:bodyPr>
            <a:normAutofit/>
          </a:bodyPr>
          <a:lstStyle/>
          <a:p>
            <a:r>
              <a:rPr lang="en-US" sz="4400" dirty="0">
                <a:latin typeface="Times New Roman" panose="02020603050405020304" pitchFamily="18" charset="0"/>
                <a:cs typeface="Times New Roman" panose="02020603050405020304" pitchFamily="18" charset="0"/>
              </a:rPr>
              <a:t>A Novel Side Face Contour Extraction</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Algorithm for Driving Fatigue</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Statue </a:t>
            </a:r>
            <a:r>
              <a:rPr lang="en-US" sz="4400" dirty="0" smtClean="0">
                <a:latin typeface="Times New Roman" panose="02020603050405020304" pitchFamily="18" charset="0"/>
                <a:cs typeface="Times New Roman" panose="02020603050405020304" pitchFamily="18" charset="0"/>
              </a:rPr>
              <a:t>Recognition</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6924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594" y="3018174"/>
            <a:ext cx="10515600" cy="832610"/>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SYSTEM REQUIREMENTS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5443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SOFTWARE REQUIREMENTS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29555"/>
            <a:ext cx="10515600" cy="4747408"/>
          </a:xfrm>
        </p:spPr>
        <p:txBody>
          <a:bodyPr>
            <a:normAutofit/>
          </a:bodyPr>
          <a:lstStyle/>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O/S                               :  Windows 7.</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Language	            :  </a:t>
            </a:r>
            <a:r>
              <a:rPr lang="en-US" sz="2000" dirty="0" smtClean="0">
                <a:latin typeface="Times New Roman" panose="02020603050405020304" pitchFamily="18" charset="0"/>
                <a:cs typeface="Times New Roman" panose="02020603050405020304" pitchFamily="18" charset="0"/>
              </a:rPr>
              <a:t>MATLAB</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2013a</a:t>
            </a:r>
            <a:endParaRPr lang="en-US" sz="1800" dirty="0" smtClean="0">
              <a:latin typeface="Times New Roman" panose="02020603050405020304" pitchFamily="18" charset="0"/>
              <a:cs typeface="Times New Roman" panose="02020603050405020304" pitchFamily="18" charset="0"/>
            </a:endParaRPr>
          </a:p>
          <a:p>
            <a:pPr marL="0" lvl="0" indent="0" algn="ctr">
              <a:lnSpc>
                <a:spcPct val="150000"/>
              </a:lnSpc>
              <a:buNone/>
            </a:pPr>
            <a:r>
              <a:rPr lang="en-US" sz="3600" dirty="0" smtClean="0">
                <a:latin typeface="Times New Roman" panose="02020603050405020304" pitchFamily="18" charset="0"/>
                <a:cs typeface="Times New Roman" panose="02020603050405020304" pitchFamily="18" charset="0"/>
              </a:rPr>
              <a:t>HARDWARE REQUIREMENTS</a:t>
            </a:r>
            <a:endParaRPr lang="en-US" sz="36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System	          :   Intel Core </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Hard Disk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160 GB</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Ram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4GB</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16312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681" y="105094"/>
            <a:ext cx="10515600" cy="703821"/>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DATA FLOW DIAGRAM</a:t>
            </a:r>
            <a:endParaRPr lang="en-US" sz="4000" dirty="0">
              <a:latin typeface="Times New Roman" panose="02020603050405020304" pitchFamily="18" charset="0"/>
              <a:cs typeface="Times New Roman" panose="02020603050405020304" pitchFamily="18" charset="0"/>
            </a:endParaRPr>
          </a:p>
        </p:txBody>
      </p:sp>
      <p:grpSp>
        <p:nvGrpSpPr>
          <p:cNvPr id="42" name="Group 41"/>
          <p:cNvGrpSpPr/>
          <p:nvPr/>
        </p:nvGrpSpPr>
        <p:grpSpPr>
          <a:xfrm>
            <a:off x="2420900" y="1433023"/>
            <a:ext cx="8154415" cy="4767339"/>
            <a:chOff x="1712562" y="1445902"/>
            <a:chExt cx="8154415" cy="4767339"/>
          </a:xfrm>
        </p:grpSpPr>
        <p:cxnSp>
          <p:nvCxnSpPr>
            <p:cNvPr id="35" name="Straight Arrow Connector 34"/>
            <p:cNvCxnSpPr/>
            <p:nvPr/>
          </p:nvCxnSpPr>
          <p:spPr>
            <a:xfrm flipH="1" flipV="1">
              <a:off x="8920006" y="5182410"/>
              <a:ext cx="1" cy="3030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277018" y="2582139"/>
              <a:ext cx="1476779" cy="1015663"/>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Select correct type of Image</a:t>
              </a:r>
              <a:endParaRPr lang="en-IN" sz="2000" dirty="0">
                <a:latin typeface="Times New Roman" panose="02020603050405020304" pitchFamily="18" charset="0"/>
                <a:cs typeface="Times New Roman" panose="02020603050405020304" pitchFamily="18" charset="0"/>
              </a:endParaRPr>
            </a:p>
          </p:txBody>
        </p:sp>
        <p:sp>
          <p:nvSpPr>
            <p:cNvPr id="4" name="Diamond 3"/>
            <p:cNvSpPr/>
            <p:nvPr/>
          </p:nvSpPr>
          <p:spPr>
            <a:xfrm>
              <a:off x="1712562" y="2316323"/>
              <a:ext cx="1751527" cy="152154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Read an Image</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8001701" y="2345877"/>
              <a:ext cx="1854553" cy="6439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Facial Contour Extraction</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2118245" y="1445902"/>
              <a:ext cx="940158" cy="41212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Start</a:t>
              </a:r>
            </a:p>
          </p:txBody>
        </p:sp>
        <p:sp>
          <p:nvSpPr>
            <p:cNvPr id="10" name="TextBox 9"/>
            <p:cNvSpPr txBox="1"/>
            <p:nvPr/>
          </p:nvSpPr>
          <p:spPr>
            <a:xfrm>
              <a:off x="1979618" y="4310498"/>
              <a:ext cx="1294578" cy="707886"/>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Color correction</a:t>
              </a:r>
              <a:endParaRPr lang="en-IN" sz="20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799590" y="5505355"/>
              <a:ext cx="1515939" cy="707886"/>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Extract RGB components</a:t>
              </a:r>
              <a:endParaRPr lang="en-IN" sz="20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3953870" y="5491018"/>
              <a:ext cx="1476779" cy="707886"/>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Reconstruct Images</a:t>
              </a:r>
              <a:endParaRPr lang="en-IN" sz="20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6052325" y="5467880"/>
              <a:ext cx="1369054" cy="707886"/>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Skin Color Detection</a:t>
              </a:r>
              <a:endParaRPr lang="en-IN" sz="2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7975938" y="5467880"/>
              <a:ext cx="1880316" cy="707886"/>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Calculate Threshold Value</a:t>
              </a:r>
              <a:endParaRPr lang="en-IN" sz="20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5833501" y="4387698"/>
              <a:ext cx="1535798" cy="707886"/>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Corrosion &amp; Expansion</a:t>
              </a:r>
              <a:endParaRPr lang="en-IN" sz="20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8012424" y="3375424"/>
              <a:ext cx="1807341" cy="707886"/>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Contour Line Extraction</a:t>
              </a:r>
              <a:endParaRPr lang="en-IN" sz="2000" dirty="0">
                <a:latin typeface="Times New Roman" panose="02020603050405020304" pitchFamily="18" charset="0"/>
                <a:cs typeface="Times New Roman" panose="02020603050405020304" pitchFamily="18" charset="0"/>
              </a:endParaRPr>
            </a:p>
          </p:txBody>
        </p:sp>
        <p:cxnSp>
          <p:nvCxnSpPr>
            <p:cNvPr id="23" name="Straight Arrow Connector 22"/>
            <p:cNvCxnSpPr/>
            <p:nvPr/>
          </p:nvCxnSpPr>
          <p:spPr>
            <a:xfrm>
              <a:off x="2588325" y="1858026"/>
              <a:ext cx="1" cy="458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588324" y="3837864"/>
              <a:ext cx="1" cy="458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588324" y="5032721"/>
              <a:ext cx="1" cy="458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422006" y="5844961"/>
              <a:ext cx="6303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79618" y="3749332"/>
              <a:ext cx="485518" cy="369332"/>
            </a:xfrm>
            <a:prstGeom prst="rect">
              <a:avLst/>
            </a:prstGeom>
            <a:noFill/>
          </p:spPr>
          <p:txBody>
            <a:bodyPr wrap="none" rtlCol="0">
              <a:spAutoFit/>
            </a:bodyPr>
            <a:lstStyle/>
            <a:p>
              <a:r>
                <a:rPr lang="en-US" dirty="0" smtClean="0"/>
                <a:t>Yes</a:t>
              </a:r>
              <a:endParaRPr lang="en-US" dirty="0"/>
            </a:p>
          </p:txBody>
        </p:sp>
        <p:sp>
          <p:nvSpPr>
            <p:cNvPr id="30" name="TextBox 29"/>
            <p:cNvSpPr txBox="1"/>
            <p:nvPr/>
          </p:nvSpPr>
          <p:spPr>
            <a:xfrm>
              <a:off x="3483078" y="2556385"/>
              <a:ext cx="455574" cy="369332"/>
            </a:xfrm>
            <a:prstGeom prst="rect">
              <a:avLst/>
            </a:prstGeom>
            <a:noFill/>
          </p:spPr>
          <p:txBody>
            <a:bodyPr wrap="none" rtlCol="0">
              <a:spAutoFit/>
            </a:bodyPr>
            <a:lstStyle/>
            <a:p>
              <a:r>
                <a:rPr lang="en-US" dirty="0" smtClean="0"/>
                <a:t>No</a:t>
              </a:r>
              <a:endParaRPr lang="en-US" dirty="0"/>
            </a:p>
          </p:txBody>
        </p:sp>
        <p:cxnSp>
          <p:nvCxnSpPr>
            <p:cNvPr id="32" name="Straight Arrow Connector 31"/>
            <p:cNvCxnSpPr/>
            <p:nvPr/>
          </p:nvCxnSpPr>
          <p:spPr>
            <a:xfrm>
              <a:off x="3464089" y="3077093"/>
              <a:ext cx="8129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309870" y="5844961"/>
              <a:ext cx="6486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420697" y="5820347"/>
              <a:ext cx="5552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8903212" y="4067012"/>
              <a:ext cx="0" cy="3808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8916094" y="2994584"/>
              <a:ext cx="0" cy="3808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8898164" y="1965037"/>
              <a:ext cx="0" cy="3808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8012424" y="1610014"/>
              <a:ext cx="1854553" cy="3454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Validation</a:t>
              </a:r>
              <a:endParaRPr lang="en-US" sz="2000" dirty="0">
                <a:solidFill>
                  <a:schemeClr val="tx1"/>
                </a:solidFill>
                <a:latin typeface="Times New Roman" panose="02020603050405020304" pitchFamily="18" charset="0"/>
                <a:cs typeface="Times New Roman" panose="02020603050405020304" pitchFamily="18" charset="0"/>
              </a:endParaRPr>
            </a:p>
          </p:txBody>
        </p:sp>
      </p:grpSp>
      <p:sp>
        <p:nvSpPr>
          <p:cNvPr id="39" name="TextBox 38"/>
          <p:cNvSpPr txBox="1"/>
          <p:nvPr/>
        </p:nvSpPr>
        <p:spPr>
          <a:xfrm>
            <a:off x="8763508" y="4451271"/>
            <a:ext cx="1721848" cy="707886"/>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Face Correction</a:t>
            </a:r>
            <a:endParaRPr lang="en-IN" sz="2000" dirty="0">
              <a:latin typeface="Times New Roman" panose="02020603050405020304" pitchFamily="18" charset="0"/>
              <a:cs typeface="Times New Roman" panose="02020603050405020304" pitchFamily="18" charset="0"/>
            </a:endParaRPr>
          </a:p>
        </p:txBody>
      </p:sp>
      <p:cxnSp>
        <p:nvCxnSpPr>
          <p:cNvPr id="40" name="Straight Arrow Connector 39"/>
          <p:cNvCxnSpPr/>
          <p:nvPr/>
        </p:nvCxnSpPr>
        <p:spPr>
          <a:xfrm>
            <a:off x="8091666" y="4801020"/>
            <a:ext cx="6718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847126" y="2864159"/>
            <a:ext cx="1042853" cy="400110"/>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Dataset</a:t>
            </a:r>
          </a:p>
        </p:txBody>
      </p:sp>
      <p:cxnSp>
        <p:nvCxnSpPr>
          <p:cNvPr id="44" name="Straight Arrow Connector 43"/>
          <p:cNvCxnSpPr>
            <a:stCxn id="43" idx="3"/>
          </p:cNvCxnSpPr>
          <p:nvPr/>
        </p:nvCxnSpPr>
        <p:spPr>
          <a:xfrm>
            <a:off x="1889979" y="3064214"/>
            <a:ext cx="5309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773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BLOCK DIAGRAM</a:t>
            </a:r>
            <a:endParaRPr lang="en-US" sz="4000" dirty="0">
              <a:latin typeface="Times New Roman" panose="02020603050405020304" pitchFamily="18" charset="0"/>
              <a:cs typeface="Times New Roman" panose="02020603050405020304" pitchFamily="18" charset="0"/>
            </a:endParaRPr>
          </a:p>
        </p:txBody>
      </p:sp>
      <p:grpSp>
        <p:nvGrpSpPr>
          <p:cNvPr id="43" name="Group 42"/>
          <p:cNvGrpSpPr/>
          <p:nvPr/>
        </p:nvGrpSpPr>
        <p:grpSpPr>
          <a:xfrm>
            <a:off x="1339891" y="1846283"/>
            <a:ext cx="9202808" cy="4279739"/>
            <a:chOff x="1301254" y="1743252"/>
            <a:chExt cx="9202808" cy="4279739"/>
          </a:xfrm>
        </p:grpSpPr>
        <p:sp>
          <p:nvSpPr>
            <p:cNvPr id="39" name="Rounded Rectangle 38"/>
            <p:cNvSpPr/>
            <p:nvPr/>
          </p:nvSpPr>
          <p:spPr>
            <a:xfrm>
              <a:off x="8008232" y="1884817"/>
              <a:ext cx="1860172" cy="65642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Validation</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5" name="Rounded Rectangle 4"/>
            <p:cNvSpPr/>
            <p:nvPr/>
          </p:nvSpPr>
          <p:spPr>
            <a:xfrm>
              <a:off x="2449782" y="1743252"/>
              <a:ext cx="1390919" cy="6439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Read an Image</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a:off x="2501298" y="3266960"/>
              <a:ext cx="1339403" cy="6439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Basic Extraction</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3840701" y="4858492"/>
              <a:ext cx="1390919" cy="6439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Side Face Extraction</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6178155" y="4858492"/>
              <a:ext cx="1854553" cy="6439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Facial Contour Extraction</a:t>
              </a:r>
              <a:endParaRPr lang="en-US" sz="2000" dirty="0">
                <a:solidFill>
                  <a:schemeClr val="tx1"/>
                </a:solidFill>
                <a:latin typeface="Times New Roman" panose="02020603050405020304" pitchFamily="18" charset="0"/>
                <a:cs typeface="Times New Roman" panose="02020603050405020304" pitchFamily="18" charset="0"/>
              </a:endParaRPr>
            </a:p>
          </p:txBody>
        </p:sp>
        <p:cxnSp>
          <p:nvCxnSpPr>
            <p:cNvPr id="15" name="Elbow Connector 14"/>
            <p:cNvCxnSpPr>
              <a:stCxn id="6" idx="2"/>
              <a:endCxn id="7" idx="1"/>
            </p:cNvCxnSpPr>
            <p:nvPr/>
          </p:nvCxnSpPr>
          <p:spPr>
            <a:xfrm rot="16200000" flipH="1">
              <a:off x="2871070" y="4210833"/>
              <a:ext cx="1269561" cy="66970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8" idx="3"/>
            </p:cNvCxnSpPr>
            <p:nvPr/>
          </p:nvCxnSpPr>
          <p:spPr>
            <a:xfrm flipV="1">
              <a:off x="8032708" y="3841331"/>
              <a:ext cx="944247" cy="133913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017877" y="2572657"/>
              <a:ext cx="105687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mread()</a:t>
              </a:r>
              <a:endParaRPr lang="en-IN" sz="20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1301254" y="4324683"/>
              <a:ext cx="1909423"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Color correction</a:t>
              </a:r>
              <a:endParaRPr lang="en-IN" sz="20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2482605" y="5315105"/>
              <a:ext cx="1376961"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Skin Color Modelling</a:t>
              </a:r>
              <a:endParaRPr lang="en-IN" sz="20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4953710" y="4015965"/>
              <a:ext cx="1502354"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Corrosion &amp; Expansion</a:t>
              </a:r>
              <a:endParaRPr lang="en-IN" sz="20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9091048" y="4243192"/>
              <a:ext cx="1250688"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Line Extraction</a:t>
              </a:r>
              <a:endParaRPr lang="en-IN" sz="2000" dirty="0">
                <a:latin typeface="Times New Roman" panose="02020603050405020304" pitchFamily="18" charset="0"/>
                <a:cs typeface="Times New Roman" panose="02020603050405020304" pitchFamily="18" charset="0"/>
              </a:endParaRPr>
            </a:p>
          </p:txBody>
        </p:sp>
        <p:sp>
          <p:nvSpPr>
            <p:cNvPr id="25" name="Rounded Rectangle 24"/>
            <p:cNvSpPr/>
            <p:nvPr/>
          </p:nvSpPr>
          <p:spPr>
            <a:xfrm>
              <a:off x="8046869" y="3211567"/>
              <a:ext cx="1860172" cy="65642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Facial Contour Image</a:t>
              </a:r>
              <a:endParaRPr lang="en-US" sz="2000" dirty="0">
                <a:solidFill>
                  <a:schemeClr val="tx1"/>
                </a:solidFill>
                <a:latin typeface="Times New Roman" panose="02020603050405020304" pitchFamily="18" charset="0"/>
                <a:cs typeface="Times New Roman" panose="02020603050405020304" pitchFamily="18" charset="0"/>
              </a:endParaRPr>
            </a:p>
          </p:txBody>
        </p:sp>
        <p:cxnSp>
          <p:nvCxnSpPr>
            <p:cNvPr id="27" name="Straight Arrow Connector 26"/>
            <p:cNvCxnSpPr/>
            <p:nvPr/>
          </p:nvCxnSpPr>
          <p:spPr>
            <a:xfrm flipH="1" flipV="1">
              <a:off x="8962793" y="2543135"/>
              <a:ext cx="1" cy="6769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2"/>
            </p:cNvCxnSpPr>
            <p:nvPr/>
          </p:nvCxnSpPr>
          <p:spPr>
            <a:xfrm flipH="1">
              <a:off x="3145241" y="2387196"/>
              <a:ext cx="1" cy="872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8" idx="1"/>
            </p:cNvCxnSpPr>
            <p:nvPr/>
          </p:nvCxnSpPr>
          <p:spPr>
            <a:xfrm flipV="1">
              <a:off x="5231620" y="5180464"/>
              <a:ext cx="94653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253374" y="2636312"/>
              <a:ext cx="1250688"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Evaluate</a:t>
              </a:r>
              <a:endParaRPr lang="en-IN"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5675706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2" y="365125"/>
            <a:ext cx="10515600" cy="690943"/>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SEQUENCE DIAGRAM</a:t>
            </a:r>
            <a:endParaRPr lang="en-US" dirty="0">
              <a:latin typeface="Times New Roman" panose="02020603050405020304" pitchFamily="18" charset="0"/>
              <a:cs typeface="Times New Roman" panose="02020603050405020304" pitchFamily="18" charset="0"/>
            </a:endParaRPr>
          </a:p>
        </p:txBody>
      </p:sp>
      <p:grpSp>
        <p:nvGrpSpPr>
          <p:cNvPr id="48" name="Group 47"/>
          <p:cNvGrpSpPr/>
          <p:nvPr/>
        </p:nvGrpSpPr>
        <p:grpSpPr>
          <a:xfrm>
            <a:off x="854135" y="1558651"/>
            <a:ext cx="10226153" cy="5009045"/>
            <a:chOff x="372695" y="1610166"/>
            <a:chExt cx="10226153" cy="5009045"/>
          </a:xfrm>
        </p:grpSpPr>
        <p:sp>
          <p:nvSpPr>
            <p:cNvPr id="4" name="Rounded Rectangle 3"/>
            <p:cNvSpPr/>
            <p:nvPr/>
          </p:nvSpPr>
          <p:spPr>
            <a:xfrm>
              <a:off x="877075" y="1713198"/>
              <a:ext cx="1483689" cy="6439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Read an Image</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5" name="Rounded Rectangle 4"/>
            <p:cNvSpPr/>
            <p:nvPr/>
          </p:nvSpPr>
          <p:spPr>
            <a:xfrm>
              <a:off x="3917534" y="1610166"/>
              <a:ext cx="1330205" cy="6439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Basic Extraction</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a:off x="5584166" y="1610473"/>
              <a:ext cx="1381367" cy="6439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Side Face Extraction</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7285217" y="1610473"/>
              <a:ext cx="1841817" cy="6439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Facial Contour Extraction</a:t>
              </a:r>
              <a:endParaRPr lang="en-US" sz="2000" dirty="0">
                <a:solidFill>
                  <a:schemeClr val="tx1"/>
                </a:solidFill>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a:off x="1624245" y="2357142"/>
              <a:ext cx="0" cy="4262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rot="10800000">
              <a:off x="1618919" y="2440856"/>
              <a:ext cx="5326" cy="412124"/>
            </a:xfrm>
            <a:prstGeom prst="bentConnector3">
              <a:avLst>
                <a:gd name="adj1" fmla="val 436254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72695" y="2440856"/>
              <a:ext cx="116224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mread()</a:t>
              </a:r>
              <a:endParaRPr lang="en-IN" sz="2000" dirty="0">
                <a:latin typeface="Times New Roman" panose="02020603050405020304" pitchFamily="18" charset="0"/>
                <a:cs typeface="Times New Roman" panose="02020603050405020304" pitchFamily="18" charset="0"/>
              </a:endParaRPr>
            </a:p>
          </p:txBody>
        </p:sp>
        <p:cxnSp>
          <p:nvCxnSpPr>
            <p:cNvPr id="70" name="Elbow Connector 69"/>
            <p:cNvCxnSpPr/>
            <p:nvPr/>
          </p:nvCxnSpPr>
          <p:spPr>
            <a:xfrm rot="10800000">
              <a:off x="4571978" y="3202085"/>
              <a:ext cx="5326" cy="412124"/>
            </a:xfrm>
            <a:prstGeom prst="bentConnector3">
              <a:avLst>
                <a:gd name="adj1" fmla="val 436254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p:nvPr/>
          </p:nvCxnSpPr>
          <p:spPr>
            <a:xfrm rot="10800000">
              <a:off x="4569314" y="3912265"/>
              <a:ext cx="5326" cy="412124"/>
            </a:xfrm>
            <a:prstGeom prst="bentConnector3">
              <a:avLst>
                <a:gd name="adj1" fmla="val 436254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10800000">
              <a:off x="4566652" y="4433313"/>
              <a:ext cx="5326" cy="412124"/>
            </a:xfrm>
            <a:prstGeom prst="bentConnector3">
              <a:avLst>
                <a:gd name="adj1" fmla="val 436254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1612812" y="2903579"/>
              <a:ext cx="2964493" cy="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147295" y="2469529"/>
              <a:ext cx="189631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Color correction</a:t>
              </a:r>
              <a:endParaRPr lang="en-IN" sz="2000" dirty="0">
                <a:latin typeface="Times New Roman" panose="02020603050405020304" pitchFamily="18" charset="0"/>
                <a:cs typeface="Times New Roman" panose="02020603050405020304" pitchFamily="18" charset="0"/>
              </a:endParaRPr>
            </a:p>
          </p:txBody>
        </p:sp>
        <p:sp>
          <p:nvSpPr>
            <p:cNvPr id="87" name="TextBox 86"/>
            <p:cNvSpPr txBox="1"/>
            <p:nvPr/>
          </p:nvSpPr>
          <p:spPr>
            <a:xfrm>
              <a:off x="1592805" y="3214100"/>
              <a:ext cx="2828102"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Extract RGB components</a:t>
              </a:r>
              <a:endParaRPr lang="en-IN" sz="2000" dirty="0">
                <a:latin typeface="Times New Roman" panose="02020603050405020304" pitchFamily="18" charset="0"/>
                <a:cs typeface="Times New Roman" panose="02020603050405020304" pitchFamily="18" charset="0"/>
              </a:endParaRPr>
            </a:p>
          </p:txBody>
        </p:sp>
        <p:sp>
          <p:nvSpPr>
            <p:cNvPr id="88" name="TextBox 87"/>
            <p:cNvSpPr txBox="1"/>
            <p:nvPr/>
          </p:nvSpPr>
          <p:spPr>
            <a:xfrm>
              <a:off x="1827966" y="3888182"/>
              <a:ext cx="2250781"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Reconstruct Images</a:t>
              </a:r>
              <a:endParaRPr lang="en-IN" sz="2000" dirty="0">
                <a:latin typeface="Times New Roman" panose="02020603050405020304" pitchFamily="18" charset="0"/>
                <a:cs typeface="Times New Roman" panose="02020603050405020304" pitchFamily="18" charset="0"/>
              </a:endParaRPr>
            </a:p>
          </p:txBody>
        </p:sp>
        <p:sp>
          <p:nvSpPr>
            <p:cNvPr id="89" name="TextBox 88"/>
            <p:cNvSpPr txBox="1"/>
            <p:nvPr/>
          </p:nvSpPr>
          <p:spPr>
            <a:xfrm>
              <a:off x="1821218" y="4409330"/>
              <a:ext cx="2525119"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Skin Color Modelling</a:t>
              </a:r>
              <a:endParaRPr lang="en-IN" sz="2000" dirty="0">
                <a:latin typeface="Times New Roman" panose="02020603050405020304" pitchFamily="18" charset="0"/>
                <a:cs typeface="Times New Roman" panose="02020603050405020304" pitchFamily="18" charset="0"/>
              </a:endParaRPr>
            </a:p>
          </p:txBody>
        </p:sp>
        <p:cxnSp>
          <p:nvCxnSpPr>
            <p:cNvPr id="90" name="Elbow Connector 89"/>
            <p:cNvCxnSpPr/>
            <p:nvPr/>
          </p:nvCxnSpPr>
          <p:spPr>
            <a:xfrm rot="10800000">
              <a:off x="4579971" y="5113203"/>
              <a:ext cx="5326" cy="412124"/>
            </a:xfrm>
            <a:prstGeom prst="bentConnector3">
              <a:avLst>
                <a:gd name="adj1" fmla="val 436254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897937" y="5027528"/>
              <a:ext cx="2301694" cy="707886"/>
            </a:xfrm>
            <a:prstGeom prst="rect">
              <a:avLst/>
            </a:prstGeom>
            <a:no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Calculate Threshold Value</a:t>
              </a:r>
              <a:endParaRPr lang="en-IN" sz="2000" dirty="0">
                <a:latin typeface="Times New Roman" panose="02020603050405020304" pitchFamily="18" charset="0"/>
                <a:cs typeface="Times New Roman" panose="02020603050405020304" pitchFamily="18" charset="0"/>
              </a:endParaRPr>
            </a:p>
          </p:txBody>
        </p:sp>
        <p:cxnSp>
          <p:nvCxnSpPr>
            <p:cNvPr id="94" name="Straight Arrow Connector 93"/>
            <p:cNvCxnSpPr/>
            <p:nvPr/>
          </p:nvCxnSpPr>
          <p:spPr>
            <a:xfrm>
              <a:off x="4582635" y="5731406"/>
              <a:ext cx="16998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4692836" y="4898099"/>
              <a:ext cx="1535466"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Corrosion &amp; Expansion</a:t>
              </a:r>
              <a:endParaRPr lang="en-IN" sz="2000" dirty="0">
                <a:latin typeface="Times New Roman" panose="02020603050405020304" pitchFamily="18" charset="0"/>
                <a:cs typeface="Times New Roman" panose="02020603050405020304" pitchFamily="18" charset="0"/>
              </a:endParaRPr>
            </a:p>
          </p:txBody>
        </p:sp>
        <p:sp>
          <p:nvSpPr>
            <p:cNvPr id="98" name="TextBox 97"/>
            <p:cNvSpPr txBox="1"/>
            <p:nvPr/>
          </p:nvSpPr>
          <p:spPr>
            <a:xfrm>
              <a:off x="6618765" y="4804348"/>
              <a:ext cx="1396959" cy="1015663"/>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Contour Line Extraction</a:t>
              </a:r>
              <a:endParaRPr lang="en-IN" sz="2000" dirty="0">
                <a:latin typeface="Times New Roman" panose="02020603050405020304" pitchFamily="18" charset="0"/>
                <a:cs typeface="Times New Roman" panose="02020603050405020304" pitchFamily="18" charset="0"/>
              </a:endParaRPr>
            </a:p>
          </p:txBody>
        </p:sp>
        <p:cxnSp>
          <p:nvCxnSpPr>
            <p:cNvPr id="28" name="Straight Connector 27"/>
            <p:cNvCxnSpPr/>
            <p:nvPr/>
          </p:nvCxnSpPr>
          <p:spPr>
            <a:xfrm>
              <a:off x="4582633" y="2254110"/>
              <a:ext cx="0" cy="4262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282492" y="2254109"/>
              <a:ext cx="0" cy="4262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152335" y="2254109"/>
              <a:ext cx="0" cy="4262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868294" y="2254108"/>
              <a:ext cx="0" cy="4262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9266820" y="1636230"/>
              <a:ext cx="1332028" cy="6439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Validation</a:t>
              </a:r>
              <a:endParaRPr lang="en-US" sz="2000" dirty="0">
                <a:solidFill>
                  <a:schemeClr val="tx1"/>
                </a:solidFill>
                <a:latin typeface="Times New Roman" panose="02020603050405020304" pitchFamily="18" charset="0"/>
                <a:cs typeface="Times New Roman" panose="02020603050405020304" pitchFamily="18" charset="0"/>
              </a:endParaRPr>
            </a:p>
          </p:txBody>
        </p:sp>
        <p:cxnSp>
          <p:nvCxnSpPr>
            <p:cNvPr id="34" name="Straight Arrow Connector 33"/>
            <p:cNvCxnSpPr/>
            <p:nvPr/>
          </p:nvCxnSpPr>
          <p:spPr>
            <a:xfrm>
              <a:off x="8152335" y="6064110"/>
              <a:ext cx="16998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282492" y="5883806"/>
              <a:ext cx="18698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391109" y="5594043"/>
              <a:ext cx="1535466"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Evaluate</a:t>
              </a:r>
              <a:endParaRPr lang="en-IN"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935176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456572" cy="652306"/>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USE CASE DIAGRAM</a:t>
            </a:r>
            <a:endParaRPr lang="en-US" dirty="0">
              <a:latin typeface="Times New Roman" panose="02020603050405020304" pitchFamily="18" charset="0"/>
              <a:cs typeface="Times New Roman" panose="02020603050405020304" pitchFamily="18" charset="0"/>
            </a:endParaRPr>
          </a:p>
        </p:txBody>
      </p:sp>
      <p:sp>
        <p:nvSpPr>
          <p:cNvPr id="4" name="Oval 3"/>
          <p:cNvSpPr/>
          <p:nvPr/>
        </p:nvSpPr>
        <p:spPr>
          <a:xfrm>
            <a:off x="5947131" y="1249250"/>
            <a:ext cx="2952169" cy="6582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Read an Image</a:t>
            </a:r>
          </a:p>
        </p:txBody>
      </p:sp>
      <p:sp>
        <p:nvSpPr>
          <p:cNvPr id="5" name="Oval 4"/>
          <p:cNvSpPr/>
          <p:nvPr/>
        </p:nvSpPr>
        <p:spPr>
          <a:xfrm>
            <a:off x="5947127" y="2236694"/>
            <a:ext cx="2952169" cy="78962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Basic Extraction</a:t>
            </a:r>
          </a:p>
        </p:txBody>
      </p:sp>
      <p:sp>
        <p:nvSpPr>
          <p:cNvPr id="7" name="Oval 6"/>
          <p:cNvSpPr/>
          <p:nvPr/>
        </p:nvSpPr>
        <p:spPr>
          <a:xfrm>
            <a:off x="5947124" y="3423829"/>
            <a:ext cx="2952169" cy="6379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Face Correction</a:t>
            </a:r>
          </a:p>
        </p:txBody>
      </p:sp>
      <p:cxnSp>
        <p:nvCxnSpPr>
          <p:cNvPr id="9" name="Straight Arrow Connector 8"/>
          <p:cNvCxnSpPr>
            <a:stCxn id="4" idx="4"/>
            <a:endCxn id="5" idx="0"/>
          </p:cNvCxnSpPr>
          <p:nvPr/>
        </p:nvCxnSpPr>
        <p:spPr>
          <a:xfrm flipH="1">
            <a:off x="7423214" y="1907545"/>
            <a:ext cx="2" cy="329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435925" y="3026315"/>
            <a:ext cx="0" cy="356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838200" y="3382684"/>
            <a:ext cx="2372280" cy="9018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Input</a:t>
            </a:r>
          </a:p>
        </p:txBody>
      </p:sp>
      <p:sp>
        <p:nvSpPr>
          <p:cNvPr id="38" name="Oval 37"/>
          <p:cNvSpPr/>
          <p:nvPr/>
        </p:nvSpPr>
        <p:spPr>
          <a:xfrm>
            <a:off x="5947123" y="4567084"/>
            <a:ext cx="2952169" cy="63148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Contour Line Extraction</a:t>
            </a:r>
          </a:p>
        </p:txBody>
      </p:sp>
      <p:cxnSp>
        <p:nvCxnSpPr>
          <p:cNvPr id="52" name="Straight Arrow Connector 51"/>
          <p:cNvCxnSpPr/>
          <p:nvPr/>
        </p:nvCxnSpPr>
        <p:spPr>
          <a:xfrm>
            <a:off x="7423207" y="4092757"/>
            <a:ext cx="0" cy="474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5947126" y="5703867"/>
            <a:ext cx="2952169" cy="6582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Validation</a:t>
            </a:r>
          </a:p>
        </p:txBody>
      </p:sp>
      <p:cxnSp>
        <p:nvCxnSpPr>
          <p:cNvPr id="19" name="Straight Arrow Connector 18"/>
          <p:cNvCxnSpPr/>
          <p:nvPr/>
        </p:nvCxnSpPr>
        <p:spPr>
          <a:xfrm>
            <a:off x="7423208" y="5211797"/>
            <a:ext cx="0" cy="5155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12" idx="3"/>
            <a:endCxn id="4" idx="2"/>
          </p:cNvCxnSpPr>
          <p:nvPr/>
        </p:nvCxnSpPr>
        <p:spPr>
          <a:xfrm flipV="1">
            <a:off x="3210480" y="1578398"/>
            <a:ext cx="2736651" cy="22552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3"/>
            <a:endCxn id="18" idx="2"/>
          </p:cNvCxnSpPr>
          <p:nvPr/>
        </p:nvCxnSpPr>
        <p:spPr>
          <a:xfrm>
            <a:off x="3210480" y="3833612"/>
            <a:ext cx="2736646" cy="21994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5" idx="2"/>
          </p:cNvCxnSpPr>
          <p:nvPr/>
        </p:nvCxnSpPr>
        <p:spPr>
          <a:xfrm flipV="1">
            <a:off x="3223193" y="2631506"/>
            <a:ext cx="2723934" cy="12003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7" idx="2"/>
          </p:cNvCxnSpPr>
          <p:nvPr/>
        </p:nvCxnSpPr>
        <p:spPr>
          <a:xfrm flipV="1">
            <a:off x="3210477" y="3742808"/>
            <a:ext cx="2736647" cy="872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3"/>
            <a:endCxn id="38" idx="2"/>
          </p:cNvCxnSpPr>
          <p:nvPr/>
        </p:nvCxnSpPr>
        <p:spPr>
          <a:xfrm>
            <a:off x="3210480" y="3833612"/>
            <a:ext cx="2736643" cy="10492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689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2610"/>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MODULES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96788" y="1443002"/>
            <a:ext cx="7423660" cy="3850783"/>
          </a:xfrm>
        </p:spPr>
        <p:txBody>
          <a:bodyPr/>
          <a:lstStyle/>
          <a:p>
            <a:pPr lvl="8"/>
            <a:endParaRPr lang="en-US" sz="1400" dirty="0" smtClean="0">
              <a:latin typeface="Times New Roman" panose="02020603050405020304" pitchFamily="18" charset="0"/>
              <a:cs typeface="Times New Roman" panose="02020603050405020304" pitchFamily="18" charset="0"/>
            </a:endParaRPr>
          </a:p>
          <a:p>
            <a:pPr lvl="8"/>
            <a:endParaRPr lang="en-US" sz="1400" dirty="0">
              <a:latin typeface="Times New Roman" panose="02020603050405020304" pitchFamily="18" charset="0"/>
              <a:cs typeface="Times New Roman" panose="02020603050405020304" pitchFamily="18" charset="0"/>
            </a:endParaRPr>
          </a:p>
          <a:p>
            <a:pPr lvl="8"/>
            <a:endParaRPr lang="en-US" sz="1400" dirty="0" smtClean="0">
              <a:latin typeface="Times New Roman" panose="02020603050405020304" pitchFamily="18" charset="0"/>
              <a:cs typeface="Times New Roman" panose="02020603050405020304" pitchFamily="18" charset="0"/>
            </a:endParaRPr>
          </a:p>
          <a:p>
            <a:pPr lvl="8"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Read an Image</a:t>
            </a:r>
          </a:p>
          <a:p>
            <a:pPr lvl="8"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Basic Extraction</a:t>
            </a:r>
          </a:p>
          <a:p>
            <a:pPr lvl="8"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Side Face Extraction</a:t>
            </a:r>
          </a:p>
          <a:p>
            <a:pPr lvl="8"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Facial contour Extraction</a:t>
            </a:r>
          </a:p>
          <a:p>
            <a:pPr lvl="8"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Validation </a:t>
            </a:r>
          </a:p>
          <a:p>
            <a:endParaRPr lang="en-US" dirty="0"/>
          </a:p>
        </p:txBody>
      </p:sp>
    </p:spTree>
    <p:extLst>
      <p:ext uri="{BB962C8B-B14F-4D97-AF65-F5344CB8AC3E}">
        <p14:creationId xmlns:p14="http://schemas.microsoft.com/office/powerpoint/2010/main" val="2403327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143" y="2542268"/>
            <a:ext cx="10515600" cy="1325563"/>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MODULE DESCRIPTION</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1005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READ AN IMAGE</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9867" y="1700011"/>
            <a:ext cx="10515600" cy="4275786"/>
          </a:xfrm>
        </p:spPr>
        <p:txBody>
          <a:bodyPr>
            <a:norm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our process we have to load a hyper-spectral dataset to process.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First, we group a hyper spectral images into dataset.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can select the any of the image from the dataset. It can be possible by the use of </a:t>
            </a:r>
            <a:r>
              <a:rPr lang="en-US" sz="2000" b="1" dirty="0">
                <a:latin typeface="Times New Roman" panose="02020603050405020304" pitchFamily="18" charset="0"/>
                <a:cs typeface="Times New Roman" panose="02020603050405020304" pitchFamily="18" charset="0"/>
              </a:rPr>
              <a:t>uigetfile () </a:t>
            </a:r>
            <a:r>
              <a:rPr lang="en-US" sz="2000" dirty="0">
                <a:latin typeface="Times New Roman" panose="02020603050405020304" pitchFamily="18" charset="0"/>
                <a:cs typeface="Times New Roman" panose="02020603050405020304" pitchFamily="18" charset="0"/>
              </a:rPr>
              <a:t>function.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has two parameters, these are type of file and message.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we use ‘*.*’ for the type of file, we can select any type of file at runtime. If we use this type it displayed all type of files. </a:t>
            </a:r>
            <a:endParaRPr lang="en-IN"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9482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READ AN IMAGE - FLOW</a:t>
            </a:r>
            <a:endParaRPr lang="en-US" sz="4000" dirty="0">
              <a:latin typeface="Times New Roman" panose="02020603050405020304" pitchFamily="18" charset="0"/>
              <a:cs typeface="Times New Roman" panose="02020603050405020304" pitchFamily="18" charset="0"/>
            </a:endParaRPr>
          </a:p>
        </p:txBody>
      </p:sp>
      <p:grpSp>
        <p:nvGrpSpPr>
          <p:cNvPr id="4" name="Group 3"/>
          <p:cNvGrpSpPr/>
          <p:nvPr/>
        </p:nvGrpSpPr>
        <p:grpSpPr>
          <a:xfrm>
            <a:off x="3670479" y="1867438"/>
            <a:ext cx="5497073" cy="3840258"/>
            <a:chOff x="4530223" y="1858974"/>
            <a:chExt cx="3787322" cy="3495521"/>
          </a:xfrm>
        </p:grpSpPr>
        <p:sp>
          <p:nvSpPr>
            <p:cNvPr id="5" name="Rounded Rectangle 4"/>
            <p:cNvSpPr/>
            <p:nvPr/>
          </p:nvSpPr>
          <p:spPr>
            <a:xfrm>
              <a:off x="4530223" y="1858974"/>
              <a:ext cx="1645920" cy="58163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Load a Dataset</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6" name="Diamond 5"/>
            <p:cNvSpPr/>
            <p:nvPr/>
          </p:nvSpPr>
          <p:spPr>
            <a:xfrm>
              <a:off x="4660861" y="2984564"/>
              <a:ext cx="1384663" cy="1018903"/>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Pick a file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6645499" y="3104821"/>
              <a:ext cx="1672046" cy="77070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Select a correct type </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4582962" y="4601817"/>
              <a:ext cx="1593181" cy="75267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Go to Extraction</a:t>
              </a:r>
              <a:endParaRPr lang="en-IN" sz="2000" dirty="0">
                <a:solidFill>
                  <a:schemeClr val="tx1"/>
                </a:solidFill>
              </a:endParaRPr>
            </a:p>
          </p:txBody>
        </p:sp>
        <p:cxnSp>
          <p:nvCxnSpPr>
            <p:cNvPr id="9" name="Straight Arrow Connector 8"/>
            <p:cNvCxnSpPr/>
            <p:nvPr/>
          </p:nvCxnSpPr>
          <p:spPr>
            <a:xfrm flipV="1">
              <a:off x="6045524" y="3490175"/>
              <a:ext cx="599975" cy="23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353185" y="4003467"/>
              <a:ext cx="2" cy="598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084708" y="3076059"/>
              <a:ext cx="425426" cy="382121"/>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No</a:t>
              </a:r>
              <a:endParaRPr lang="en-IN" sz="20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4832530" y="4025961"/>
              <a:ext cx="476007" cy="382121"/>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flipH="1">
              <a:off x="5353183" y="2440609"/>
              <a:ext cx="2" cy="5439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060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110"/>
            <a:ext cx="10515600" cy="774357"/>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ABSTRACT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33343"/>
            <a:ext cx="10515600" cy="4675030"/>
          </a:xfrm>
        </p:spPr>
        <p:txBody>
          <a:bodyPr>
            <a:norm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Fatigued driving detection, </a:t>
            </a:r>
            <a:r>
              <a:rPr lang="en-US" sz="2000" dirty="0" smtClean="0">
                <a:latin typeface="Times New Roman" panose="02020603050405020304" pitchFamily="18" charset="0"/>
                <a:cs typeface="Times New Roman" panose="02020603050405020304" pitchFamily="18" charset="0"/>
              </a:rPr>
              <a:t>pattern </a:t>
            </a:r>
            <a:r>
              <a:rPr lang="en-US" sz="2000" dirty="0">
                <a:latin typeface="Times New Roman" panose="02020603050405020304" pitchFamily="18" charset="0"/>
                <a:cs typeface="Times New Roman" panose="02020603050405020304" pitchFamily="18" charset="0"/>
              </a:rPr>
              <a:t>recognition to discover the state of </a:t>
            </a:r>
            <a:r>
              <a:rPr lang="en-US" sz="2000" dirty="0" smtClean="0">
                <a:latin typeface="Times New Roman" panose="02020603050405020304" pitchFamily="18" charset="0"/>
                <a:cs typeface="Times New Roman" panose="02020603050405020304" pitchFamily="18" charset="0"/>
              </a:rPr>
              <a:t>fatigue</a:t>
            </a:r>
            <a:r>
              <a:rPr lang="en-US" sz="2000" dirty="0">
                <a:latin typeface="Times New Roman" panose="02020603050405020304" pitchFamily="18" charset="0"/>
                <a:cs typeface="Times New Roman" panose="02020603050405020304" pitchFamily="18" charset="0"/>
              </a:rPr>
              <a:t>, is considered a key technique to improve road safety.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widely used frontal face recognition systems have problems, such as low recognition accuracy, poor real-time ability, and highly complex algorithms.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new color space modeling, which uses multi-threshold decision criteria is used to enhance facial skin extraction performance, and a three-step strategy is designed to eliminate noise and other adverse effects.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can extract side face contour lines effectively and provide a scientific basis for real-time tracking of fatigue.</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7717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964" y="169183"/>
            <a:ext cx="10515600" cy="806852"/>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READ AN IMAGE</a:t>
            </a:r>
            <a:endParaRPr lang="en-US" sz="4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l="4930" t="6538" r="1829" b="3419"/>
          <a:stretch/>
        </p:blipFill>
        <p:spPr>
          <a:xfrm>
            <a:off x="2305317" y="1171978"/>
            <a:ext cx="7620895" cy="53576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719129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215"/>
            <a:ext cx="10515600" cy="549275"/>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ORIGINAL IMAGE</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l="2693" t="953" r="2610" b="10521"/>
          <a:stretch/>
        </p:blipFill>
        <p:spPr>
          <a:xfrm>
            <a:off x="1596979" y="927278"/>
            <a:ext cx="8474300" cy="56307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455872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7193"/>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BASIC EXTRACTION</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3040"/>
            <a:ext cx="10515600" cy="5036234"/>
          </a:xfrm>
        </p:spPr>
        <p:txBody>
          <a:bodyPr>
            <a:normAutofit lnSpcReduction="10000"/>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goal of side face extraction is to obtain a side </a:t>
            </a:r>
            <a:r>
              <a:rPr lang="en-US" sz="2000" dirty="0" smtClean="0">
                <a:latin typeface="Times New Roman" panose="02020603050405020304" pitchFamily="18" charset="0"/>
                <a:cs typeface="Times New Roman" panose="02020603050405020304" pitchFamily="18" charset="0"/>
              </a:rPr>
              <a:t>face contour </a:t>
            </a:r>
            <a:r>
              <a:rPr lang="en-US" sz="2000" dirty="0">
                <a:latin typeface="Times New Roman" panose="02020603050405020304" pitchFamily="18" charset="0"/>
                <a:cs typeface="Times New Roman" panose="02020603050405020304" pitchFamily="18" charset="0"/>
              </a:rPr>
              <a:t>line.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Color </a:t>
            </a:r>
            <a:r>
              <a:rPr lang="en-US" sz="2000" b="1" dirty="0">
                <a:latin typeface="Times New Roman" panose="02020603050405020304" pitchFamily="18" charset="0"/>
                <a:cs typeface="Times New Roman" panose="02020603050405020304" pitchFamily="18" charset="0"/>
              </a:rPr>
              <a:t>Correction</a:t>
            </a: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mean values of the three components </a:t>
            </a:r>
            <a:r>
              <a:rPr lang="en-US" sz="2000" dirty="0" smtClean="0">
                <a:latin typeface="Times New Roman" panose="02020603050405020304" pitchFamily="18" charset="0"/>
                <a:cs typeface="Times New Roman" panose="02020603050405020304" pitchFamily="18" charset="0"/>
              </a:rPr>
              <a:t>of the </a:t>
            </a:r>
            <a:r>
              <a:rPr lang="en-US" sz="2000" dirty="0">
                <a:latin typeface="Times New Roman" panose="02020603050405020304" pitchFamily="18" charset="0"/>
                <a:cs typeface="Times New Roman" panose="02020603050405020304" pitchFamily="18" charset="0"/>
              </a:rPr>
              <a:t>RGB in the image are similar to the same gray value</a:t>
            </a:r>
            <a:r>
              <a:rPr lang="en-US" sz="2000" dirty="0" smtClean="0">
                <a:latin typeface="Times New Roman" panose="02020603050405020304" pitchFamily="18" charset="0"/>
                <a:cs typeface="Times New Roman" panose="02020603050405020304" pitchFamily="18" charset="0"/>
              </a:rPr>
              <a:t>, and </a:t>
            </a:r>
            <a:r>
              <a:rPr lang="en-US" sz="2000" dirty="0">
                <a:latin typeface="Times New Roman" panose="02020603050405020304" pitchFamily="18" charset="0"/>
                <a:cs typeface="Times New Roman" panose="02020603050405020304" pitchFamily="18" charset="0"/>
              </a:rPr>
              <a:t>they are limited in the range of [0 to 255] so that </a:t>
            </a:r>
            <a:r>
              <a:rPr lang="en-US" sz="2000" dirty="0" smtClean="0">
                <a:latin typeface="Times New Roman" panose="02020603050405020304" pitchFamily="18" charset="0"/>
                <a:cs typeface="Times New Roman" panose="02020603050405020304" pitchFamily="18" charset="0"/>
              </a:rPr>
              <a:t>the adjustment </a:t>
            </a:r>
            <a:r>
              <a:rPr lang="en-US" sz="2000" dirty="0">
                <a:latin typeface="Times New Roman" panose="02020603050405020304" pitchFamily="18" charset="0"/>
                <a:cs typeface="Times New Roman" panose="02020603050405020304" pitchFamily="18" charset="0"/>
              </a:rPr>
              <a:t>of the RGB image of the three components </a:t>
            </a:r>
            <a:r>
              <a:rPr lang="en-US" sz="2000" dirty="0" smtClean="0">
                <a:latin typeface="Times New Roman" panose="02020603050405020304" pitchFamily="18" charset="0"/>
                <a:cs typeface="Times New Roman" panose="02020603050405020304" pitchFamily="18" charset="0"/>
              </a:rPr>
              <a:t>is close </a:t>
            </a:r>
            <a:r>
              <a:rPr lang="en-US" sz="2000" dirty="0">
                <a:latin typeface="Times New Roman" panose="02020603050405020304" pitchFamily="18" charset="0"/>
                <a:cs typeface="Times New Roman" panose="02020603050405020304" pitchFamily="18" charset="0"/>
              </a:rPr>
              <a:t>to </a:t>
            </a:r>
            <a:r>
              <a:rPr lang="en-US" sz="2000" dirty="0" smtClean="0">
                <a:latin typeface="Times New Roman" panose="02020603050405020304" pitchFamily="18" charset="0"/>
                <a:cs typeface="Times New Roman" panose="02020603050405020304" pitchFamily="18" charset="0"/>
              </a:rPr>
              <a:t>A aver </a:t>
            </a:r>
            <a:r>
              <a:rPr lang="en-US" sz="2000" dirty="0">
                <a:latin typeface="Times New Roman" panose="02020603050405020304" pitchFamily="18" charset="0"/>
                <a:cs typeface="Times New Roman" panose="02020603050405020304" pitchFamily="18" charset="0"/>
              </a:rPr>
              <a:t>.To reduce the impact of illumination, a color </a:t>
            </a:r>
            <a:r>
              <a:rPr lang="en-US" sz="2000" dirty="0" smtClean="0">
                <a:latin typeface="Times New Roman" panose="02020603050405020304" pitchFamily="18" charset="0"/>
                <a:cs typeface="Times New Roman" panose="02020603050405020304" pitchFamily="18" charset="0"/>
              </a:rPr>
              <a:t>correction procedure is the first </a:t>
            </a:r>
            <a:r>
              <a:rPr lang="en-US" sz="2000" dirty="0">
                <a:latin typeface="Times New Roman" panose="02020603050405020304" pitchFamily="18" charset="0"/>
                <a:cs typeface="Times New Roman" panose="02020603050405020304" pitchFamily="18" charset="0"/>
              </a:rPr>
              <a:t>step of the </a:t>
            </a:r>
            <a:r>
              <a:rPr lang="en-US" sz="2000" dirty="0" smtClean="0">
                <a:latin typeface="Times New Roman" panose="02020603050405020304" pitchFamily="18" charset="0"/>
                <a:cs typeface="Times New Roman" panose="02020603050405020304" pitchFamily="18" charset="0"/>
              </a:rPr>
              <a:t>proposed.</a:t>
            </a:r>
          </a:p>
          <a:p>
            <a:pPr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Skin Color Modeling</a:t>
            </a: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	Skin </a:t>
            </a:r>
            <a:r>
              <a:rPr lang="en-US" sz="2000" dirty="0">
                <a:latin typeface="Times New Roman" panose="02020603050405020304" pitchFamily="18" charset="0"/>
                <a:cs typeface="Times New Roman" panose="02020603050405020304" pitchFamily="18" charset="0"/>
              </a:rPr>
              <a:t>color modeling is the core step for side face </a:t>
            </a:r>
            <a:r>
              <a:rPr lang="en-US" sz="2000" dirty="0" smtClean="0">
                <a:latin typeface="Times New Roman" panose="02020603050405020304" pitchFamily="18" charset="0"/>
                <a:cs typeface="Times New Roman" panose="02020603050405020304" pitchFamily="18" charset="0"/>
              </a:rPr>
              <a:t>region extraction</a:t>
            </a:r>
            <a:r>
              <a:rPr lang="en-US" sz="2000" dirty="0">
                <a:latin typeface="Times New Roman" panose="02020603050405020304" pitchFamily="18" charset="0"/>
                <a:cs typeface="Times New Roman" panose="02020603050405020304" pitchFamily="18" charset="0"/>
              </a:rPr>
              <a:t>. As the basis for model establishment, color </a:t>
            </a:r>
            <a:r>
              <a:rPr lang="en-US" sz="2000" dirty="0" smtClean="0">
                <a:latin typeface="Times New Roman" panose="02020603050405020304" pitchFamily="18" charset="0"/>
                <a:cs typeface="Times New Roman" panose="02020603050405020304" pitchFamily="18" charset="0"/>
              </a:rPr>
              <a:t>space should </a:t>
            </a:r>
            <a:r>
              <a:rPr lang="en-US" sz="2000" dirty="0">
                <a:latin typeface="Times New Roman" panose="02020603050405020304" pitchFamily="18" charset="0"/>
                <a:cs typeface="Times New Roman" panose="02020603050405020304" pitchFamily="18" charset="0"/>
              </a:rPr>
              <a:t>be </a:t>
            </a:r>
            <a:r>
              <a:rPr lang="en-US" sz="2000" dirty="0" smtClean="0">
                <a:latin typeface="Times New Roman" panose="02020603050405020304" pitchFamily="18" charset="0"/>
                <a:cs typeface="Times New Roman" panose="02020603050405020304" pitchFamily="18" charset="0"/>
              </a:rPr>
              <a:t>selected first. YUV and </a:t>
            </a:r>
            <a:r>
              <a:rPr lang="en-US" sz="2000" dirty="0">
                <a:latin typeface="Times New Roman" panose="02020603050405020304" pitchFamily="18" charset="0"/>
                <a:cs typeface="Times New Roman" panose="02020603050405020304" pitchFamily="18" charset="0"/>
              </a:rPr>
              <a:t>YIQ </a:t>
            </a:r>
            <a:r>
              <a:rPr lang="en-US" sz="2000" dirty="0" smtClean="0">
                <a:latin typeface="Times New Roman" panose="02020603050405020304" pitchFamily="18" charset="0"/>
                <a:cs typeface="Times New Roman" panose="02020603050405020304" pitchFamily="18" charset="0"/>
              </a:rPr>
              <a:t>color spaces </a:t>
            </a:r>
            <a:r>
              <a:rPr lang="en-US" sz="2000" dirty="0">
                <a:latin typeface="Times New Roman" panose="02020603050405020304" pitchFamily="18" charset="0"/>
                <a:cs typeface="Times New Roman" panose="02020603050405020304" pitchFamily="18" charset="0"/>
              </a:rPr>
              <a:t>are used. Multiple threshold values criterion is used </a:t>
            </a:r>
            <a:r>
              <a:rPr lang="en-US" sz="2000" dirty="0" smtClean="0">
                <a:latin typeface="Times New Roman" panose="02020603050405020304" pitchFamily="18" charset="0"/>
                <a:cs typeface="Times New Roman" panose="02020603050405020304" pitchFamily="18" charset="0"/>
              </a:rPr>
              <a:t>to construct </a:t>
            </a:r>
            <a:r>
              <a:rPr lang="en-US" sz="2000" dirty="0">
                <a:latin typeface="Times New Roman" panose="02020603050405020304" pitchFamily="18" charset="0"/>
                <a:cs typeface="Times New Roman" panose="02020603050405020304" pitchFamily="18" charset="0"/>
              </a:rPr>
              <a:t>the skin color model.</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44367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8673"/>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BASIC EXTRACTION - FLOW</a:t>
            </a:r>
            <a:endParaRPr lang="en-US" sz="4000" dirty="0">
              <a:latin typeface="Times New Roman" panose="02020603050405020304" pitchFamily="18" charset="0"/>
              <a:cs typeface="Times New Roman" panose="02020603050405020304" pitchFamily="18" charset="0"/>
            </a:endParaRPr>
          </a:p>
        </p:txBody>
      </p:sp>
      <p:grpSp>
        <p:nvGrpSpPr>
          <p:cNvPr id="3" name="Group 2"/>
          <p:cNvGrpSpPr/>
          <p:nvPr/>
        </p:nvGrpSpPr>
        <p:grpSpPr>
          <a:xfrm>
            <a:off x="1504785" y="1598790"/>
            <a:ext cx="9699834" cy="4823401"/>
            <a:chOff x="1891151" y="1779094"/>
            <a:chExt cx="9699834" cy="4823401"/>
          </a:xfrm>
        </p:grpSpPr>
        <p:sp>
          <p:nvSpPr>
            <p:cNvPr id="4" name="TextBox 3"/>
            <p:cNvSpPr txBox="1"/>
            <p:nvPr/>
          </p:nvSpPr>
          <p:spPr>
            <a:xfrm>
              <a:off x="1915443" y="1798493"/>
              <a:ext cx="1491648" cy="707886"/>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Calculate Mean value </a:t>
              </a:r>
              <a:endParaRPr lang="en-IN"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891152" y="2969293"/>
              <a:ext cx="1515939" cy="707886"/>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Extract RGB components</a:t>
              </a:r>
              <a:endParaRPr lang="en-IN"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891151" y="5629565"/>
              <a:ext cx="1515941" cy="707886"/>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Reconstruct Images</a:t>
              </a:r>
              <a:endParaRPr lang="en-IN"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514876" y="1779094"/>
              <a:ext cx="1369054" cy="707886"/>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Skin Color Modelling</a:t>
              </a:r>
              <a:endParaRPr lang="en-IN"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196556" y="5540666"/>
              <a:ext cx="1880316" cy="707886"/>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Calculate Threshold Value</a:t>
              </a:r>
              <a:endParaRPr lang="en-IN" sz="2000" dirty="0">
                <a:latin typeface="Times New Roman" panose="02020603050405020304" pitchFamily="18" charset="0"/>
                <a:cs typeface="Times New Roman" panose="02020603050405020304" pitchFamily="18" charset="0"/>
              </a:endParaRPr>
            </a:p>
          </p:txBody>
        </p:sp>
        <p:cxnSp>
          <p:nvCxnSpPr>
            <p:cNvPr id="9" name="Straight Arrow Connector 8"/>
            <p:cNvCxnSpPr/>
            <p:nvPr/>
          </p:nvCxnSpPr>
          <p:spPr>
            <a:xfrm>
              <a:off x="2661267" y="2506379"/>
              <a:ext cx="1" cy="458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407091" y="5973749"/>
              <a:ext cx="8129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383628" y="5894609"/>
              <a:ext cx="8129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91151" y="4152174"/>
              <a:ext cx="1515940" cy="1015663"/>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Calculate co-efficient of RGB </a:t>
              </a:r>
              <a:endParaRPr lang="en-IN" sz="2000" dirty="0">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a:off x="2649120" y="3677179"/>
              <a:ext cx="1" cy="458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649119" y="5167837"/>
              <a:ext cx="1" cy="458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8199403" y="5072691"/>
              <a:ext cx="0" cy="4679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220020" y="4663503"/>
              <a:ext cx="2163608" cy="1938992"/>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Re-Build an Images</a:t>
              </a:r>
            </a:p>
            <a:p>
              <a:pPr algn="ctr"/>
              <a:endParaRPr lang="en-US" sz="2000" dirty="0" smtClean="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4381225" y="5629565"/>
              <a:ext cx="1841198" cy="707886"/>
            </a:xfrm>
            <a:prstGeom prst="rect">
              <a:avLst/>
            </a:prstGeom>
            <a:noFill/>
            <a:ln>
              <a:solidFill>
                <a:schemeClr val="tx1"/>
              </a:solidFill>
            </a:ln>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RGB=&gt; YUV &amp; YIQ</a:t>
              </a:r>
              <a:endParaRPr lang="en-IN" sz="2000" dirty="0">
                <a:latin typeface="Times New Roman" panose="02020603050405020304" pitchFamily="18" charset="0"/>
                <a:cs typeface="Times New Roman" panose="02020603050405020304" pitchFamily="18" charset="0"/>
              </a:endParaRPr>
            </a:p>
          </p:txBody>
        </p:sp>
        <p:sp>
          <p:nvSpPr>
            <p:cNvPr id="18" name="Diamond 17"/>
            <p:cNvSpPr/>
            <p:nvPr/>
          </p:nvSpPr>
          <p:spPr>
            <a:xfrm>
              <a:off x="6911516" y="3074910"/>
              <a:ext cx="2575775" cy="199778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Threshold range to meet the R&gt;G&gt;B</a:t>
              </a:r>
            </a:p>
          </p:txBody>
        </p:sp>
        <p:sp>
          <p:nvSpPr>
            <p:cNvPr id="21" name="Rectangle 20"/>
            <p:cNvSpPr/>
            <p:nvPr/>
          </p:nvSpPr>
          <p:spPr>
            <a:xfrm>
              <a:off x="5035639" y="2964676"/>
              <a:ext cx="1536611" cy="3585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Pixel set to 0</a:t>
              </a:r>
            </a:p>
          </p:txBody>
        </p:sp>
        <p:sp>
          <p:nvSpPr>
            <p:cNvPr id="22" name="Rectangle 21"/>
            <p:cNvSpPr/>
            <p:nvPr/>
          </p:nvSpPr>
          <p:spPr>
            <a:xfrm>
              <a:off x="9911728" y="2964676"/>
              <a:ext cx="1679257" cy="3585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Pixel set to 1</a:t>
              </a:r>
            </a:p>
          </p:txBody>
        </p:sp>
        <p:cxnSp>
          <p:nvCxnSpPr>
            <p:cNvPr id="24" name="Elbow Connector 23"/>
            <p:cNvCxnSpPr>
              <a:stCxn id="18" idx="1"/>
              <a:endCxn id="21" idx="2"/>
            </p:cNvCxnSpPr>
            <p:nvPr/>
          </p:nvCxnSpPr>
          <p:spPr>
            <a:xfrm rot="10800000">
              <a:off x="5803946" y="3323237"/>
              <a:ext cx="1107571" cy="75056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8" idx="3"/>
              <a:endCxn id="22" idx="2"/>
            </p:cNvCxnSpPr>
            <p:nvPr/>
          </p:nvCxnSpPr>
          <p:spPr>
            <a:xfrm flipV="1">
              <a:off x="9487291" y="3323235"/>
              <a:ext cx="1264066" cy="75056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21" idx="0"/>
              <a:endCxn id="7" idx="1"/>
            </p:cNvCxnSpPr>
            <p:nvPr/>
          </p:nvCxnSpPr>
          <p:spPr>
            <a:xfrm rot="5400000" flipH="1" flipV="1">
              <a:off x="6243591" y="1693392"/>
              <a:ext cx="831639" cy="171093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2" idx="0"/>
              <a:endCxn id="7" idx="3"/>
            </p:cNvCxnSpPr>
            <p:nvPr/>
          </p:nvCxnSpPr>
          <p:spPr>
            <a:xfrm rot="16200000" flipV="1">
              <a:off x="9401825" y="1615143"/>
              <a:ext cx="831639" cy="186742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66422" y="3439371"/>
              <a:ext cx="455574" cy="369332"/>
            </a:xfrm>
            <a:prstGeom prst="rect">
              <a:avLst/>
            </a:prstGeom>
            <a:noFill/>
          </p:spPr>
          <p:txBody>
            <a:bodyPr wrap="none" rtlCol="0">
              <a:spAutoFit/>
            </a:bodyPr>
            <a:lstStyle/>
            <a:p>
              <a:r>
                <a:rPr lang="en-US" dirty="0" smtClean="0"/>
                <a:t>No</a:t>
              </a:r>
              <a:endParaRPr lang="en-US" dirty="0"/>
            </a:p>
          </p:txBody>
        </p:sp>
        <p:sp>
          <p:nvSpPr>
            <p:cNvPr id="35" name="TextBox 34"/>
            <p:cNvSpPr txBox="1"/>
            <p:nvPr/>
          </p:nvSpPr>
          <p:spPr>
            <a:xfrm>
              <a:off x="10868282" y="3502888"/>
              <a:ext cx="485518" cy="369332"/>
            </a:xfrm>
            <a:prstGeom prst="rect">
              <a:avLst/>
            </a:prstGeom>
            <a:noFill/>
          </p:spPr>
          <p:txBody>
            <a:bodyPr wrap="none" rtlCol="0">
              <a:spAutoFit/>
            </a:bodyPr>
            <a:lstStyle/>
            <a:p>
              <a:r>
                <a:rPr lang="en-US" dirty="0" smtClean="0"/>
                <a:t>Yes</a:t>
              </a:r>
              <a:endParaRPr lang="en-US" dirty="0"/>
            </a:p>
          </p:txBody>
        </p:sp>
      </p:grpSp>
    </p:spTree>
    <p:extLst>
      <p:ext uri="{BB962C8B-B14F-4D97-AF65-F5344CB8AC3E}">
        <p14:creationId xmlns:p14="http://schemas.microsoft.com/office/powerpoint/2010/main" val="35699661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223458"/>
            <a:ext cx="10515600" cy="536395"/>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RGB COMPONENTS</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l="6251" t="1194" r="3902" b="7685"/>
          <a:stretch/>
        </p:blipFill>
        <p:spPr>
          <a:xfrm>
            <a:off x="2833351" y="914400"/>
            <a:ext cx="6445120" cy="56350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915811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352" y="184821"/>
            <a:ext cx="10515600" cy="690943"/>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COLOR CORRECTION IMAGE</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l="3955" t="2078" r="4133" b="9172"/>
          <a:stretch/>
        </p:blipFill>
        <p:spPr>
          <a:xfrm>
            <a:off x="2577689" y="996009"/>
            <a:ext cx="7306539" cy="54390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646658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551" y="192794"/>
            <a:ext cx="10515600" cy="549274"/>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SKIN COLOR DETECTION IMAGE</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l="7867" t="4139" r="4007" b="9965"/>
          <a:stretch/>
        </p:blipFill>
        <p:spPr>
          <a:xfrm>
            <a:off x="2701190" y="977875"/>
            <a:ext cx="7302321" cy="55523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461320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SIDE FACE EXTRACTION</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kin </a:t>
            </a:r>
            <a:r>
              <a:rPr lang="en-US" sz="2000" dirty="0">
                <a:latin typeface="Times New Roman" panose="02020603050405020304" pitchFamily="18" charset="0"/>
                <a:cs typeface="Times New Roman" panose="02020603050405020304" pitchFamily="18" charset="0"/>
              </a:rPr>
              <a:t>color modeling method is used to separate skin areas from a complex background.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It include </a:t>
            </a:r>
            <a:r>
              <a:rPr lang="en-US" sz="2000" dirty="0">
                <a:latin typeface="Times New Roman" panose="02020603050405020304" pitchFamily="18" charset="0"/>
                <a:cs typeface="Times New Roman" panose="02020603050405020304" pitchFamily="18" charset="0"/>
              </a:rPr>
              <a:t>some non-skin points, which are considered noise and should be removed by further processing.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approaches for noise removal include a texture-based method and a mathematical morphology-based method</a:t>
            </a:r>
            <a:r>
              <a:rPr lang="en-US"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Two processes </a:t>
            </a:r>
            <a:r>
              <a:rPr lang="en-US" sz="2000" dirty="0" smtClean="0">
                <a:latin typeface="Times New Roman" panose="02020603050405020304" pitchFamily="18" charset="0"/>
                <a:cs typeface="Times New Roman" panose="02020603050405020304" pitchFamily="18" charset="0"/>
              </a:rPr>
              <a:t>are </a:t>
            </a:r>
            <a:r>
              <a:rPr lang="en-US" sz="2000" dirty="0">
                <a:latin typeface="Times New Roman" panose="02020603050405020304" pitchFamily="18" charset="0"/>
                <a:cs typeface="Times New Roman" panose="02020603050405020304" pitchFamily="18" charset="0"/>
              </a:rPr>
              <a:t>performed. </a:t>
            </a:r>
          </a:p>
          <a:p>
            <a:pPr lvl="1" algn="just">
              <a:lnSpc>
                <a:spcPct val="150000"/>
              </a:lnSpc>
            </a:pPr>
            <a:r>
              <a:rPr lang="en-US" sz="2000" dirty="0" smtClean="0">
                <a:latin typeface="Times New Roman" panose="02020603050405020304" pitchFamily="18" charset="0"/>
                <a:cs typeface="Times New Roman" panose="02020603050405020304" pitchFamily="18" charset="0"/>
              </a:rPr>
              <a:t>Corrosion </a:t>
            </a:r>
            <a:endParaRPr lang="en-US" sz="2000" dirty="0">
              <a:latin typeface="Times New Roman" panose="02020603050405020304" pitchFamily="18" charset="0"/>
              <a:cs typeface="Times New Roman" panose="02020603050405020304" pitchFamily="18" charset="0"/>
            </a:endParaRPr>
          </a:p>
          <a:p>
            <a:pPr lvl="1" algn="just">
              <a:lnSpc>
                <a:spcPct val="150000"/>
              </a:lnSpc>
            </a:pPr>
            <a:r>
              <a:rPr lang="en-US" sz="2000" dirty="0" smtClean="0">
                <a:latin typeface="Times New Roman" panose="02020603050405020304" pitchFamily="18" charset="0"/>
                <a:cs typeface="Times New Roman" panose="02020603050405020304" pitchFamily="18" charset="0"/>
              </a:rPr>
              <a:t>Expansion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32873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normAutofit/>
          </a:bodyPr>
          <a:lstStyle/>
          <a:p>
            <a:pPr algn="ctr"/>
            <a:r>
              <a:rPr lang="en-US" sz="4000" dirty="0">
                <a:latin typeface="Times New Roman" panose="02020603050405020304" pitchFamily="18" charset="0"/>
                <a:cs typeface="Times New Roman" panose="02020603050405020304" pitchFamily="18" charset="0"/>
              </a:rPr>
              <a:t>SIDE FACE </a:t>
            </a:r>
            <a:r>
              <a:rPr lang="en-US" sz="4000" dirty="0" smtClean="0">
                <a:latin typeface="Times New Roman" panose="02020603050405020304" pitchFamily="18" charset="0"/>
                <a:cs typeface="Times New Roman" panose="02020603050405020304" pitchFamily="18" charset="0"/>
              </a:rPr>
              <a:t>EXTRACTION - FLOW</a:t>
            </a:r>
            <a:endParaRPr lang="en-US" sz="4000" dirty="0"/>
          </a:p>
        </p:txBody>
      </p:sp>
      <p:grpSp>
        <p:nvGrpSpPr>
          <p:cNvPr id="22" name="Group 21"/>
          <p:cNvGrpSpPr/>
          <p:nvPr/>
        </p:nvGrpSpPr>
        <p:grpSpPr>
          <a:xfrm>
            <a:off x="2969481" y="1687133"/>
            <a:ext cx="6253038" cy="4845332"/>
            <a:chOff x="2684900" y="1700011"/>
            <a:chExt cx="6253038" cy="4845332"/>
          </a:xfrm>
        </p:grpSpPr>
        <p:sp>
          <p:nvSpPr>
            <p:cNvPr id="3" name="Rectangle 2"/>
            <p:cNvSpPr/>
            <p:nvPr/>
          </p:nvSpPr>
          <p:spPr>
            <a:xfrm>
              <a:off x="4310129" y="1700011"/>
              <a:ext cx="1807336" cy="8807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Skin color region</a:t>
              </a:r>
            </a:p>
          </p:txBody>
        </p:sp>
        <p:cxnSp>
          <p:nvCxnSpPr>
            <p:cNvPr id="7" name="Straight Arrow Connector 6"/>
            <p:cNvCxnSpPr>
              <a:stCxn id="3" idx="2"/>
              <a:endCxn id="4" idx="0"/>
            </p:cNvCxnSpPr>
            <p:nvPr/>
          </p:nvCxnSpPr>
          <p:spPr>
            <a:xfrm>
              <a:off x="5213797" y="2580809"/>
              <a:ext cx="0" cy="9021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10129" y="3482994"/>
              <a:ext cx="1807336" cy="8807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Maximum area preservation</a:t>
              </a:r>
            </a:p>
          </p:txBody>
        </p:sp>
        <p:sp>
          <p:nvSpPr>
            <p:cNvPr id="5" name="Rectangle 4"/>
            <p:cNvSpPr/>
            <p:nvPr/>
          </p:nvSpPr>
          <p:spPr>
            <a:xfrm>
              <a:off x="4310129" y="5279530"/>
              <a:ext cx="1807336" cy="8807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Edge detection</a:t>
              </a:r>
            </a:p>
          </p:txBody>
        </p:sp>
        <p:cxnSp>
          <p:nvCxnSpPr>
            <p:cNvPr id="10" name="Straight Arrow Connector 9"/>
            <p:cNvCxnSpPr>
              <a:endCxn id="5" idx="0"/>
            </p:cNvCxnSpPr>
            <p:nvPr/>
          </p:nvCxnSpPr>
          <p:spPr>
            <a:xfrm>
              <a:off x="5213797" y="4363791"/>
              <a:ext cx="0" cy="9157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p:cNvCxnSpPr>
            <p:nvPr/>
          </p:nvCxnSpPr>
          <p:spPr>
            <a:xfrm>
              <a:off x="6117465" y="5719929"/>
              <a:ext cx="1017431" cy="2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130602" y="5279529"/>
              <a:ext cx="1807336" cy="8807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Contour original image</a:t>
              </a:r>
            </a:p>
          </p:txBody>
        </p:sp>
        <p:sp>
          <p:nvSpPr>
            <p:cNvPr id="15" name="TextBox 14"/>
            <p:cNvSpPr txBox="1"/>
            <p:nvPr/>
          </p:nvSpPr>
          <p:spPr>
            <a:xfrm>
              <a:off x="3321470" y="2762106"/>
              <a:ext cx="1915072" cy="646331"/>
            </a:xfrm>
            <a:prstGeom prst="rect">
              <a:avLst/>
            </a:prstGeom>
            <a:noFill/>
          </p:spPr>
          <p:txBody>
            <a:bodyPr wrap="square" rtlCol="0">
              <a:spAutoFit/>
            </a:bodyPr>
            <a:lstStyle/>
            <a:p>
              <a:pPr algn="ctr"/>
              <a:r>
                <a:rPr lang="en-US" dirty="0" smtClean="0"/>
                <a:t>YCrCB threshold segmentation</a:t>
              </a:r>
              <a:endParaRPr lang="en-US" dirty="0"/>
            </a:p>
          </p:txBody>
        </p:sp>
        <p:sp>
          <p:nvSpPr>
            <p:cNvPr id="16" name="TextBox 15"/>
            <p:cNvSpPr txBox="1"/>
            <p:nvPr/>
          </p:nvSpPr>
          <p:spPr>
            <a:xfrm>
              <a:off x="2684900" y="4512904"/>
              <a:ext cx="2559294" cy="369332"/>
            </a:xfrm>
            <a:prstGeom prst="rect">
              <a:avLst/>
            </a:prstGeom>
            <a:noFill/>
          </p:spPr>
          <p:txBody>
            <a:bodyPr wrap="square" rtlCol="0">
              <a:spAutoFit/>
            </a:bodyPr>
            <a:lstStyle/>
            <a:p>
              <a:r>
                <a:rPr lang="en-US" dirty="0" smtClean="0"/>
                <a:t>Corrosion and Expansion</a:t>
              </a:r>
              <a:endParaRPr lang="en-US" dirty="0"/>
            </a:p>
          </p:txBody>
        </p:sp>
        <p:sp>
          <p:nvSpPr>
            <p:cNvPr id="17" name="TextBox 16"/>
            <p:cNvSpPr txBox="1"/>
            <p:nvPr/>
          </p:nvSpPr>
          <p:spPr>
            <a:xfrm>
              <a:off x="6060756" y="6176011"/>
              <a:ext cx="1350004" cy="369332"/>
            </a:xfrm>
            <a:prstGeom prst="rect">
              <a:avLst/>
            </a:prstGeom>
            <a:noFill/>
          </p:spPr>
          <p:txBody>
            <a:bodyPr wrap="square" rtlCol="0">
              <a:spAutoFit/>
            </a:bodyPr>
            <a:lstStyle/>
            <a:p>
              <a:r>
                <a:rPr lang="en-US" dirty="0" smtClean="0"/>
                <a:t>Imoverlay()</a:t>
              </a:r>
              <a:endParaRPr lang="en-US" dirty="0"/>
            </a:p>
          </p:txBody>
        </p:sp>
      </p:grpSp>
    </p:spTree>
    <p:extLst>
      <p:ext uri="{BB962C8B-B14F-4D97-AF65-F5344CB8AC3E}">
        <p14:creationId xmlns:p14="http://schemas.microsoft.com/office/powerpoint/2010/main" val="33569907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MAXIMUM AREA PRESERVATION</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l="8219" t="5035" r="8384" b="12224"/>
          <a:stretch/>
        </p:blipFill>
        <p:spPr>
          <a:xfrm>
            <a:off x="2644461" y="1184856"/>
            <a:ext cx="7413939" cy="51724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01365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OBJECTIVES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1834" y="1941112"/>
            <a:ext cx="6266331" cy="3585630"/>
          </a:xfrm>
        </p:spPr>
        <p:txBody>
          <a:bodyPr>
            <a:normAutofit/>
          </a:bodyPr>
          <a:lstStyle/>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To improve road safety.</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Enhance the skin Extraction performance.</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o </a:t>
            </a:r>
            <a:r>
              <a:rPr lang="en-US" sz="2000" dirty="0">
                <a:latin typeface="Times New Roman" panose="02020603050405020304" pitchFamily="18" charset="0"/>
                <a:cs typeface="Times New Roman" panose="02020603050405020304" pitchFamily="18" charset="0"/>
              </a:rPr>
              <a:t>detect fatigued driving</a:t>
            </a:r>
          </a:p>
        </p:txBody>
      </p:sp>
    </p:spTree>
    <p:extLst>
      <p:ext uri="{BB962C8B-B14F-4D97-AF65-F5344CB8AC3E}">
        <p14:creationId xmlns:p14="http://schemas.microsoft.com/office/powerpoint/2010/main" val="15637223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011" y="195943"/>
            <a:ext cx="10515600" cy="600790"/>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EDGE DETECTION</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l="8166" t="6110" r="7114" b="8381"/>
          <a:stretch/>
        </p:blipFill>
        <p:spPr>
          <a:xfrm>
            <a:off x="2557377" y="1031231"/>
            <a:ext cx="7456868" cy="55028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829418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SIDE FACE REGION EXTRACTION</a:t>
            </a:r>
            <a:endParaRPr lang="en-US" sz="4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l="6422" t="5224" r="8326" b="7797"/>
          <a:stretch/>
        </p:blipFill>
        <p:spPr>
          <a:xfrm>
            <a:off x="2244603" y="1243118"/>
            <a:ext cx="7704939" cy="5288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645280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CONTOUR ORIGINAL IMAGE</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l="7683" t="5204" r="9492" b="9399"/>
          <a:stretch/>
        </p:blipFill>
        <p:spPr>
          <a:xfrm>
            <a:off x="2245217" y="1151127"/>
            <a:ext cx="7701566" cy="54407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212756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FACIAL CONTOUR EXTRACTION</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US" sz="2000" dirty="0">
                <a:latin typeface="Times New Roman" panose="02020603050405020304" pitchFamily="18" charset="0"/>
                <a:cs typeface="Times New Roman" panose="02020603050405020304" pitchFamily="18" charset="0"/>
              </a:rPr>
              <a:t>After precisely positioning the side face region, the </a:t>
            </a:r>
            <a:r>
              <a:rPr lang="en-US" sz="2000" dirty="0" smtClean="0">
                <a:latin typeface="Times New Roman" panose="02020603050405020304" pitchFamily="18" charset="0"/>
                <a:cs typeface="Times New Roman" panose="02020603050405020304" pitchFamily="18" charset="0"/>
              </a:rPr>
              <a:t>face contour </a:t>
            </a:r>
            <a:r>
              <a:rPr lang="en-US" sz="2000" dirty="0">
                <a:latin typeface="Times New Roman" panose="02020603050405020304" pitchFamily="18" charset="0"/>
                <a:cs typeface="Times New Roman" panose="02020603050405020304" pitchFamily="18" charset="0"/>
              </a:rPr>
              <a:t>line extract process is performed</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Find the position of the </a:t>
            </a:r>
            <a:r>
              <a:rPr lang="en-US" sz="2000" dirty="0" smtClean="0">
                <a:latin typeface="Times New Roman" panose="02020603050405020304" pitchFamily="18" charset="0"/>
                <a:cs typeface="Times New Roman" panose="02020603050405020304" pitchFamily="18" charset="0"/>
              </a:rPr>
              <a:t>first </a:t>
            </a:r>
            <a:r>
              <a:rPr lang="en-US" sz="2000" dirty="0">
                <a:latin typeface="Times New Roman" panose="02020603050405020304" pitchFamily="18" charset="0"/>
                <a:cs typeface="Times New Roman" panose="02020603050405020304" pitchFamily="18" charset="0"/>
              </a:rPr>
              <a:t>white pixel near the </a:t>
            </a:r>
            <a:r>
              <a:rPr lang="en-US" sz="2000" dirty="0" smtClean="0">
                <a:latin typeface="Times New Roman" panose="02020603050405020304" pitchFamily="18" charset="0"/>
                <a:cs typeface="Times New Roman" panose="02020603050405020304" pitchFamily="18" charset="0"/>
              </a:rPr>
              <a:t>upper left </a:t>
            </a:r>
            <a:r>
              <a:rPr lang="en-US" sz="2000" dirty="0">
                <a:latin typeface="Times New Roman" panose="02020603050405020304" pitchFamily="18" charset="0"/>
                <a:cs typeface="Times New Roman" panose="02020603050405020304" pitchFamily="18" charset="0"/>
              </a:rPr>
              <a:t>corner of the middle position of the image. </a:t>
            </a:r>
            <a:r>
              <a:rPr lang="en-US" sz="2000" dirty="0" smtClean="0">
                <a:latin typeface="Times New Roman" panose="02020603050405020304" pitchFamily="18" charset="0"/>
                <a:cs typeface="Times New Roman" panose="02020603050405020304" pitchFamily="18" charset="0"/>
              </a:rPr>
              <a:t>Set </a:t>
            </a:r>
            <a:r>
              <a:rPr lang="en-US" sz="2000" dirty="0">
                <a:latin typeface="Times New Roman" panose="02020603050405020304" pitchFamily="18" charset="0"/>
                <a:cs typeface="Times New Roman" panose="02020603050405020304" pitchFamily="18" charset="0"/>
              </a:rPr>
              <a:t>it </a:t>
            </a:r>
            <a:r>
              <a:rPr lang="en-US" sz="2000" dirty="0" smtClean="0">
                <a:latin typeface="Times New Roman" panose="02020603050405020304" pitchFamily="18" charset="0"/>
                <a:cs typeface="Times New Roman" panose="02020603050405020304" pitchFamily="18" charset="0"/>
              </a:rPr>
              <a:t>as the </a:t>
            </a:r>
            <a:r>
              <a:rPr lang="en-US" sz="2000" dirty="0">
                <a:latin typeface="Times New Roman" panose="02020603050405020304" pitchFamily="18" charset="0"/>
                <a:cs typeface="Times New Roman" panose="02020603050405020304" pitchFamily="18" charset="0"/>
              </a:rPr>
              <a:t>starting point of the boundary</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Search for each contour point from the starting in </a:t>
            </a:r>
            <a:r>
              <a:rPr lang="en-US" sz="2000" dirty="0" smtClean="0">
                <a:latin typeface="Times New Roman" panose="02020603050405020304" pitchFamily="18" charset="0"/>
                <a:cs typeface="Times New Roman" panose="02020603050405020304" pitchFamily="18" charset="0"/>
              </a:rPr>
              <a:t>a clockwise </a:t>
            </a:r>
            <a:r>
              <a:rPr lang="en-US" sz="2000" dirty="0">
                <a:latin typeface="Times New Roman" panose="02020603050405020304" pitchFamily="18" charset="0"/>
                <a:cs typeface="Times New Roman" panose="02020603050405020304" pitchFamily="18" charset="0"/>
              </a:rPr>
              <a:t>direction by a </a:t>
            </a:r>
            <a:r>
              <a:rPr lang="en-US" sz="2000" dirty="0" smtClean="0">
                <a:latin typeface="Times New Roman" panose="02020603050405020304" pitchFamily="18" charset="0"/>
                <a:cs typeface="Times New Roman" panose="02020603050405020304" pitchFamily="18" charset="0"/>
              </a:rPr>
              <a:t>pre-defined 8-neighborhood matrix </a:t>
            </a:r>
            <a:r>
              <a:rPr lang="en-US" sz="2000" dirty="0">
                <a:latin typeface="Times New Roman" panose="02020603050405020304" pitchFamily="18" charset="0"/>
                <a:cs typeface="Times New Roman" panose="02020603050405020304" pitchFamily="18" charset="0"/>
              </a:rPr>
              <a:t>until return to the starting point.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Record the coordinates </a:t>
            </a:r>
            <a:r>
              <a:rPr lang="en-US" sz="2000" dirty="0">
                <a:latin typeface="Times New Roman" panose="02020603050405020304" pitchFamily="18" charset="0"/>
                <a:cs typeface="Times New Roman" panose="02020603050405020304" pitchFamily="18" charset="0"/>
              </a:rPr>
              <a:t>that have been found for each point of </a:t>
            </a:r>
            <a:r>
              <a:rPr lang="en-US" sz="2000" dirty="0" smtClean="0">
                <a:latin typeface="Times New Roman" panose="02020603050405020304" pitchFamily="18" charset="0"/>
                <a:cs typeface="Times New Roman" panose="02020603050405020304" pitchFamily="18" charset="0"/>
              </a:rPr>
              <a:t>the boundary </a:t>
            </a:r>
            <a:r>
              <a:rPr lang="en-US" sz="2000" dirty="0">
                <a:latin typeface="Times New Roman" panose="02020603050405020304" pitchFamily="18" charset="0"/>
                <a:cs typeface="Times New Roman" panose="02020603050405020304" pitchFamily="18" charset="0"/>
              </a:rPr>
              <a:t>to a chain table in the order of the search</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coordinate information stored in the chain table </a:t>
            </a:r>
            <a:r>
              <a:rPr lang="en-US" sz="2000" dirty="0" smtClean="0">
                <a:latin typeface="Times New Roman" panose="02020603050405020304" pitchFamily="18" charset="0"/>
                <a:cs typeface="Times New Roman" panose="02020603050405020304" pitchFamily="18" charset="0"/>
              </a:rPr>
              <a:t>is extracted </a:t>
            </a:r>
            <a:r>
              <a:rPr lang="en-US" sz="2000" dirty="0">
                <a:latin typeface="Times New Roman" panose="02020603050405020304" pitchFamily="18" charset="0"/>
                <a:cs typeface="Times New Roman" panose="02020603050405020304" pitchFamily="18" charset="0"/>
              </a:rPr>
              <a:t>and connected in order, and the </a:t>
            </a:r>
            <a:r>
              <a:rPr lang="en-US" sz="2000" dirty="0" smtClean="0">
                <a:latin typeface="Times New Roman" panose="02020603050405020304" pitchFamily="18" charset="0"/>
                <a:cs typeface="Times New Roman" panose="02020603050405020304" pitchFamily="18" charset="0"/>
              </a:rPr>
              <a:t>profile curve of </a:t>
            </a:r>
            <a:r>
              <a:rPr lang="en-US" sz="2000" dirty="0">
                <a:latin typeface="Times New Roman" panose="02020603050405020304" pitchFamily="18" charset="0"/>
                <a:cs typeface="Times New Roman" panose="02020603050405020304" pitchFamily="18" charset="0"/>
              </a:rPr>
              <a:t>the target is obtained.</a:t>
            </a:r>
          </a:p>
        </p:txBody>
      </p:sp>
    </p:spTree>
    <p:extLst>
      <p:ext uri="{BB962C8B-B14F-4D97-AF65-F5344CB8AC3E}">
        <p14:creationId xmlns:p14="http://schemas.microsoft.com/office/powerpoint/2010/main" val="22728889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9296"/>
            <a:ext cx="10515600" cy="665185"/>
          </a:xfrm>
        </p:spPr>
        <p:txBody>
          <a:bodyPr>
            <a:normAutofit/>
          </a:bodyPr>
          <a:lstStyle/>
          <a:p>
            <a:pPr algn="ctr"/>
            <a:r>
              <a:rPr lang="en-US" sz="4000" dirty="0">
                <a:latin typeface="Times New Roman" panose="02020603050405020304" pitchFamily="18" charset="0"/>
                <a:cs typeface="Times New Roman" panose="02020603050405020304" pitchFamily="18" charset="0"/>
              </a:rPr>
              <a:t>FACIAL CONTOUR </a:t>
            </a:r>
            <a:r>
              <a:rPr lang="en-US" sz="4000" dirty="0" smtClean="0">
                <a:latin typeface="Times New Roman" panose="02020603050405020304" pitchFamily="18" charset="0"/>
                <a:cs typeface="Times New Roman" panose="02020603050405020304" pitchFamily="18" charset="0"/>
              </a:rPr>
              <a:t>EXTRACTION - FLOW</a:t>
            </a:r>
            <a:endParaRPr lang="en-US" sz="4000" dirty="0"/>
          </a:p>
        </p:txBody>
      </p:sp>
      <p:grpSp>
        <p:nvGrpSpPr>
          <p:cNvPr id="11" name="Group 10"/>
          <p:cNvGrpSpPr/>
          <p:nvPr/>
        </p:nvGrpSpPr>
        <p:grpSpPr>
          <a:xfrm>
            <a:off x="4816698" y="2446985"/>
            <a:ext cx="3358051" cy="2472745"/>
            <a:chOff x="3039414" y="1893193"/>
            <a:chExt cx="3358051" cy="2472745"/>
          </a:xfrm>
        </p:grpSpPr>
        <p:cxnSp>
          <p:nvCxnSpPr>
            <p:cNvPr id="6" name="Straight Arrow Connector 5"/>
            <p:cNvCxnSpPr>
              <a:stCxn id="3" idx="2"/>
            </p:cNvCxnSpPr>
            <p:nvPr/>
          </p:nvCxnSpPr>
          <p:spPr>
            <a:xfrm flipH="1">
              <a:off x="3960253" y="2704563"/>
              <a:ext cx="1" cy="8500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39414" y="1893193"/>
              <a:ext cx="1841679" cy="8113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Facial region</a:t>
              </a:r>
            </a:p>
          </p:txBody>
        </p:sp>
        <p:sp>
          <p:nvSpPr>
            <p:cNvPr id="4" name="Rectangle 3"/>
            <p:cNvSpPr/>
            <p:nvPr/>
          </p:nvSpPr>
          <p:spPr>
            <a:xfrm>
              <a:off x="3039414" y="3554568"/>
              <a:ext cx="1841679" cy="8113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Facial line extraction</a:t>
              </a:r>
            </a:p>
          </p:txBody>
        </p:sp>
        <p:sp>
          <p:nvSpPr>
            <p:cNvPr id="8" name="TextBox 7"/>
            <p:cNvSpPr txBox="1"/>
            <p:nvPr/>
          </p:nvSpPr>
          <p:spPr>
            <a:xfrm>
              <a:off x="4238156" y="2944899"/>
              <a:ext cx="2159309" cy="369332"/>
            </a:xfrm>
            <a:prstGeom prst="rect">
              <a:avLst/>
            </a:prstGeom>
            <a:noFill/>
          </p:spPr>
          <p:txBody>
            <a:bodyPr wrap="none" rtlCol="0">
              <a:spAutoFit/>
            </a:bodyPr>
            <a:lstStyle/>
            <a:p>
              <a:r>
                <a:rPr lang="en-US" dirty="0" smtClean="0"/>
                <a:t>Search Contour point</a:t>
              </a:r>
              <a:endParaRPr lang="en-US" dirty="0"/>
            </a:p>
          </p:txBody>
        </p:sp>
      </p:grpSp>
    </p:spTree>
    <p:extLst>
      <p:ext uri="{BB962C8B-B14F-4D97-AF65-F5344CB8AC3E}">
        <p14:creationId xmlns:p14="http://schemas.microsoft.com/office/powerpoint/2010/main" val="2774970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971" y="169182"/>
            <a:ext cx="10515600" cy="703821"/>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CONTOUR LINE EXTRACTION</a:t>
            </a:r>
            <a:endParaRPr lang="en-US" sz="4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l="6998" t="5859" r="7179" b="10620"/>
          <a:stretch/>
        </p:blipFill>
        <p:spPr>
          <a:xfrm>
            <a:off x="2734920" y="1025403"/>
            <a:ext cx="7070501" cy="53214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250184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VALIDATION</a:t>
            </a:r>
            <a:endParaRPr lang="en-US" sz="4000" dirty="0">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722290" y="1249251"/>
            <a:ext cx="10515600" cy="5357611"/>
          </a:xfrm>
        </p:spPr>
        <p:txBody>
          <a:bodyPr>
            <a:normAutofit/>
          </a:bodyPr>
          <a:lstStyle/>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Classification models in machine learning are evaluated for their performance by common performance measures. </a:t>
            </a:r>
          </a:p>
          <a:p>
            <a:pPr algn="just">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Mean-Class Accuracy: </a:t>
            </a:r>
            <a:endParaRPr lang="en-IN" sz="2000" b="1" dirty="0" smtClean="0">
              <a:latin typeface="Times New Roman" panose="02020603050405020304" pitchFamily="18" charset="0"/>
              <a:cs typeface="Times New Roman" panose="02020603050405020304" pitchFamily="18" charset="0"/>
            </a:endParaRPr>
          </a:p>
          <a:p>
            <a:pPr lvl="1" algn="just">
              <a:lnSpc>
                <a:spcPct val="150000"/>
              </a:lnSpc>
            </a:pPr>
            <a:r>
              <a:rPr lang="en-IN" sz="2000" dirty="0" smtClean="0">
                <a:latin typeface="Times New Roman" panose="02020603050405020304" pitchFamily="18" charset="0"/>
                <a:cs typeface="Times New Roman" panose="02020603050405020304" pitchFamily="18" charset="0"/>
              </a:rPr>
              <a:t>Is </a:t>
            </a:r>
            <a:r>
              <a:rPr lang="en-IN" sz="2000" dirty="0">
                <a:latin typeface="Times New Roman" panose="02020603050405020304" pitchFamily="18" charset="0"/>
                <a:cs typeface="Times New Roman" panose="02020603050405020304" pitchFamily="18" charset="0"/>
              </a:rPr>
              <a:t>obtained averaging the </a:t>
            </a:r>
            <a:r>
              <a:rPr lang="en-IN" sz="2000" dirty="0" smtClean="0">
                <a:latin typeface="Times New Roman" panose="02020603050405020304" pitchFamily="18" charset="0"/>
                <a:cs typeface="Times New Roman" panose="02020603050405020304" pitchFamily="18" charset="0"/>
              </a:rPr>
              <a:t>accuracies </a:t>
            </a:r>
            <a:r>
              <a:rPr lang="en-IN" sz="2000" dirty="0">
                <a:latin typeface="Times New Roman" panose="02020603050405020304" pitchFamily="18" charset="0"/>
                <a:cs typeface="Times New Roman" panose="02020603050405020304" pitchFamily="18" charset="0"/>
              </a:rPr>
              <a:t>achieved in each of the classes. It is a more </a:t>
            </a:r>
            <a:r>
              <a:rPr lang="en-IN" sz="2000" dirty="0" smtClean="0">
                <a:latin typeface="Times New Roman" panose="02020603050405020304" pitchFamily="18" charset="0"/>
                <a:cs typeface="Times New Roman" panose="02020603050405020304" pitchFamily="18" charset="0"/>
              </a:rPr>
              <a:t>reliable measure </a:t>
            </a:r>
            <a:r>
              <a:rPr lang="en-IN" sz="2000" dirty="0">
                <a:latin typeface="Times New Roman" panose="02020603050405020304" pitchFamily="18" charset="0"/>
                <a:cs typeface="Times New Roman" panose="02020603050405020304" pitchFamily="18" charset="0"/>
              </a:rPr>
              <a:t>than the overall accuracy when, as in this </a:t>
            </a:r>
            <a:r>
              <a:rPr lang="en-IN" sz="2000" dirty="0" smtClean="0">
                <a:latin typeface="Times New Roman" panose="02020603050405020304" pitchFamily="18" charset="0"/>
                <a:cs typeface="Times New Roman" panose="02020603050405020304" pitchFamily="18" charset="0"/>
              </a:rPr>
              <a:t>case, the </a:t>
            </a:r>
            <a:r>
              <a:rPr lang="en-IN" sz="2000" dirty="0">
                <a:latin typeface="Times New Roman" panose="02020603050405020304" pitchFamily="18" charset="0"/>
                <a:cs typeface="Times New Roman" panose="02020603050405020304" pitchFamily="18" charset="0"/>
              </a:rPr>
              <a:t>sample distributions for the same classes are </a:t>
            </a:r>
            <a:r>
              <a:rPr lang="en-IN" sz="2000" dirty="0" smtClean="0">
                <a:latin typeface="Times New Roman" panose="02020603050405020304" pitchFamily="18" charset="0"/>
                <a:cs typeface="Times New Roman" panose="02020603050405020304" pitchFamily="18" charset="0"/>
              </a:rPr>
              <a:t>limited in </a:t>
            </a:r>
            <a:r>
              <a:rPr lang="en-IN" sz="2000" dirty="0">
                <a:latin typeface="Times New Roman" panose="02020603050405020304" pitchFamily="18" charset="0"/>
                <a:cs typeface="Times New Roman" panose="02020603050405020304" pitchFamily="18" charset="0"/>
              </a:rPr>
              <a:t>number, causing an unbalanced dataset.</a:t>
            </a:r>
          </a:p>
          <a:p>
            <a:pPr algn="just">
              <a:lnSpc>
                <a:spcPct val="150000"/>
              </a:lnSpc>
              <a:buFont typeface="Wingdings" panose="05000000000000000000" pitchFamily="2" charset="2"/>
              <a:buChar char="Ø"/>
            </a:pPr>
            <a:r>
              <a:rPr lang="en-IN" sz="2000" b="1" dirty="0" smtClean="0">
                <a:latin typeface="Times New Roman" panose="02020603050405020304" pitchFamily="18" charset="0"/>
                <a:cs typeface="Times New Roman" panose="02020603050405020304" pitchFamily="18" charset="0"/>
              </a:rPr>
              <a:t>Sensitivity</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lvl="1" algn="just">
              <a:lnSpc>
                <a:spcPct val="150000"/>
              </a:lnSpc>
            </a:pPr>
            <a:r>
              <a:rPr lang="en-IN" sz="2000" dirty="0" smtClean="0">
                <a:latin typeface="Times New Roman" panose="02020603050405020304" pitchFamily="18" charset="0"/>
                <a:cs typeface="Times New Roman" panose="02020603050405020304" pitchFamily="18" charset="0"/>
              </a:rPr>
              <a:t>Is </a:t>
            </a:r>
            <a:r>
              <a:rPr lang="en-IN" sz="2000" dirty="0">
                <a:latin typeface="Times New Roman" panose="02020603050405020304" pitchFamily="18" charset="0"/>
                <a:cs typeface="Times New Roman" panose="02020603050405020304" pitchFamily="18" charset="0"/>
              </a:rPr>
              <a:t>the proportion of actual positives </a:t>
            </a:r>
            <a:r>
              <a:rPr lang="en-IN" sz="2000" dirty="0" smtClean="0">
                <a:latin typeface="Times New Roman" panose="02020603050405020304" pitchFamily="18" charset="0"/>
                <a:cs typeface="Times New Roman" panose="02020603050405020304" pitchFamily="18" charset="0"/>
              </a:rPr>
              <a:t>which are </a:t>
            </a:r>
            <a:r>
              <a:rPr lang="en-IN" sz="2000" dirty="0">
                <a:latin typeface="Times New Roman" panose="02020603050405020304" pitchFamily="18" charset="0"/>
                <a:cs typeface="Times New Roman" panose="02020603050405020304" pitchFamily="18" charset="0"/>
              </a:rPr>
              <a:t>correctly identiﬁed as positives by the classiﬁer.</a:t>
            </a:r>
          </a:p>
          <a:p>
            <a:pPr algn="just">
              <a:lnSpc>
                <a:spcPct val="150000"/>
              </a:lnSpc>
              <a:buFont typeface="Wingdings" panose="05000000000000000000" pitchFamily="2" charset="2"/>
              <a:buChar char="Ø"/>
            </a:pPr>
            <a:r>
              <a:rPr lang="en-IN" sz="2000" b="1" dirty="0" smtClean="0">
                <a:latin typeface="Times New Roman" panose="02020603050405020304" pitchFamily="18" charset="0"/>
                <a:cs typeface="Times New Roman" panose="02020603050405020304" pitchFamily="18" charset="0"/>
              </a:rPr>
              <a:t>Speciﬁcity</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lvl="1" algn="just">
              <a:lnSpc>
                <a:spcPct val="150000"/>
              </a:lnSpc>
            </a:pPr>
            <a:r>
              <a:rPr lang="en-IN" sz="2000" dirty="0" smtClean="0">
                <a:latin typeface="Times New Roman" panose="02020603050405020304" pitchFamily="18" charset="0"/>
                <a:cs typeface="Times New Roman" panose="02020603050405020304" pitchFamily="18" charset="0"/>
              </a:rPr>
              <a:t>Is </a:t>
            </a:r>
            <a:r>
              <a:rPr lang="en-IN" sz="2000" dirty="0">
                <a:latin typeface="Times New Roman" panose="02020603050405020304" pitchFamily="18" charset="0"/>
                <a:cs typeface="Times New Roman" panose="02020603050405020304" pitchFamily="18" charset="0"/>
              </a:rPr>
              <a:t>the proportion of the actual </a:t>
            </a:r>
            <a:r>
              <a:rPr lang="en-IN" sz="2000" dirty="0" smtClean="0">
                <a:latin typeface="Times New Roman" panose="02020603050405020304" pitchFamily="18" charset="0"/>
                <a:cs typeface="Times New Roman" panose="02020603050405020304" pitchFamily="18" charset="0"/>
              </a:rPr>
              <a:t>negatives which </a:t>
            </a:r>
            <a:r>
              <a:rPr lang="en-IN" sz="2000" dirty="0">
                <a:latin typeface="Times New Roman" panose="02020603050405020304" pitchFamily="18" charset="0"/>
                <a:cs typeface="Times New Roman" panose="02020603050405020304" pitchFamily="18" charset="0"/>
              </a:rPr>
              <a:t>the classiﬁer successfully identiﬁes as negative.</a:t>
            </a:r>
          </a:p>
        </p:txBody>
      </p:sp>
    </p:spTree>
    <p:extLst>
      <p:ext uri="{BB962C8B-B14F-4D97-AF65-F5344CB8AC3E}">
        <p14:creationId xmlns:p14="http://schemas.microsoft.com/office/powerpoint/2010/main" val="2398357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VALIDATION (CONT…)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33450" y="1600199"/>
            <a:ext cx="10325100" cy="4633913"/>
          </a:xfrm>
        </p:spPr>
        <p:txBody>
          <a:bodyPr>
            <a:noAutofit/>
          </a:bodyPr>
          <a:lstStyle/>
          <a:p>
            <a:pPr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Precision</a:t>
            </a:r>
            <a:r>
              <a:rPr lang="en-US" sz="2000" dirty="0">
                <a:latin typeface="Times New Roman" panose="02020603050405020304" pitchFamily="18" charset="0"/>
                <a:cs typeface="Times New Roman" panose="02020603050405020304" pitchFamily="18" charset="0"/>
              </a:rPr>
              <a:t>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the number of true positives (i.e. the number of items correctly labeled as belonging to the positive class) divided by the total number of elements labeled as belonging to the positive </a:t>
            </a:r>
            <a:r>
              <a:rPr lang="en-US" sz="2000" dirty="0" smtClean="0">
                <a:latin typeface="Times New Roman" panose="02020603050405020304" pitchFamily="18" charset="0"/>
                <a:cs typeface="Times New Roman" panose="02020603050405020304" pitchFamily="18" charset="0"/>
              </a:rPr>
              <a:t>class (i.e. the sum of true positives and false positives, which are items incorrectly labeled as belonging to the class). </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Recall</a:t>
            </a: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	Recall </a:t>
            </a:r>
            <a:r>
              <a:rPr lang="en-US" sz="2000" dirty="0">
                <a:latin typeface="Times New Roman" panose="02020603050405020304" pitchFamily="18" charset="0"/>
                <a:cs typeface="Times New Roman" panose="02020603050405020304" pitchFamily="18" charset="0"/>
              </a:rPr>
              <a:t>in this context is defined as the number of true positives divided by the total number of elements that actually belong to the positive </a:t>
            </a:r>
            <a:r>
              <a:rPr lang="en-US" sz="2000" dirty="0" smtClean="0">
                <a:latin typeface="Times New Roman" panose="02020603050405020304" pitchFamily="18" charset="0"/>
                <a:cs typeface="Times New Roman" panose="02020603050405020304" pitchFamily="18" charset="0"/>
              </a:rPr>
              <a:t>class. Recall is the fraction of the documents that are relevant to the query that are successfully retrieved. </a:t>
            </a:r>
          </a:p>
        </p:txBody>
      </p:sp>
    </p:spTree>
    <p:extLst>
      <p:ext uri="{BB962C8B-B14F-4D97-AF65-F5344CB8AC3E}">
        <p14:creationId xmlns:p14="http://schemas.microsoft.com/office/powerpoint/2010/main" val="31841451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4575"/>
          </a:xfrm>
        </p:spPr>
        <p:txBody>
          <a:bodyPr/>
          <a:lstStyle/>
          <a:p>
            <a:pPr algn="ctr"/>
            <a:r>
              <a:rPr lang="en-US" dirty="0">
                <a:latin typeface="Times New Roman" panose="02020603050405020304" pitchFamily="18" charset="0"/>
                <a:cs typeface="Times New Roman" panose="02020603050405020304" pitchFamily="18" charset="0"/>
              </a:rPr>
              <a:t>VALIDATION CONT…</a:t>
            </a:r>
            <a:endParaRPr lang="en-US" dirty="0"/>
          </a:p>
        </p:txBody>
      </p:sp>
      <p:sp>
        <p:nvSpPr>
          <p:cNvPr id="3" name="Content Placeholder 2"/>
          <p:cNvSpPr>
            <a:spLocks noGrp="1"/>
          </p:cNvSpPr>
          <p:nvPr>
            <p:ph idx="1"/>
          </p:nvPr>
        </p:nvSpPr>
        <p:spPr>
          <a:xfrm>
            <a:off x="838200" y="1600200"/>
            <a:ext cx="10515600" cy="4576763"/>
          </a:xfrm>
        </p:spPr>
        <p:txBody>
          <a:bodyPr>
            <a:normAutofit/>
          </a:bodyPr>
          <a:lstStyle/>
          <a:p>
            <a:pPr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F-Measure</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	A </a:t>
            </a:r>
            <a:r>
              <a:rPr lang="en-US" sz="2000" dirty="0">
                <a:latin typeface="Times New Roman" panose="02020603050405020304" pitchFamily="18" charset="0"/>
                <a:cs typeface="Times New Roman" panose="02020603050405020304" pitchFamily="18" charset="0"/>
              </a:rPr>
              <a:t>measure that combines precision and recall is the harmonic mean of precision and recall, the traditional F-measure or balanced F-score. F-measure can be a better single metric when compared to precision and recall; both precision and recall give different information that can complement each other when combined. </a:t>
            </a:r>
          </a:p>
          <a:p>
            <a:pPr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GMean (Geometric Mean)</a:t>
            </a: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geometric mean is a type of mean or average, which indicates the central tendency or typical value of a set of numbers by using the product of their values. </a:t>
            </a:r>
          </a:p>
        </p:txBody>
      </p:sp>
    </p:spTree>
    <p:extLst>
      <p:ext uri="{BB962C8B-B14F-4D97-AF65-F5344CB8AC3E}">
        <p14:creationId xmlns:p14="http://schemas.microsoft.com/office/powerpoint/2010/main" val="3939732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VALIDATION - FLOW</a:t>
            </a:r>
            <a:endParaRPr lang="en-US" sz="4000" dirty="0">
              <a:latin typeface="Times New Roman" panose="02020603050405020304" pitchFamily="18" charset="0"/>
              <a:cs typeface="Times New Roman" panose="02020603050405020304" pitchFamily="18" charset="0"/>
            </a:endParaRPr>
          </a:p>
        </p:txBody>
      </p:sp>
      <p:grpSp>
        <p:nvGrpSpPr>
          <p:cNvPr id="58" name="Group 57"/>
          <p:cNvGrpSpPr/>
          <p:nvPr/>
        </p:nvGrpSpPr>
        <p:grpSpPr>
          <a:xfrm>
            <a:off x="1741689" y="1545332"/>
            <a:ext cx="8039807" cy="4691245"/>
            <a:chOff x="1432596" y="1545332"/>
            <a:chExt cx="8039807" cy="4691245"/>
          </a:xfrm>
        </p:grpSpPr>
        <p:sp>
          <p:nvSpPr>
            <p:cNvPr id="4" name="Rectangle 3"/>
            <p:cNvSpPr/>
            <p:nvPr/>
          </p:nvSpPr>
          <p:spPr>
            <a:xfrm>
              <a:off x="1432596" y="2502581"/>
              <a:ext cx="1596980" cy="759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Original binary image</a:t>
              </a:r>
            </a:p>
          </p:txBody>
        </p:sp>
        <p:sp>
          <p:nvSpPr>
            <p:cNvPr id="3" name="Rectangle 2"/>
            <p:cNvSpPr/>
            <p:nvPr/>
          </p:nvSpPr>
          <p:spPr>
            <a:xfrm>
              <a:off x="1432596" y="4266986"/>
              <a:ext cx="1596980" cy="10818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Facial extracted binary image</a:t>
              </a:r>
            </a:p>
          </p:txBody>
        </p:sp>
        <p:cxnSp>
          <p:nvCxnSpPr>
            <p:cNvPr id="6" name="Elbow Connector 5"/>
            <p:cNvCxnSpPr>
              <a:stCxn id="4" idx="3"/>
              <a:endCxn id="3" idx="3"/>
            </p:cNvCxnSpPr>
            <p:nvPr/>
          </p:nvCxnSpPr>
          <p:spPr>
            <a:xfrm>
              <a:off x="3029576" y="2856751"/>
              <a:ext cx="12700" cy="1951148"/>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249701" y="3723229"/>
              <a:ext cx="120180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433373" y="3375500"/>
              <a:ext cx="1500209" cy="6954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Performance</a:t>
              </a:r>
            </a:p>
          </p:txBody>
        </p:sp>
        <p:cxnSp>
          <p:nvCxnSpPr>
            <p:cNvPr id="26" name="Straight Connector 25"/>
            <p:cNvCxnSpPr>
              <a:endCxn id="28" idx="1"/>
            </p:cNvCxnSpPr>
            <p:nvPr/>
          </p:nvCxnSpPr>
          <p:spPr>
            <a:xfrm flipV="1">
              <a:off x="5933581" y="1751393"/>
              <a:ext cx="2102652" cy="20076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8036233" y="1545332"/>
              <a:ext cx="1403797" cy="412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Accuracy</a:t>
              </a:r>
            </a:p>
          </p:txBody>
        </p:sp>
        <p:sp>
          <p:nvSpPr>
            <p:cNvPr id="29" name="Rectangle 28"/>
            <p:cNvSpPr/>
            <p:nvPr/>
          </p:nvSpPr>
          <p:spPr>
            <a:xfrm>
              <a:off x="8036412" y="2243037"/>
              <a:ext cx="1403797" cy="412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Sensitivity</a:t>
              </a:r>
            </a:p>
          </p:txBody>
        </p:sp>
        <p:sp>
          <p:nvSpPr>
            <p:cNvPr id="30" name="Rectangle 29"/>
            <p:cNvSpPr/>
            <p:nvPr/>
          </p:nvSpPr>
          <p:spPr>
            <a:xfrm>
              <a:off x="8036233" y="2976133"/>
              <a:ext cx="1403797" cy="412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Specificity</a:t>
              </a:r>
            </a:p>
          </p:txBody>
        </p:sp>
        <p:sp>
          <p:nvSpPr>
            <p:cNvPr id="31" name="Rectangle 30"/>
            <p:cNvSpPr/>
            <p:nvPr/>
          </p:nvSpPr>
          <p:spPr>
            <a:xfrm>
              <a:off x="8068606" y="5076244"/>
              <a:ext cx="1403797" cy="412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F-measure</a:t>
              </a:r>
            </a:p>
          </p:txBody>
        </p:sp>
        <p:sp>
          <p:nvSpPr>
            <p:cNvPr id="32" name="Rectangle 31"/>
            <p:cNvSpPr/>
            <p:nvPr/>
          </p:nvSpPr>
          <p:spPr>
            <a:xfrm>
              <a:off x="8068427" y="5824455"/>
              <a:ext cx="1403797" cy="412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G-Mean</a:t>
              </a:r>
            </a:p>
          </p:txBody>
        </p:sp>
        <p:sp>
          <p:nvSpPr>
            <p:cNvPr id="33" name="Rectangle 32"/>
            <p:cNvSpPr/>
            <p:nvPr/>
          </p:nvSpPr>
          <p:spPr>
            <a:xfrm>
              <a:off x="8068427" y="4417944"/>
              <a:ext cx="1403797" cy="412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Recall</a:t>
              </a:r>
            </a:p>
          </p:txBody>
        </p:sp>
        <p:sp>
          <p:nvSpPr>
            <p:cNvPr id="34" name="Rectangle 33"/>
            <p:cNvSpPr/>
            <p:nvPr/>
          </p:nvSpPr>
          <p:spPr>
            <a:xfrm>
              <a:off x="8068427" y="3723231"/>
              <a:ext cx="1403797" cy="4121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Precision</a:t>
              </a:r>
            </a:p>
          </p:txBody>
        </p:sp>
        <p:cxnSp>
          <p:nvCxnSpPr>
            <p:cNvPr id="37" name="Straight Connector 36"/>
            <p:cNvCxnSpPr>
              <a:endCxn id="29" idx="1"/>
            </p:cNvCxnSpPr>
            <p:nvPr/>
          </p:nvCxnSpPr>
          <p:spPr>
            <a:xfrm flipV="1">
              <a:off x="5933761" y="2449098"/>
              <a:ext cx="2102651" cy="1296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30" idx="1"/>
            </p:cNvCxnSpPr>
            <p:nvPr/>
          </p:nvCxnSpPr>
          <p:spPr>
            <a:xfrm flipV="1">
              <a:off x="5901567" y="3182194"/>
              <a:ext cx="2134666" cy="564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34" idx="1"/>
            </p:cNvCxnSpPr>
            <p:nvPr/>
          </p:nvCxnSpPr>
          <p:spPr>
            <a:xfrm>
              <a:off x="5933761" y="3723231"/>
              <a:ext cx="2134666" cy="206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33" idx="1"/>
            </p:cNvCxnSpPr>
            <p:nvPr/>
          </p:nvCxnSpPr>
          <p:spPr>
            <a:xfrm>
              <a:off x="5933761" y="3723231"/>
              <a:ext cx="2134666" cy="9007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31" idx="1"/>
            </p:cNvCxnSpPr>
            <p:nvPr/>
          </p:nvCxnSpPr>
          <p:spPr>
            <a:xfrm>
              <a:off x="5933761" y="3745783"/>
              <a:ext cx="2134845" cy="1536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32" idx="1"/>
            </p:cNvCxnSpPr>
            <p:nvPr/>
          </p:nvCxnSpPr>
          <p:spPr>
            <a:xfrm>
              <a:off x="5965775" y="3761256"/>
              <a:ext cx="2102652" cy="22692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flipH="1">
              <a:off x="3345196" y="3190832"/>
              <a:ext cx="1010813" cy="369332"/>
            </a:xfrm>
            <a:prstGeom prst="rect">
              <a:avLst/>
            </a:prstGeom>
            <a:noFill/>
          </p:spPr>
          <p:txBody>
            <a:bodyPr wrap="square" rtlCol="0">
              <a:spAutoFit/>
            </a:bodyPr>
            <a:lstStyle/>
            <a:p>
              <a:r>
                <a:rPr lang="en-US" dirty="0" smtClean="0"/>
                <a:t>Evaluate</a:t>
              </a:r>
              <a:endParaRPr lang="en-US" dirty="0"/>
            </a:p>
          </p:txBody>
        </p:sp>
      </p:grpSp>
    </p:spTree>
    <p:extLst>
      <p:ext uri="{BB962C8B-B14F-4D97-AF65-F5344CB8AC3E}">
        <p14:creationId xmlns:p14="http://schemas.microsoft.com/office/powerpoint/2010/main" val="3536235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normAutofit/>
          </a:bodyPr>
          <a:lstStyle/>
          <a:p>
            <a:pPr marL="0" indent="0" algn="ctr"/>
            <a:r>
              <a:rPr lang="en-US" sz="4000" dirty="0">
                <a:latin typeface="Times New Roman" panose="02020603050405020304" pitchFamily="18" charset="0"/>
                <a:cs typeface="Times New Roman" panose="02020603050405020304" pitchFamily="18" charset="0"/>
              </a:rPr>
              <a:t>DOMAIN INTRODUCTION</a:t>
            </a:r>
          </a:p>
        </p:txBody>
      </p:sp>
      <p:sp>
        <p:nvSpPr>
          <p:cNvPr id="6" name="Content Placeholder 2"/>
          <p:cNvSpPr>
            <a:spLocks noGrp="1"/>
          </p:cNvSpPr>
          <p:nvPr>
            <p:ph idx="1"/>
          </p:nvPr>
        </p:nvSpPr>
        <p:spPr>
          <a:xfrm>
            <a:off x="838200" y="1287463"/>
            <a:ext cx="10515600" cy="4889500"/>
          </a:xfrm>
        </p:spPr>
        <p:txBody>
          <a:bodyPr>
            <a:normAutofit/>
          </a:bodyPr>
          <a:lstStyle/>
          <a:p>
            <a:pPr marL="0" indent="0" algn="just">
              <a:buNone/>
            </a:pP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Digital image processing </a:t>
            </a:r>
            <a:r>
              <a:rPr lang="en-IN" sz="2000" dirty="0">
                <a:latin typeface="Times New Roman" panose="02020603050405020304" pitchFamily="18" charset="0"/>
                <a:cs typeface="Times New Roman" panose="02020603050405020304" pitchFamily="18" charset="0"/>
              </a:rPr>
              <a:t>is the use of computer algorithms to create, process, communicate, and display digital images. Digital image processing algorithms can be used to:</a:t>
            </a:r>
          </a:p>
          <a:p>
            <a:pPr lvl="1" algn="just">
              <a:lnSpc>
                <a:spcPct val="150000"/>
              </a:lnSpc>
            </a:pPr>
            <a:r>
              <a:rPr lang="en-IN" sz="2000" dirty="0">
                <a:latin typeface="Times New Roman" panose="02020603050405020304" pitchFamily="18" charset="0"/>
                <a:cs typeface="Times New Roman" panose="02020603050405020304" pitchFamily="18" charset="0"/>
              </a:rPr>
              <a:t>Convert signals from an image sensor into digital images</a:t>
            </a:r>
          </a:p>
          <a:p>
            <a:pPr lvl="1" algn="just">
              <a:lnSpc>
                <a:spcPct val="150000"/>
              </a:lnSpc>
            </a:pPr>
            <a:r>
              <a:rPr lang="en-IN" sz="2000" dirty="0">
                <a:latin typeface="Times New Roman" panose="02020603050405020304" pitchFamily="18" charset="0"/>
                <a:cs typeface="Times New Roman" panose="02020603050405020304" pitchFamily="18" charset="0"/>
              </a:rPr>
              <a:t>Improve clarity, and remove noise and other </a:t>
            </a:r>
            <a:r>
              <a:rPr lang="en-IN" sz="2000" dirty="0" smtClean="0">
                <a:latin typeface="Times New Roman" panose="02020603050405020304" pitchFamily="18" charset="0"/>
                <a:cs typeface="Times New Roman" panose="02020603050405020304" pitchFamily="18" charset="0"/>
              </a:rPr>
              <a:t>artefacts</a:t>
            </a:r>
            <a:endParaRPr lang="en-IN" sz="2000" dirty="0">
              <a:latin typeface="Times New Roman" panose="02020603050405020304" pitchFamily="18" charset="0"/>
              <a:cs typeface="Times New Roman" panose="02020603050405020304" pitchFamily="18" charset="0"/>
            </a:endParaRPr>
          </a:p>
          <a:p>
            <a:pPr lvl="1" algn="just">
              <a:lnSpc>
                <a:spcPct val="150000"/>
              </a:lnSpc>
            </a:pPr>
            <a:r>
              <a:rPr lang="en-IN" sz="2000" dirty="0">
                <a:latin typeface="Times New Roman" panose="02020603050405020304" pitchFamily="18" charset="0"/>
                <a:cs typeface="Times New Roman" panose="02020603050405020304" pitchFamily="18" charset="0"/>
              </a:rPr>
              <a:t>Extract the size, scale, or number of objects in a scene</a:t>
            </a:r>
          </a:p>
          <a:p>
            <a:pPr lvl="1" algn="just">
              <a:lnSpc>
                <a:spcPct val="150000"/>
              </a:lnSpc>
            </a:pPr>
            <a:r>
              <a:rPr lang="en-IN" sz="2000" dirty="0">
                <a:latin typeface="Times New Roman" panose="02020603050405020304" pitchFamily="18" charset="0"/>
                <a:cs typeface="Times New Roman" panose="02020603050405020304" pitchFamily="18" charset="0"/>
              </a:rPr>
              <a:t>Prepare images for display or printing</a:t>
            </a:r>
          </a:p>
          <a:p>
            <a:pPr lvl="1" algn="just">
              <a:lnSpc>
                <a:spcPct val="150000"/>
              </a:lnSpc>
            </a:pPr>
            <a:r>
              <a:rPr lang="en-IN" sz="2000" dirty="0">
                <a:latin typeface="Times New Roman" panose="02020603050405020304" pitchFamily="18" charset="0"/>
                <a:cs typeface="Times New Roman" panose="02020603050405020304" pitchFamily="18" charset="0"/>
              </a:rPr>
              <a:t>Compress images for communication across a network</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01142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737" y="0"/>
            <a:ext cx="11109102" cy="742457"/>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PERFORMANCE COMPARISON – BAR CHART</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l="4929" t="5206" r="5657" b="5078"/>
          <a:stretch/>
        </p:blipFill>
        <p:spPr>
          <a:xfrm>
            <a:off x="1532586" y="850004"/>
            <a:ext cx="9465972" cy="57512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152566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486" y="195942"/>
            <a:ext cx="10515600" cy="680037"/>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VALIDATION</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l="9385" t="11211" r="12185" b="9649"/>
          <a:stretch/>
        </p:blipFill>
        <p:spPr>
          <a:xfrm>
            <a:off x="1299385" y="875979"/>
            <a:ext cx="9836701" cy="55683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652270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380" y="3121205"/>
            <a:ext cx="10515600" cy="678064"/>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LITERATURE SURVEY</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1059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06814700"/>
              </p:ext>
            </p:extLst>
          </p:nvPr>
        </p:nvGraphicFramePr>
        <p:xfrm>
          <a:off x="159027" y="330277"/>
          <a:ext cx="11765244" cy="6007818"/>
        </p:xfrm>
        <a:graphic>
          <a:graphicData uri="http://schemas.openxmlformats.org/drawingml/2006/table">
            <a:tbl>
              <a:tblPr firstRow="1" bandRow="1">
                <a:tableStyleId>{93296810-A885-4BE3-A3E7-6D5BEEA58F35}</a:tableStyleId>
              </a:tblPr>
              <a:tblGrid>
                <a:gridCol w="1952161"/>
                <a:gridCol w="1432112"/>
                <a:gridCol w="4823460"/>
                <a:gridCol w="1785769"/>
                <a:gridCol w="1771742"/>
              </a:tblGrid>
              <a:tr h="979539">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Authors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Methodology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Merits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Demerits</a:t>
                      </a:r>
                      <a:endParaRPr lang="en-US" sz="2000" dirty="0">
                        <a:latin typeface="Times New Roman" panose="02020603050405020304" pitchFamily="18" charset="0"/>
                        <a:cs typeface="Times New Roman" panose="02020603050405020304" pitchFamily="18" charset="0"/>
                      </a:endParaRPr>
                    </a:p>
                  </a:txBody>
                  <a:tcPr/>
                </a:tc>
              </a:tr>
              <a:tr h="5028279">
                <a:tc>
                  <a:txBody>
                    <a:bodyPr/>
                    <a:lstStyle/>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Were they in the loop during automated driving? Links between visual </a:t>
                      </a:r>
                    </a:p>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 Attention and crash potential</a:t>
                      </a:r>
                      <a:endParaRPr lang="en-IN" sz="20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T. Louw</a:t>
                      </a:r>
                    </a:p>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 et al</a:t>
                      </a:r>
                      <a:endParaRPr lang="en-IN" sz="20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vehicle automation is that it relieves drivers from the moment-to-moment demands of driving, to engage in other, non-driving related, tasks. However, it is important to gain an understanding of drivers’ capacity to resume manual control, should such a need arise. </a:t>
                      </a:r>
                      <a:endParaRPr lang="en-US" sz="2000" b="0" i="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Resolved within one second and visual attention allocation adapted with repeated events</a:t>
                      </a:r>
                      <a:endParaRPr lang="en-US" sz="20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1800" kern="1200" dirty="0" smtClean="0">
                          <a:solidFill>
                            <a:schemeClr val="dk1"/>
                          </a:solidFill>
                          <a:effectLst/>
                          <a:latin typeface="+mn-lt"/>
                          <a:ea typeface="+mn-ea"/>
                          <a:cs typeface="+mn-cs"/>
                        </a:rPr>
                        <a:t>We</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did not demonstrated a more stable pattern.</a:t>
                      </a:r>
                      <a:endParaRPr lang="en-US" sz="1800" kern="1200" dirty="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7735028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09716512"/>
              </p:ext>
            </p:extLst>
          </p:nvPr>
        </p:nvGraphicFramePr>
        <p:xfrm>
          <a:off x="212815" y="343724"/>
          <a:ext cx="11765244" cy="6100179"/>
        </p:xfrm>
        <a:graphic>
          <a:graphicData uri="http://schemas.openxmlformats.org/drawingml/2006/table">
            <a:tbl>
              <a:tblPr firstRow="1" bandRow="1">
                <a:tableStyleId>{93296810-A885-4BE3-A3E7-6D5BEEA58F35}</a:tableStyleId>
              </a:tblPr>
              <a:tblGrid>
                <a:gridCol w="1831138"/>
                <a:gridCol w="1411941"/>
                <a:gridCol w="4585447"/>
                <a:gridCol w="1815353"/>
                <a:gridCol w="2121365"/>
              </a:tblGrid>
              <a:tr h="979539">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Authors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Methodology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Merits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Demerits</a:t>
                      </a:r>
                      <a:endParaRPr lang="en-US" sz="2000" dirty="0">
                        <a:latin typeface="Times New Roman" panose="02020603050405020304" pitchFamily="18" charset="0"/>
                        <a:cs typeface="Times New Roman" panose="02020603050405020304" pitchFamily="18" charset="0"/>
                      </a:endParaRPr>
                    </a:p>
                  </a:txBody>
                  <a:tcPr/>
                </a:tc>
              </a:tr>
              <a:tr h="5028279">
                <a:tc>
                  <a:txBody>
                    <a:bodyPr/>
                    <a:lstStyle/>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Semantic-based facial expression recognition using analytical hierarchy        Process,” Expert Syst. Appl. </a:t>
                      </a:r>
                      <a:endParaRPr lang="en-US"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l">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S. C. Cheng, </a:t>
                      </a:r>
                    </a:p>
                    <a:p>
                      <a:pPr algn="l">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M. Y. Chen, H. Y. Chang, </a:t>
                      </a:r>
                    </a:p>
                    <a:p>
                      <a:pPr algn="l">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and </a:t>
                      </a:r>
                    </a:p>
                    <a:p>
                      <a:pPr algn="l">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T. C. Chou</a:t>
                      </a:r>
                      <a:endParaRPr lang="en-US"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We present an automatic facial expression recognition system that utilizes a semantic-based learning algorithm using the analytical hierarchy process (AHP). All the automatic facial expression recognition methods are similar in that they first extract some low-level features from the images or video, then these features are used as inputs into a classification system, and the outcome is one of the preselected emotion categories. </a:t>
                      </a:r>
                      <a:endParaRPr lang="en-US"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evaluate the fitness of a semantic description for interpreting the emotion of a face image.</a:t>
                      </a:r>
                      <a:endParaRPr lang="en-US" sz="2000" b="0" i="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facial expression recognition results obtained in terms of low-level features and high-level semantic description is small. </a:t>
                      </a:r>
                      <a:endParaRPr lang="en-US" sz="2000" b="0" i="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1691465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67819467"/>
              </p:ext>
            </p:extLst>
          </p:nvPr>
        </p:nvGraphicFramePr>
        <p:xfrm>
          <a:off x="159027" y="330277"/>
          <a:ext cx="11765244" cy="6007818"/>
        </p:xfrm>
        <a:graphic>
          <a:graphicData uri="http://schemas.openxmlformats.org/drawingml/2006/table">
            <a:tbl>
              <a:tblPr firstRow="1" bandRow="1">
                <a:tableStyleId>{93296810-A885-4BE3-A3E7-6D5BEEA58F35}</a:tableStyleId>
              </a:tblPr>
              <a:tblGrid>
                <a:gridCol w="1729408"/>
                <a:gridCol w="1654865"/>
                <a:gridCol w="4121524"/>
                <a:gridCol w="2622176"/>
                <a:gridCol w="1637271"/>
              </a:tblGrid>
              <a:tr h="979539">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Authors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Methodology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Merits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Demerits</a:t>
                      </a:r>
                      <a:endParaRPr lang="en-US" sz="2000" dirty="0">
                        <a:latin typeface="Times New Roman" panose="02020603050405020304" pitchFamily="18" charset="0"/>
                        <a:cs typeface="Times New Roman" panose="02020603050405020304" pitchFamily="18" charset="0"/>
                      </a:endParaRPr>
                    </a:p>
                  </a:txBody>
                  <a:tcPr/>
                </a:tc>
              </a:tr>
              <a:tr h="5028279">
                <a:tc>
                  <a:txBody>
                    <a:bodyPr/>
                    <a:lstStyle/>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Illumination invariant face recognition using near-infrared images</a:t>
                      </a:r>
                      <a:endParaRPr lang="en-IN" sz="20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S. Z. Li, </a:t>
                      </a:r>
                    </a:p>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R. Chu, </a:t>
                      </a:r>
                    </a:p>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S. Liao, </a:t>
                      </a:r>
                    </a:p>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and </a:t>
                      </a:r>
                    </a:p>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L. Zhang</a:t>
                      </a:r>
                      <a:endParaRPr lang="en-US"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It presents a comprehensive survey of LBP methodology, including several more recent variations. As a typical application of the LBP approach, LBP-based facial image analysis is extensively reviewed, while its successful extensions, which deal with various tasks of facial image analysis, are also highlighted.</a:t>
                      </a:r>
                      <a:endParaRPr lang="en-US"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285750" indent="-285750" algn="just">
                        <a:lnSpc>
                          <a:spcPct val="150000"/>
                        </a:lnSpc>
                        <a:buFont typeface="Wingdings" panose="05000000000000000000" pitchFamily="2" charset="2"/>
                        <a:buChar char="§"/>
                      </a:pPr>
                      <a:r>
                        <a:rPr lang="en-US" sz="1800" kern="1200" dirty="0" smtClean="0">
                          <a:solidFill>
                            <a:schemeClr val="dk1"/>
                          </a:solidFill>
                          <a:effectLst/>
                          <a:latin typeface="+mn-lt"/>
                          <a:ea typeface="+mn-ea"/>
                          <a:cs typeface="+mn-cs"/>
                        </a:rPr>
                        <a:t>Efficiently summarizes the local structures of images.</a:t>
                      </a:r>
                    </a:p>
                    <a:p>
                      <a:pPr marL="285750" indent="-285750" algn="just">
                        <a:lnSpc>
                          <a:spcPct val="150000"/>
                        </a:lnSpc>
                        <a:buFont typeface="Wingdings" panose="05000000000000000000" pitchFamily="2" charset="2"/>
                        <a:buChar char="§"/>
                      </a:pPr>
                      <a:r>
                        <a:rPr lang="en-US" sz="1800" kern="1200" dirty="0" smtClean="0">
                          <a:solidFill>
                            <a:schemeClr val="dk1"/>
                          </a:solidFill>
                          <a:effectLst/>
                          <a:latin typeface="+mn-lt"/>
                          <a:ea typeface="+mn-ea"/>
                          <a:cs typeface="+mn-cs"/>
                        </a:rPr>
                        <a:t>Efficiently comparing each pixel with its neighboring pixels.</a:t>
                      </a:r>
                      <a:endParaRPr lang="en-US" sz="2000" b="0" i="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800" kern="1200" dirty="0" smtClean="0">
                          <a:solidFill>
                            <a:schemeClr val="dk1"/>
                          </a:solidFill>
                          <a:effectLst/>
                          <a:latin typeface="+mn-lt"/>
                          <a:ea typeface="+mn-ea"/>
                          <a:cs typeface="+mn-cs"/>
                        </a:rPr>
                        <a:t>Extensively exploited in many applications</a:t>
                      </a:r>
                      <a:endParaRPr lang="en-US" sz="2000" b="0" i="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3472604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2093446"/>
              </p:ext>
            </p:extLst>
          </p:nvPr>
        </p:nvGraphicFramePr>
        <p:xfrm>
          <a:off x="159027" y="330277"/>
          <a:ext cx="11765244" cy="6007818"/>
        </p:xfrm>
        <a:graphic>
          <a:graphicData uri="http://schemas.openxmlformats.org/drawingml/2006/table">
            <a:tbl>
              <a:tblPr firstRow="1" bandRow="1">
                <a:tableStyleId>{93296810-A885-4BE3-A3E7-6D5BEEA58F35}</a:tableStyleId>
              </a:tblPr>
              <a:tblGrid>
                <a:gridCol w="1729408"/>
                <a:gridCol w="1654865"/>
                <a:gridCol w="4823460"/>
                <a:gridCol w="1920240"/>
                <a:gridCol w="1637271"/>
              </a:tblGrid>
              <a:tr h="979539">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Authors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Methodology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Merits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Demerits</a:t>
                      </a:r>
                      <a:endParaRPr lang="en-US" sz="2000" dirty="0">
                        <a:latin typeface="Times New Roman" panose="02020603050405020304" pitchFamily="18" charset="0"/>
                        <a:cs typeface="Times New Roman" panose="02020603050405020304" pitchFamily="18" charset="0"/>
                      </a:endParaRPr>
                    </a:p>
                  </a:txBody>
                  <a:tcPr/>
                </a:tc>
              </a:tr>
              <a:tr h="5028279">
                <a:tc>
                  <a:txBody>
                    <a:bodyPr/>
                    <a:lstStyle/>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Detecting faces in images: </a:t>
                      </a:r>
                    </a:p>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A survey</a:t>
                      </a:r>
                      <a:endParaRPr lang="en-IN" sz="20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M.-H. Yang, D. Kriegman, and </a:t>
                      </a:r>
                    </a:p>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N. Ahuja </a:t>
                      </a:r>
                      <a:endParaRPr lang="en-US"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Images containing faces are essential to intelligent vision-based human-computer interaction, and research efforts in face processing include face recognition, face tracking, pose estimation and expression recognition. However, many reported methods assume that the faces in an image or an image sequence have been identified and localized. </a:t>
                      </a:r>
                      <a:endParaRPr lang="en-US"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kern="1200" dirty="0" smtClean="0">
                          <a:solidFill>
                            <a:schemeClr val="dk1"/>
                          </a:solidFill>
                          <a:effectLst/>
                          <a:latin typeface="+mn-lt"/>
                          <a:ea typeface="+mn-ea"/>
                          <a:cs typeface="+mn-cs"/>
                        </a:rPr>
                        <a:t>Dsetect faces in a single image, categorize and evaluate  algorithms. </a:t>
                      </a:r>
                      <a:endParaRPr lang="en-US" sz="2000" b="0" i="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800" kern="1200" dirty="0" smtClean="0">
                          <a:solidFill>
                            <a:schemeClr val="dk1"/>
                          </a:solidFill>
                          <a:effectLst/>
                          <a:latin typeface="+mn-lt"/>
                          <a:ea typeface="+mn-ea"/>
                          <a:cs typeface="+mn-cs"/>
                        </a:rPr>
                        <a:t>Robust and efficient face detection algorithms are required. </a:t>
                      </a:r>
                      <a:endParaRPr lang="en-US" sz="2000" b="0" i="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28852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01764221"/>
              </p:ext>
            </p:extLst>
          </p:nvPr>
        </p:nvGraphicFramePr>
        <p:xfrm>
          <a:off x="159027" y="330277"/>
          <a:ext cx="11765244" cy="6007818"/>
        </p:xfrm>
        <a:graphic>
          <a:graphicData uri="http://schemas.openxmlformats.org/drawingml/2006/table">
            <a:tbl>
              <a:tblPr firstRow="1" bandRow="1">
                <a:tableStyleId>{93296810-A885-4BE3-A3E7-6D5BEEA58F35}</a:tableStyleId>
              </a:tblPr>
              <a:tblGrid>
                <a:gridCol w="1729408"/>
                <a:gridCol w="1876741"/>
                <a:gridCol w="4601584"/>
                <a:gridCol w="1920240"/>
                <a:gridCol w="1637271"/>
              </a:tblGrid>
              <a:tr h="979539">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Authors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Methodology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Merits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Demerits</a:t>
                      </a:r>
                      <a:endParaRPr lang="en-US" sz="2000" dirty="0">
                        <a:latin typeface="Times New Roman" panose="02020603050405020304" pitchFamily="18" charset="0"/>
                        <a:cs typeface="Times New Roman" panose="02020603050405020304" pitchFamily="18" charset="0"/>
                      </a:endParaRPr>
                    </a:p>
                  </a:txBody>
                  <a:tcPr/>
                </a:tc>
              </a:tr>
              <a:tr h="5028279">
                <a:tc>
                  <a:txBody>
                    <a:bodyPr/>
                    <a:lstStyle/>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A performance evaluation of local descriptors,'' IEEE Trans. Pattern Anal.</a:t>
                      </a:r>
                    </a:p>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Mach. Intel. </a:t>
                      </a:r>
                    </a:p>
                    <a:p>
                      <a:pPr algn="just">
                        <a:lnSpc>
                          <a:spcPct val="150000"/>
                        </a:lnSpc>
                      </a:pPr>
                      <a:endParaRPr lang="en-IN" sz="20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K. Mikolajczyk and </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C. Schmid</a:t>
                      </a:r>
                    </a:p>
                    <a:p>
                      <a:pPr algn="just">
                        <a:lnSpc>
                          <a:spcPct val="150000"/>
                        </a:lnSpc>
                      </a:pPr>
                      <a:endParaRPr lang="en-IN" sz="20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Local photometric descriptors computed for interest regions have proven to be very successful in applications such as wide baseline matching, object recognition, texture recognition, image retrieval, robot localization, video data min in, building panoramas, and recognition of object categories. </a:t>
                      </a:r>
                      <a:endParaRPr lang="en-US" sz="2000" b="0" i="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800" kern="1200" dirty="0" smtClean="0">
                          <a:solidFill>
                            <a:schemeClr val="dk1"/>
                          </a:solidFill>
                          <a:effectLst/>
                          <a:latin typeface="+mn-lt"/>
                          <a:ea typeface="+mn-ea"/>
                          <a:cs typeface="+mn-cs"/>
                        </a:rPr>
                        <a:t>show the best performance among the low dimensional descriptors</a:t>
                      </a:r>
                      <a:endParaRPr lang="en-US" sz="2000" b="0" i="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800" kern="1200" dirty="0" smtClean="0">
                          <a:solidFill>
                            <a:schemeClr val="dk1"/>
                          </a:solidFill>
                          <a:effectLst/>
                          <a:latin typeface="+mn-lt"/>
                          <a:ea typeface="+mn-ea"/>
                          <a:cs typeface="+mn-cs"/>
                        </a:rPr>
                        <a:t>Invariant to image transformations</a:t>
                      </a:r>
                      <a:endParaRPr lang="en-US" sz="2000" b="0" i="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766634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lstStyle/>
          <a:p>
            <a:pPr algn="ctr"/>
            <a:r>
              <a:rPr lang="en-US" sz="4000"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96980"/>
            <a:ext cx="10515600" cy="4579983"/>
          </a:xfrm>
        </p:spPr>
        <p:txBody>
          <a:bodyPr>
            <a:norm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current number of </a:t>
            </a:r>
            <a:r>
              <a:rPr lang="en-US" sz="2000" dirty="0" smtClean="0">
                <a:latin typeface="Times New Roman" panose="02020603050405020304" pitchFamily="18" charset="0"/>
                <a:cs typeface="Times New Roman" panose="02020603050405020304" pitchFamily="18" charset="0"/>
              </a:rPr>
              <a:t>traffic accidents </a:t>
            </a:r>
            <a:r>
              <a:rPr lang="en-US" sz="2000" dirty="0">
                <a:latin typeface="Times New Roman" panose="02020603050405020304" pitchFamily="18" charset="0"/>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the many </a:t>
            </a:r>
            <a:r>
              <a:rPr lang="en-US" sz="2000" dirty="0">
                <a:latin typeface="Times New Roman" panose="02020603050405020304" pitchFamily="18" charset="0"/>
                <a:cs typeface="Times New Roman" panose="02020603050405020304" pitchFamily="18" charset="0"/>
              </a:rPr>
              <a:t>disadvantages of facial recognition algorithms, </a:t>
            </a:r>
            <a:r>
              <a:rPr lang="en-US" sz="2000" dirty="0" smtClean="0">
                <a:latin typeface="Times New Roman" panose="02020603050405020304" pitchFamily="18" charset="0"/>
                <a:cs typeface="Times New Roman" panose="02020603050405020304" pitchFamily="18" charset="0"/>
              </a:rPr>
              <a:t>presents </a:t>
            </a:r>
            <a:r>
              <a:rPr lang="en-US" sz="2000" dirty="0">
                <a:latin typeface="Times New Roman" panose="02020603050405020304" pitchFamily="18" charset="0"/>
                <a:cs typeface="Times New Roman" panose="02020603050405020304" pitchFamily="18" charset="0"/>
              </a:rPr>
              <a:t>a method of facial </a:t>
            </a:r>
            <a:r>
              <a:rPr lang="en-US" sz="2000" dirty="0" smtClean="0">
                <a:latin typeface="Times New Roman" panose="02020603050405020304" pitchFamily="18" charset="0"/>
                <a:cs typeface="Times New Roman" panose="02020603050405020304" pitchFamily="18" charset="0"/>
              </a:rPr>
              <a:t>profile </a:t>
            </a:r>
            <a:r>
              <a:rPr lang="en-US" sz="2000" dirty="0">
                <a:latin typeface="Times New Roman" panose="02020603050405020304" pitchFamily="18" charset="0"/>
                <a:cs typeface="Times New Roman" panose="02020603050405020304" pitchFamily="18" charset="0"/>
              </a:rPr>
              <a:t>extraction</a:t>
            </a:r>
            <a:r>
              <a:rPr lang="en-US" sz="2000" dirty="0" smtClean="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three-step strategy is designed to extract side face contours</a:t>
            </a:r>
            <a:r>
              <a:rPr lang="en-US" sz="2000" dirty="0" smtClean="0">
                <a:latin typeface="Times New Roman" panose="02020603050405020304" pitchFamily="18" charset="0"/>
                <a:cs typeface="Times New Roman" panose="02020603050405020304" pitchFamily="18" charset="0"/>
              </a:rPr>
              <a:t>, and </a:t>
            </a:r>
            <a:r>
              <a:rPr lang="en-US" sz="2000" dirty="0">
                <a:latin typeface="Times New Roman" panose="02020603050405020304" pitchFamily="18" charset="0"/>
                <a:cs typeface="Times New Roman" panose="02020603050405020304" pitchFamily="18" charset="0"/>
              </a:rPr>
              <a:t>a new human skin color model based on </a:t>
            </a:r>
            <a:r>
              <a:rPr lang="en-US" sz="2000" dirty="0" smtClean="0">
                <a:latin typeface="Times New Roman" panose="02020603050405020304" pitchFamily="18" charset="0"/>
                <a:cs typeface="Times New Roman" panose="02020603050405020304" pitchFamily="18" charset="0"/>
              </a:rPr>
              <a:t>multi threshold combined </a:t>
            </a:r>
            <a:r>
              <a:rPr lang="en-US" sz="2000" dirty="0">
                <a:latin typeface="Times New Roman" panose="02020603050405020304" pitchFamily="18" charset="0"/>
                <a:cs typeface="Times New Roman" panose="02020603050405020304" pitchFamily="18" charset="0"/>
              </a:rPr>
              <a:t>decision is proposed</a:t>
            </a:r>
            <a:r>
              <a:rPr lang="en-US" sz="2000" dirty="0" smtClean="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series of experiments are carried out to examine </a:t>
            </a:r>
            <a:r>
              <a:rPr lang="en-US" sz="2000" dirty="0" smtClean="0">
                <a:latin typeface="Times New Roman" panose="02020603050405020304" pitchFamily="18" charset="0"/>
                <a:cs typeface="Times New Roman" panose="02020603050405020304" pitchFamily="18" charset="0"/>
              </a:rPr>
              <a:t>the performance </a:t>
            </a:r>
            <a:r>
              <a:rPr lang="en-US" sz="2000" dirty="0">
                <a:latin typeface="Times New Roman" panose="02020603050405020304" pitchFamily="18" charset="0"/>
                <a:cs typeface="Times New Roman" panose="02020603050405020304" pitchFamily="18" charset="0"/>
              </a:rPr>
              <a:t>of the proposed method. Three typical images, which are a close image with good lighting, a remote </a:t>
            </a:r>
            <a:r>
              <a:rPr lang="en-US" sz="2000" dirty="0" smtClean="0">
                <a:latin typeface="Times New Roman" panose="02020603050405020304" pitchFamily="18" charset="0"/>
                <a:cs typeface="Times New Roman" panose="02020603050405020304" pitchFamily="18" charset="0"/>
              </a:rPr>
              <a:t>image with </a:t>
            </a:r>
            <a:r>
              <a:rPr lang="en-US" sz="2000" dirty="0">
                <a:latin typeface="Times New Roman" panose="02020603050405020304" pitchFamily="18" charset="0"/>
                <a:cs typeface="Times New Roman" panose="02020603050405020304" pitchFamily="18" charset="0"/>
              </a:rPr>
              <a:t>poor lighting and a close image with poor lighting</a:t>
            </a:r>
            <a:r>
              <a:rPr lang="en-US" sz="2000" dirty="0" smtClean="0">
                <a:latin typeface="Times New Roman" panose="02020603050405020304" pitchFamily="18" charset="0"/>
                <a:cs typeface="Times New Roman" panose="02020603050405020304" pitchFamily="18" charset="0"/>
              </a:rPr>
              <a:t>, are </a:t>
            </a:r>
            <a:r>
              <a:rPr lang="en-US" sz="2000" dirty="0">
                <a:latin typeface="Times New Roman" panose="02020603050405020304" pitchFamily="18" charset="0"/>
                <a:cs typeface="Times New Roman" panose="02020603050405020304" pitchFamily="18" charset="0"/>
              </a:rPr>
              <a:t>selected to verify performance of the proposed </a:t>
            </a:r>
            <a:r>
              <a:rPr lang="en-US" sz="2000" dirty="0" smtClean="0">
                <a:latin typeface="Times New Roman" panose="02020603050405020304" pitchFamily="18" charset="0"/>
                <a:cs typeface="Times New Roman" panose="02020603050405020304" pitchFamily="18" charset="0"/>
              </a:rPr>
              <a:t>multi threshold combined </a:t>
            </a:r>
            <a:r>
              <a:rPr lang="en-US" sz="2000" dirty="0">
                <a:latin typeface="Times New Roman" panose="02020603050405020304" pitchFamily="18" charset="0"/>
                <a:cs typeface="Times New Roman" panose="02020603050405020304" pitchFamily="18" charset="0"/>
              </a:rPr>
              <a:t>decision model. </a:t>
            </a:r>
          </a:p>
        </p:txBody>
      </p:sp>
    </p:spTree>
    <p:extLst>
      <p:ext uri="{BB962C8B-B14F-4D97-AF65-F5344CB8AC3E}">
        <p14:creationId xmlns:p14="http://schemas.microsoft.com/office/powerpoint/2010/main" val="38730492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452212"/>
            <a:ext cx="10515600" cy="922762"/>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FUTURE ENHANCEMENTS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83444" y="2023767"/>
            <a:ext cx="9825111" cy="3209415"/>
          </a:xfrm>
        </p:spPr>
        <p:txBody>
          <a:bodyPr>
            <a:norm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Feature based methods are considered effective for </a:t>
            </a:r>
            <a:r>
              <a:rPr lang="en-US" sz="2000" dirty="0" smtClean="0">
                <a:latin typeface="Times New Roman" panose="02020603050405020304" pitchFamily="18" charset="0"/>
                <a:cs typeface="Times New Roman" panose="02020603050405020304" pitchFamily="18" charset="0"/>
              </a:rPr>
              <a:t>frontal face </a:t>
            </a:r>
            <a:r>
              <a:rPr lang="en-US" sz="2000" dirty="0">
                <a:latin typeface="Times New Roman" panose="02020603050405020304" pitchFamily="18" charset="0"/>
                <a:cs typeface="Times New Roman" panose="02020603050405020304" pitchFamily="18" charset="0"/>
              </a:rPr>
              <a:t>recognition. </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are devoted to </a:t>
            </a:r>
            <a:r>
              <a:rPr lang="en-US" sz="2000" dirty="0" smtClean="0">
                <a:latin typeface="Times New Roman" panose="02020603050405020304" pitchFamily="18" charset="0"/>
                <a:cs typeface="Times New Roman" panose="02020603050405020304" pitchFamily="18" charset="0"/>
              </a:rPr>
              <a:t>finding algorithms to </a:t>
            </a:r>
            <a:r>
              <a:rPr lang="en-US" sz="2000" dirty="0">
                <a:latin typeface="Times New Roman" panose="02020603050405020304" pitchFamily="18" charset="0"/>
                <a:cs typeface="Times New Roman" panose="02020603050405020304" pitchFamily="18" charset="0"/>
              </a:rPr>
              <a:t>distinguish facial features such as outline, eyes, nose</a:t>
            </a:r>
            <a:r>
              <a:rPr lang="en-US" sz="2000" dirty="0" smtClean="0">
                <a:latin typeface="Times New Roman" panose="02020603050405020304" pitchFamily="18" charset="0"/>
                <a:cs typeface="Times New Roman" panose="02020603050405020304" pitchFamily="18" charset="0"/>
              </a:rPr>
              <a:t>, mouth</a:t>
            </a:r>
            <a:r>
              <a:rPr lang="en-US" sz="2000" dirty="0">
                <a:latin typeface="Times New Roman" panose="02020603050405020304" pitchFamily="18" charset="0"/>
                <a:cs typeface="Times New Roman" panose="02020603050405020304" pitchFamily="18" charset="0"/>
              </a:rPr>
              <a:t>, jaw, etc.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face outline position is the </a:t>
            </a:r>
            <a:r>
              <a:rPr lang="en-US" sz="2000" dirty="0" smtClean="0">
                <a:latin typeface="Times New Roman" panose="02020603050405020304" pitchFamily="18" charset="0"/>
                <a:cs typeface="Times New Roman" panose="02020603050405020304" pitchFamily="18" charset="0"/>
              </a:rPr>
              <a:t>first </a:t>
            </a:r>
            <a:r>
              <a:rPr lang="en-US" sz="2000" dirty="0">
                <a:latin typeface="Times New Roman" panose="02020603050405020304" pitchFamily="18" charset="0"/>
                <a:cs typeface="Times New Roman" panose="02020603050405020304" pitchFamily="18" charset="0"/>
              </a:rPr>
              <a:t>step </a:t>
            </a:r>
            <a:r>
              <a:rPr lang="en-US" sz="2000" dirty="0" smtClean="0">
                <a:latin typeface="Times New Roman" panose="02020603050405020304" pitchFamily="18" charset="0"/>
                <a:cs typeface="Times New Roman" panose="02020603050405020304" pitchFamily="18" charset="0"/>
              </a:rPr>
              <a:t>of recognition</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heuristic search method is used to revise </a:t>
            </a:r>
            <a:r>
              <a:rPr lang="en-US" sz="2000" dirty="0" smtClean="0">
                <a:latin typeface="Times New Roman" panose="02020603050405020304" pitchFamily="18" charset="0"/>
                <a:cs typeface="Times New Roman" panose="02020603050405020304" pitchFamily="18" charset="0"/>
              </a:rPr>
              <a:t>the edge </a:t>
            </a:r>
            <a:r>
              <a:rPr lang="en-US" sz="2000" dirty="0">
                <a:latin typeface="Times New Roman" panose="02020603050405020304" pitchFamily="18" charset="0"/>
                <a:cs typeface="Times New Roman" panose="02020603050405020304" pitchFamily="18" charset="0"/>
              </a:rPr>
              <a:t>line.</a:t>
            </a:r>
          </a:p>
        </p:txBody>
      </p:sp>
    </p:spTree>
    <p:extLst>
      <p:ext uri="{BB962C8B-B14F-4D97-AF65-F5344CB8AC3E}">
        <p14:creationId xmlns:p14="http://schemas.microsoft.com/office/powerpoint/2010/main" val="2390279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PROCESS INTRODUCTION</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90918"/>
            <a:ext cx="10515600" cy="4786045"/>
          </a:xfrm>
        </p:spPr>
        <p:txBody>
          <a:bodyPr>
            <a:noAutofit/>
          </a:bodyPr>
          <a:lstStyle/>
          <a:p>
            <a:pPr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Facial recognition system</a:t>
            </a: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	A </a:t>
            </a:r>
            <a:r>
              <a:rPr lang="en-US" sz="2000" dirty="0">
                <a:latin typeface="Times New Roman" panose="02020603050405020304" pitchFamily="18" charset="0"/>
                <a:cs typeface="Times New Roman" panose="02020603050405020304" pitchFamily="18" charset="0"/>
              </a:rPr>
              <a:t>facial recognition system is a computer application capable of identifying or verifying a person from a digital </a:t>
            </a:r>
            <a:r>
              <a:rPr lang="en-US" sz="2000" dirty="0" smtClean="0">
                <a:latin typeface="Times New Roman" panose="02020603050405020304" pitchFamily="18" charset="0"/>
                <a:cs typeface="Times New Roman" panose="02020603050405020304" pitchFamily="18" charset="0"/>
              </a:rPr>
              <a:t>images.</a:t>
            </a:r>
          </a:p>
          <a:p>
            <a:pPr algn="just">
              <a:lnSpc>
                <a:spcPct val="150000"/>
              </a:lnSpc>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Contour Line</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	A </a:t>
            </a:r>
            <a:r>
              <a:rPr lang="en-US" sz="2000" dirty="0">
                <a:latin typeface="Times New Roman" panose="02020603050405020304" pitchFamily="18" charset="0"/>
                <a:cs typeface="Times New Roman" panose="02020603050405020304" pitchFamily="18" charset="0"/>
              </a:rPr>
              <a:t>contour line </a:t>
            </a:r>
            <a:r>
              <a:rPr lang="en-US" sz="2000" dirty="0" smtClean="0">
                <a:latin typeface="Times New Roman" panose="02020603050405020304" pitchFamily="18" charset="0"/>
                <a:cs typeface="Times New Roman" panose="02020603050405020304" pitchFamily="18" charset="0"/>
              </a:rPr>
              <a:t>of </a:t>
            </a:r>
            <a:r>
              <a:rPr lang="en-US" sz="2000" dirty="0">
                <a:latin typeface="Times New Roman" panose="02020603050405020304" pitchFamily="18" charset="0"/>
                <a:cs typeface="Times New Roman" panose="02020603050405020304" pitchFamily="18" charset="0"/>
              </a:rPr>
              <a:t>a function of two variables is a curve along which the function has a constant value, so that the curve joins points of equal value.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Color </a:t>
            </a:r>
            <a:r>
              <a:rPr lang="en-US" sz="2000" b="1" dirty="0">
                <a:latin typeface="Times New Roman" panose="02020603050405020304" pitchFamily="18" charset="0"/>
                <a:cs typeface="Times New Roman" panose="02020603050405020304" pitchFamily="18" charset="0"/>
              </a:rPr>
              <a:t>Model</a:t>
            </a: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	A </a:t>
            </a:r>
            <a:r>
              <a:rPr lang="en-US" sz="2000" dirty="0">
                <a:latin typeface="Times New Roman" panose="02020603050405020304" pitchFamily="18" charset="0"/>
                <a:cs typeface="Times New Roman" panose="02020603050405020304" pitchFamily="18" charset="0"/>
              </a:rPr>
              <a:t>color model is an abstract mathematical model describing the way colors can be represented as tuples of numbers, typically as three or four values or color components. </a:t>
            </a:r>
          </a:p>
        </p:txBody>
      </p:sp>
    </p:spTree>
    <p:extLst>
      <p:ext uri="{BB962C8B-B14F-4D97-AF65-F5344CB8AC3E}">
        <p14:creationId xmlns:p14="http://schemas.microsoft.com/office/powerpoint/2010/main" val="25343885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656" y="2734838"/>
            <a:ext cx="10515600" cy="1325563"/>
          </a:xfrm>
        </p:spPr>
        <p:txBody>
          <a:bodyPr>
            <a:normAutofit/>
          </a:bodyPr>
          <a:lstStyle/>
          <a:p>
            <a:pPr algn="ctr"/>
            <a:r>
              <a:rPr lang="en-US" sz="4000" dirty="0">
                <a:latin typeface="Times New Roman" panose="02020603050405020304" pitchFamily="18" charset="0"/>
                <a:cs typeface="Times New Roman" panose="02020603050405020304" pitchFamily="18" charset="0"/>
              </a:rPr>
              <a:t>REFERENCES</a:t>
            </a:r>
            <a:endParaRPr lang="en-IN" sz="4000" dirty="0"/>
          </a:p>
        </p:txBody>
      </p:sp>
    </p:spTree>
    <p:extLst>
      <p:ext uri="{BB962C8B-B14F-4D97-AF65-F5344CB8AC3E}">
        <p14:creationId xmlns:p14="http://schemas.microsoft.com/office/powerpoint/2010/main" val="39350335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6098"/>
            <a:ext cx="10515600" cy="5740865"/>
          </a:xfrm>
        </p:spPr>
        <p:txBody>
          <a:bodyPr>
            <a:normAutofit/>
          </a:bodyPr>
          <a:lstStyle/>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Q. Han, L. Zeng, L. Yang, and Y. Liu, ``Experimental analysis ofCCA threshold adjusting for vehicle EWM transmission in V-CPS,''Int. J. Ad Hoc Ubiquitous Comput., vol. 21, no. 1, pp. 1_6, 2016,injuryprev-2016-042155..</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 Louw et al., “Were they in the loop during automated driving? Linksbetween visual attention and crash potential,'' Injury Prevention, 2016.</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 S. C. Clement, A. Vashistha, and E. M Rane, ``Driver fatigue detectionsystem,'' in Proc. Int. Conf. Inf. Process., 2015, pp. 229_234</a:t>
            </a:r>
            <a:r>
              <a:rPr lang="en-US" sz="2000" dirty="0" smtClean="0">
                <a:latin typeface="Times New Roman" panose="02020603050405020304" pitchFamily="18" charset="0"/>
                <a:cs typeface="Times New Roman" panose="02020603050405020304" pitchFamily="18" charset="0"/>
              </a:rPr>
              <a:t>.</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 Li, D. Zhang, and K. Wang, ``Online signature veri_cation based onnull component analysis and principal component analysis,'' Pattern Anal.Appl., vol. 8, pp. 345_356, Oct. 2006.</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 Rajput, P. Jain, and S. Shrivastava, Face Detection Using HMM_SVMMethod. Berlin, Germany: Springer, 2012.</a:t>
            </a:r>
          </a:p>
          <a:p>
            <a:pPr lvl="0"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88244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590" y="689318"/>
            <a:ext cx="10515600" cy="5797135"/>
          </a:xfrm>
        </p:spPr>
        <p:txBody>
          <a:bodyPr>
            <a:noAutofit/>
          </a:bodyPr>
          <a:lstStyle/>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 Z. Li, R. Chu, S. Liao, and L. Zhang, ``Illumination invariant facerecognition using near-infrared images,'' IEEE Trans. Pattern Anal. Mach.Intell., vol. 29, no. 4, pp. 627_639, Apr. 2007.</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Ross and A. Jain, ``Information fusion in biometrics,'' Pattern Recognit.Lett., vol. 24, no. 13, pp. 2115_2125, 2003.</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M.-H. Yang, D. Kriegman, and N. Ahuja, ``Detecting faces in images:A survey,'' IEEE Trans. Pattern Anal. Mach. Intell., vol. 24, no. 1,pp. 34_58, Jan. 2002.</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K. Mikolajczyk and C. Schmid, ``A performance evaluation of localdescriptors,'' IEEE Trans. Pattern Anal. Mach. Intell., vol. 27, no. 10,pp. 1615_1630, Oct. 2005</a:t>
            </a:r>
            <a:r>
              <a:rPr lang="en-US" sz="2000" dirty="0" smtClean="0">
                <a:latin typeface="Times New Roman" panose="02020603050405020304" pitchFamily="18" charset="0"/>
                <a:cs typeface="Times New Roman" panose="02020603050405020304" pitchFamily="18" charset="0"/>
              </a:rPr>
              <a:t>.</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 Wu and Z. H. Zhou, ``Ef_cient face candidates selector for face detection,''Pattern Recognit., vol. 36, pp. 1175_1186, Jun. 2003.</a:t>
            </a:r>
          </a:p>
          <a:p>
            <a:pPr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737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2369"/>
            <a:ext cx="10515600" cy="5767754"/>
          </a:xfrm>
        </p:spPr>
        <p:txBody>
          <a:bodyPr>
            <a:norm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 Breiman, J. H. Friedman, R. Olshen, and C. J. Stone, ``Classi_cationand regression trees,'' Biometrics, vol. 40, pp. 17_23, Jun. 2015</a:t>
            </a:r>
            <a:r>
              <a:rPr lang="en-US" sz="2000" dirty="0" smtClean="0">
                <a:latin typeface="Times New Roman" panose="02020603050405020304" pitchFamily="18" charset="0"/>
                <a:cs typeface="Times New Roman" panose="02020603050405020304" pitchFamily="18" charset="0"/>
              </a:rPr>
              <a:t>.</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 Hemalatha and C. P. Sumathi, ``A study of techniques for facial detectionand expression classi_cation,'' Int. J. Comput. Sci. Eng. Survey, vol. 5,pp. 27_37, Apr. 2014.</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 Kohonen, ``Self-organization and associativememory,'' Appl. Opt.,vol. 8, pp. 3406_3409, Oct. 2015.[14] A. Mohan, C. Papageorgiou, and T. Poggio, “Example-based object detection in images by components,'' IEEE Trans. Pattern Anal. Mach. Intell.,vol. 23, no. 4, pp. 349_361, Apr. 2001.</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 Zitová and J. Flusser, ``Image registration methods: A survey,'' ImageVis. Comput., vol. 21, pp. 977_1000, Jun. 2003.</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 H. Reddy, ``Multi-view facial recognition using eigen faces by PCA and artificial neural network,'' J. High Perform. Comput., vol. 2, pp. 24_27,Mar. 2012.</a:t>
            </a:r>
          </a:p>
          <a:p>
            <a:pPr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46525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594" y="2541654"/>
            <a:ext cx="10515600" cy="1325563"/>
          </a:xfrm>
        </p:spPr>
        <p:txBody>
          <a:bodyPr/>
          <a:lstStyle/>
          <a:p>
            <a:pPr algn="ctr"/>
            <a:r>
              <a:rPr lang="en-US" dirty="0" smtClean="0">
                <a:latin typeface="Times New Roman" panose="02020603050405020304" pitchFamily="18" charset="0"/>
                <a:cs typeface="Times New Roman" panose="02020603050405020304" pitchFamily="18" charset="0"/>
              </a:rPr>
              <a:t>THANK YOU…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22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EXISTING SYSTEM</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45465"/>
            <a:ext cx="10515600" cy="4631498"/>
          </a:xfrm>
        </p:spPr>
        <p:txBody>
          <a:bodyPr>
            <a:normAutofit/>
          </a:bodyPr>
          <a:lstStyle/>
          <a:p>
            <a:pPr algn="just">
              <a:lnSpc>
                <a:spcPct val="150000"/>
              </a:lnSpc>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Frontal Face Detection</a:t>
            </a:r>
          </a:p>
          <a:p>
            <a:pPr marL="0" indent="0" algn="just">
              <a:lnSpc>
                <a:spcPct val="150000"/>
              </a:lnSpc>
              <a:buNone/>
            </a:pP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It identifies </a:t>
            </a:r>
            <a:r>
              <a:rPr lang="en-US" sz="2000" dirty="0">
                <a:latin typeface="Times New Roman" panose="02020603050405020304" pitchFamily="18" charset="0"/>
                <a:cs typeface="Times New Roman" panose="02020603050405020304" pitchFamily="18" charset="0"/>
              </a:rPr>
              <a:t>human faces in digital </a:t>
            </a:r>
            <a:r>
              <a:rPr lang="en-US" sz="2000" dirty="0" smtClean="0">
                <a:latin typeface="Times New Roman" panose="02020603050405020304" pitchFamily="18" charset="0"/>
                <a:cs typeface="Times New Roman" panose="02020603050405020304" pitchFamily="18" charset="0"/>
              </a:rPr>
              <a:t>images. </a:t>
            </a:r>
            <a:r>
              <a:rPr lang="en-US" sz="2000" dirty="0">
                <a:latin typeface="Times New Roman" panose="02020603050405020304" pitchFamily="18" charset="0"/>
                <a:cs typeface="Times New Roman" panose="02020603050405020304" pitchFamily="18" charset="0"/>
              </a:rPr>
              <a:t>Face detection also refers to the psychological process by which humans locate and attend to faces in a visual scene</a:t>
            </a:r>
            <a:r>
              <a:rPr lang="en-US"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Side Contour Extraction</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points at which image brightness changes sharply are typically organized into a set of curved line segments termed </a:t>
            </a:r>
            <a:r>
              <a:rPr lang="en-US" sz="2000" dirty="0" smtClean="0">
                <a:latin typeface="Times New Roman" panose="02020603050405020304" pitchFamily="18" charset="0"/>
                <a:cs typeface="Times New Roman" panose="02020603050405020304" pitchFamily="18" charset="0"/>
              </a:rPr>
              <a:t>edges. Edge </a:t>
            </a:r>
            <a:r>
              <a:rPr lang="en-US" sz="2000" dirty="0">
                <a:latin typeface="Times New Roman" panose="02020603050405020304" pitchFamily="18" charset="0"/>
                <a:cs typeface="Times New Roman" panose="02020603050405020304" pitchFamily="18" charset="0"/>
              </a:rPr>
              <a:t>detection is a fundamental tool in image processing, machine vision and computer vision, particularly in the areas of feature detection and feature </a:t>
            </a:r>
            <a:r>
              <a:rPr lang="en-US" sz="2000" dirty="0" smtClean="0">
                <a:latin typeface="Times New Roman" panose="02020603050405020304" pitchFamily="18" charset="0"/>
                <a:cs typeface="Times New Roman" panose="02020603050405020304" pitchFamily="18" charset="0"/>
              </a:rPr>
              <a:t>extraction.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1372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5489"/>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DISADVANTAGES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7345" y="1573600"/>
            <a:ext cx="7982243" cy="3307889"/>
          </a:xfrm>
        </p:spPr>
        <p:txBody>
          <a:bodyPr>
            <a:normAutofit/>
          </a:bodyPr>
          <a:lstStyle/>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We can only use the digital images.</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We can’t detect the accurate portion of image.</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To contour line extraction, we use the edge detection techniques.</a:t>
            </a:r>
          </a:p>
          <a:p>
            <a:pPr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60404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6314"/>
            <a:ext cx="10515600" cy="742458"/>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PROPOSED SYSTEM</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07584"/>
            <a:ext cx="10162735" cy="5069379"/>
          </a:xfrm>
        </p:spPr>
        <p:txBody>
          <a:bodyPr>
            <a:noAutofit/>
          </a:bodyPr>
          <a:lstStyle/>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Proposed system based face detection </a:t>
            </a:r>
            <a:r>
              <a:rPr lang="en-US" sz="2000" dirty="0">
                <a:latin typeface="Times New Roman" panose="02020603050405020304" pitchFamily="18" charset="0"/>
                <a:cs typeface="Times New Roman" panose="02020603050405020304" pitchFamily="18" charset="0"/>
              </a:rPr>
              <a:t>method in which a three-layer system is </a:t>
            </a:r>
            <a:r>
              <a:rPr lang="en-US" sz="2000" dirty="0" smtClean="0">
                <a:latin typeface="Times New Roman" panose="02020603050405020304" pitchFamily="18" charset="0"/>
                <a:cs typeface="Times New Roman" panose="02020603050405020304" pitchFamily="18" charset="0"/>
              </a:rPr>
              <a:t>defined to fulfill </a:t>
            </a:r>
            <a:r>
              <a:rPr lang="en-US" sz="2000" dirty="0">
                <a:latin typeface="Times New Roman" panose="02020603050405020304" pitchFamily="18" charset="0"/>
                <a:cs typeface="Times New Roman" panose="02020603050405020304" pitchFamily="18" charset="0"/>
              </a:rPr>
              <a:t>feature </a:t>
            </a:r>
            <a:r>
              <a:rPr lang="en-US" sz="2000" dirty="0" smtClean="0">
                <a:latin typeface="Times New Roman" panose="02020603050405020304" pitchFamily="18" charset="0"/>
                <a:cs typeface="Times New Roman" panose="02020603050405020304" pitchFamily="18" charset="0"/>
              </a:rPr>
              <a:t>filtering equalization and </a:t>
            </a:r>
            <a:r>
              <a:rPr lang="en-US" sz="2000" dirty="0">
                <a:latin typeface="Times New Roman" panose="02020603050405020304" pitchFamily="18" charset="0"/>
                <a:cs typeface="Times New Roman" panose="02020603050405020304" pitchFamily="18" charset="0"/>
              </a:rPr>
              <a:t>ruler </a:t>
            </a:r>
            <a:r>
              <a:rPr lang="en-US" sz="2000" dirty="0" smtClean="0">
                <a:latin typeface="Times New Roman" panose="02020603050405020304" pitchFamily="18" charset="0"/>
                <a:cs typeface="Times New Roman" panose="02020603050405020304" pitchFamily="18" charset="0"/>
              </a:rPr>
              <a:t>detection. </a:t>
            </a:r>
          </a:p>
          <a:p>
            <a:pPr algn="just">
              <a:lnSpc>
                <a:spcPct val="150000"/>
              </a:lnSpc>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Skin </a:t>
            </a:r>
            <a:r>
              <a:rPr lang="en-US" sz="2000" b="1" dirty="0">
                <a:latin typeface="Times New Roman" panose="02020603050405020304" pitchFamily="18" charset="0"/>
                <a:cs typeface="Times New Roman" panose="02020603050405020304" pitchFamily="18" charset="0"/>
              </a:rPr>
              <a:t>Color </a:t>
            </a:r>
            <a:r>
              <a:rPr lang="en-US" sz="2000" b="1" dirty="0" smtClean="0">
                <a:latin typeface="Times New Roman" panose="02020603050405020304" pitchFamily="18" charset="0"/>
                <a:cs typeface="Times New Roman" panose="02020603050405020304" pitchFamily="18" charset="0"/>
              </a:rPr>
              <a:t>Modeling</a:t>
            </a:r>
          </a:p>
          <a:p>
            <a:pPr lvl="1"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Skin </a:t>
            </a:r>
            <a:r>
              <a:rPr lang="en-US" sz="2000" dirty="0">
                <a:latin typeface="Times New Roman" panose="02020603050405020304" pitchFamily="18" charset="0"/>
                <a:cs typeface="Times New Roman" panose="02020603050405020304" pitchFamily="18" charset="0"/>
              </a:rPr>
              <a:t>color modeling is the core step for side face </a:t>
            </a:r>
            <a:r>
              <a:rPr lang="en-US" sz="2000" dirty="0" smtClean="0">
                <a:latin typeface="Times New Roman" panose="02020603050405020304" pitchFamily="18" charset="0"/>
                <a:cs typeface="Times New Roman" panose="02020603050405020304" pitchFamily="18" charset="0"/>
              </a:rPr>
              <a:t>region extraction</a:t>
            </a:r>
            <a:r>
              <a:rPr lang="en-US" sz="2000" dirty="0">
                <a:latin typeface="Times New Roman" panose="02020603050405020304" pitchFamily="18" charset="0"/>
                <a:cs typeface="Times New Roman" panose="02020603050405020304" pitchFamily="18" charset="0"/>
              </a:rPr>
              <a:t>. As the basis for model </a:t>
            </a:r>
            <a:r>
              <a:rPr lang="en-US" sz="2000" dirty="0" smtClean="0">
                <a:latin typeface="Times New Roman" panose="02020603050405020304" pitchFamily="18" charset="0"/>
                <a:cs typeface="Times New Roman" panose="02020603050405020304" pitchFamily="18" charset="0"/>
              </a:rPr>
              <a:t> establishment</a:t>
            </a:r>
            <a:r>
              <a:rPr lang="en-US" sz="2000" dirty="0">
                <a:latin typeface="Times New Roman" panose="02020603050405020304" pitchFamily="18" charset="0"/>
                <a:cs typeface="Times New Roman" panose="02020603050405020304" pitchFamily="18" charset="0"/>
              </a:rPr>
              <a:t>, color </a:t>
            </a:r>
            <a:r>
              <a:rPr lang="en-US" sz="2000" dirty="0" smtClean="0">
                <a:latin typeface="Times New Roman" panose="02020603050405020304" pitchFamily="18" charset="0"/>
                <a:cs typeface="Times New Roman" panose="02020603050405020304" pitchFamily="18" charset="0"/>
              </a:rPr>
              <a:t>space should </a:t>
            </a:r>
            <a:r>
              <a:rPr lang="en-US" sz="2000" dirty="0">
                <a:latin typeface="Times New Roman" panose="02020603050405020304" pitchFamily="18" charset="0"/>
                <a:cs typeface="Times New Roman" panose="02020603050405020304" pitchFamily="18" charset="0"/>
              </a:rPr>
              <a:t>be selected </a:t>
            </a:r>
            <a:r>
              <a:rPr lang="en-US" sz="2000" dirty="0" smtClean="0">
                <a:latin typeface="Times New Roman" panose="02020603050405020304" pitchFamily="18" charset="0"/>
                <a:cs typeface="Times New Roman" panose="02020603050405020304" pitchFamily="18" charset="0"/>
              </a:rPr>
              <a:t>first</a:t>
            </a:r>
            <a:r>
              <a:rPr lang="en-US" sz="2000" dirty="0">
                <a:latin typeface="Times New Roman" panose="02020603050405020304" pitchFamily="18" charset="0"/>
                <a:cs typeface="Times New Roman" panose="02020603050405020304" pitchFamily="18" charset="0"/>
              </a:rPr>
              <a:t>. In this paper, the YUV and YIQ </a:t>
            </a:r>
            <a:r>
              <a:rPr lang="en-US" sz="2000" dirty="0" smtClean="0">
                <a:latin typeface="Times New Roman" panose="02020603050405020304" pitchFamily="18" charset="0"/>
                <a:cs typeface="Times New Roman" panose="02020603050405020304" pitchFamily="18" charset="0"/>
              </a:rPr>
              <a:t>color spaces </a:t>
            </a:r>
            <a:r>
              <a:rPr lang="en-US" sz="2000" dirty="0">
                <a:latin typeface="Times New Roman" panose="02020603050405020304" pitchFamily="18" charset="0"/>
                <a:cs typeface="Times New Roman" panose="02020603050405020304" pitchFamily="18" charset="0"/>
              </a:rPr>
              <a:t>are used. Multiple threshold values criterion is used </a:t>
            </a:r>
            <a:r>
              <a:rPr lang="en-US" sz="2000" dirty="0" smtClean="0">
                <a:latin typeface="Times New Roman" panose="02020603050405020304" pitchFamily="18" charset="0"/>
                <a:cs typeface="Times New Roman" panose="02020603050405020304" pitchFamily="18" charset="0"/>
              </a:rPr>
              <a:t>to construct </a:t>
            </a:r>
            <a:r>
              <a:rPr lang="en-US" sz="2000" dirty="0">
                <a:latin typeface="Times New Roman" panose="02020603050405020304" pitchFamily="18" charset="0"/>
                <a:cs typeface="Times New Roman" panose="02020603050405020304" pitchFamily="18" charset="0"/>
              </a:rPr>
              <a:t>the skin color model</a:t>
            </a:r>
            <a:r>
              <a:rPr lang="en-US"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2000" b="1" dirty="0"/>
              <a:t>N</a:t>
            </a:r>
            <a:r>
              <a:rPr lang="en-US" sz="2000" b="1" dirty="0" smtClean="0"/>
              <a:t>oise Removal</a:t>
            </a:r>
          </a:p>
          <a:p>
            <a:pPr lvl="1"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It removes </a:t>
            </a:r>
            <a:r>
              <a:rPr lang="en-US" sz="2000" dirty="0">
                <a:latin typeface="Times New Roman" panose="02020603050405020304" pitchFamily="18" charset="0"/>
                <a:cs typeface="Times New Roman" panose="02020603050405020304" pitchFamily="18" charset="0"/>
              </a:rPr>
              <a:t>noise and sharpens the image to provide a better initial condition for </a:t>
            </a:r>
            <a:r>
              <a:rPr lang="en-US" sz="2000" dirty="0" smtClean="0">
                <a:latin typeface="Times New Roman" panose="02020603050405020304" pitchFamily="18" charset="0"/>
                <a:cs typeface="Times New Roman" panose="02020603050405020304" pitchFamily="18" charset="0"/>
              </a:rPr>
              <a:t>the subsequent processing. An </a:t>
            </a:r>
            <a:r>
              <a:rPr lang="en-US" sz="2000" dirty="0">
                <a:latin typeface="Times New Roman" panose="02020603050405020304" pitchFamily="18" charset="0"/>
                <a:cs typeface="Times New Roman" panose="02020603050405020304" pitchFamily="18" charset="0"/>
              </a:rPr>
              <a:t>object out of focus results in a blurred image.</a:t>
            </a:r>
          </a:p>
          <a:p>
            <a:pPr algn="just">
              <a:lnSpc>
                <a:spcPct val="150000"/>
              </a:lnSpc>
            </a:pPr>
            <a:endParaRPr lang="en-US"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54294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ADVANTAGES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41585" y="2060224"/>
            <a:ext cx="8868507" cy="3834139"/>
          </a:xfrm>
        </p:spPr>
        <p:txBody>
          <a:bodyPr>
            <a:norm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Face detection, which detects the </a:t>
            </a:r>
            <a:r>
              <a:rPr lang="en-US" sz="2000" dirty="0" smtClean="0">
                <a:latin typeface="Times New Roman" panose="02020603050405020304" pitchFamily="18" charset="0"/>
                <a:cs typeface="Times New Roman" panose="02020603050405020304" pitchFamily="18" charset="0"/>
              </a:rPr>
              <a:t>presence and </a:t>
            </a:r>
            <a:r>
              <a:rPr lang="en-US" sz="2000" dirty="0">
                <a:latin typeface="Times New Roman" panose="02020603050405020304" pitchFamily="18" charset="0"/>
                <a:cs typeface="Times New Roman" panose="02020603050405020304" pitchFamily="18" charset="0"/>
              </a:rPr>
              <a:t>subsequently the position of a </a:t>
            </a:r>
            <a:r>
              <a:rPr lang="en-US" sz="2000" dirty="0" smtClean="0">
                <a:latin typeface="Times New Roman" panose="02020603050405020304" pitchFamily="18" charset="0"/>
                <a:cs typeface="Times New Roman" panose="02020603050405020304" pitchFamily="18" charset="0"/>
              </a:rPr>
              <a:t>face.</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Three-step </a:t>
            </a:r>
            <a:r>
              <a:rPr lang="en-US" sz="2000" dirty="0">
                <a:latin typeface="Times New Roman" panose="02020603050405020304" pitchFamily="18" charset="0"/>
                <a:cs typeface="Times New Roman" panose="02020603050405020304" pitchFamily="18" charset="0"/>
              </a:rPr>
              <a:t>strategy is more accurate </a:t>
            </a:r>
            <a:r>
              <a:rPr lang="en-US" sz="2000" dirty="0" smtClean="0">
                <a:latin typeface="Times New Roman" panose="02020603050405020304" pitchFamily="18" charset="0"/>
                <a:cs typeface="Times New Roman" panose="02020603050405020304" pitchFamily="18" charset="0"/>
              </a:rPr>
              <a:t>than face </a:t>
            </a:r>
            <a:r>
              <a:rPr lang="en-US" sz="2000" dirty="0">
                <a:latin typeface="Times New Roman" panose="02020603050405020304" pitchFamily="18" charset="0"/>
                <a:cs typeface="Times New Roman" panose="02020603050405020304" pitchFamily="18" charset="0"/>
              </a:rPr>
              <a:t>recognition algorithms</a:t>
            </a:r>
            <a:r>
              <a:rPr lang="en-US"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ide </a:t>
            </a:r>
            <a:r>
              <a:rPr lang="en-US" sz="2000" dirty="0">
                <a:latin typeface="Times New Roman" panose="02020603050405020304" pitchFamily="18" charset="0"/>
                <a:cs typeface="Times New Roman" panose="02020603050405020304" pitchFamily="18" charset="0"/>
              </a:rPr>
              <a:t>face </a:t>
            </a:r>
            <a:r>
              <a:rPr lang="en-US" sz="2000" dirty="0" smtClean="0">
                <a:latin typeface="Times New Roman" panose="02020603050405020304" pitchFamily="18" charset="0"/>
                <a:cs typeface="Times New Roman" panose="02020603050405020304" pitchFamily="18" charset="0"/>
              </a:rPr>
              <a:t>contour detection </a:t>
            </a:r>
            <a:r>
              <a:rPr lang="en-US" sz="2000" dirty="0">
                <a:latin typeface="Times New Roman" panose="02020603050405020304" pitchFamily="18" charset="0"/>
                <a:cs typeface="Times New Roman" panose="02020603050405020304" pitchFamily="18" charset="0"/>
              </a:rPr>
              <a:t>focuses on the relationship between facial </a:t>
            </a:r>
            <a:r>
              <a:rPr lang="en-US" sz="2000" dirty="0" smtClean="0">
                <a:latin typeface="Times New Roman" panose="02020603050405020304" pitchFamily="18" charset="0"/>
                <a:cs typeface="Times New Roman" panose="02020603050405020304" pitchFamily="18" charset="0"/>
              </a:rPr>
              <a:t>profile and </a:t>
            </a:r>
            <a:r>
              <a:rPr lang="en-US" sz="2000" dirty="0">
                <a:latin typeface="Times New Roman" panose="02020603050405020304" pitchFamily="18" charset="0"/>
                <a:cs typeface="Times New Roman" panose="02020603050405020304" pitchFamily="18" charset="0"/>
              </a:rPr>
              <a:t>driver fatigue</a:t>
            </a:r>
          </a:p>
        </p:txBody>
      </p:sp>
    </p:spTree>
    <p:extLst>
      <p:ext uri="{BB962C8B-B14F-4D97-AF65-F5344CB8AC3E}">
        <p14:creationId xmlns:p14="http://schemas.microsoft.com/office/powerpoint/2010/main" val="3212703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tx1"/>
          </a:solidFill>
        </a:ln>
      </a:spPr>
      <a:bodyPr rtlCol="0" anchor="ctr"/>
      <a:lstStyle>
        <a:defPPr algn="ctr">
          <a:defRPr sz="2000" dirty="0" smtClean="0">
            <a:solidFill>
              <a:schemeClr val="tx1"/>
            </a:solidFill>
            <a:latin typeface="Times New Roman" panose="02020603050405020304" pitchFamily="18" charset="0"/>
            <a:cs typeface="Times New Roman" panose="02020603050405020304" pitchFamily="18"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810</TotalTime>
  <Words>2421</Words>
  <Application>Microsoft Office PowerPoint</Application>
  <PresentationFormat>Widescreen</PresentationFormat>
  <Paragraphs>333</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Calibri Light</vt:lpstr>
      <vt:lpstr>Times New Roman</vt:lpstr>
      <vt:lpstr>Wingdings</vt:lpstr>
      <vt:lpstr>Office Theme</vt:lpstr>
      <vt:lpstr>A Novel Side Face Contour Extraction Algorithm for Driving Fatigue Statue Recognition</vt:lpstr>
      <vt:lpstr>ABSTRACT</vt:lpstr>
      <vt:lpstr>OBJECTIVES</vt:lpstr>
      <vt:lpstr>DOMAIN INTRODUCTION</vt:lpstr>
      <vt:lpstr>PROCESS INTRODUCTION</vt:lpstr>
      <vt:lpstr>EXISTING SYSTEM</vt:lpstr>
      <vt:lpstr>DISADVANTAGES</vt:lpstr>
      <vt:lpstr>PROPOSED SYSTEM</vt:lpstr>
      <vt:lpstr>ADVANTAGES</vt:lpstr>
      <vt:lpstr>SYSTEM REQUIREMENTS</vt:lpstr>
      <vt:lpstr>SOFTWARE REQUIREMENTS</vt:lpstr>
      <vt:lpstr>DATA FLOW DIAGRAM</vt:lpstr>
      <vt:lpstr>BLOCK DIAGRAM</vt:lpstr>
      <vt:lpstr>SEQUENCE DIAGRAM</vt:lpstr>
      <vt:lpstr>USE CASE DIAGRAM</vt:lpstr>
      <vt:lpstr>MODULES</vt:lpstr>
      <vt:lpstr>MODULE DESCRIPTION</vt:lpstr>
      <vt:lpstr>READ AN IMAGE</vt:lpstr>
      <vt:lpstr>READ AN IMAGE - FLOW</vt:lpstr>
      <vt:lpstr>READ AN IMAGE</vt:lpstr>
      <vt:lpstr>ORIGINAL IMAGE</vt:lpstr>
      <vt:lpstr>BASIC EXTRACTION</vt:lpstr>
      <vt:lpstr>BASIC EXTRACTION - FLOW</vt:lpstr>
      <vt:lpstr>RGB COMPONENTS</vt:lpstr>
      <vt:lpstr>COLOR CORRECTION IMAGE</vt:lpstr>
      <vt:lpstr>SKIN COLOR DETECTION IMAGE</vt:lpstr>
      <vt:lpstr>SIDE FACE EXTRACTION</vt:lpstr>
      <vt:lpstr>SIDE FACE EXTRACTION - FLOW</vt:lpstr>
      <vt:lpstr>MAXIMUM AREA PRESERVATION</vt:lpstr>
      <vt:lpstr>EDGE DETECTION</vt:lpstr>
      <vt:lpstr>SIDE FACE REGION EXTRACTION</vt:lpstr>
      <vt:lpstr>CONTOUR ORIGINAL IMAGE</vt:lpstr>
      <vt:lpstr>FACIAL CONTOUR EXTRACTION</vt:lpstr>
      <vt:lpstr>FACIAL CONTOUR EXTRACTION - FLOW</vt:lpstr>
      <vt:lpstr>CONTOUR LINE EXTRACTION</vt:lpstr>
      <vt:lpstr>VALIDATION</vt:lpstr>
      <vt:lpstr>VALIDATION (CONT…)</vt:lpstr>
      <vt:lpstr>VALIDATION CONT…</vt:lpstr>
      <vt:lpstr>VALIDATION - FLOW</vt:lpstr>
      <vt:lpstr>PERFORMANCE COMPARISON – BAR CHART</vt:lpstr>
      <vt:lpstr>VALIDATION</vt:lpstr>
      <vt:lpstr>LITERATURE SURVEY</vt:lpstr>
      <vt:lpstr>PowerPoint Presentation</vt:lpstr>
      <vt:lpstr>PowerPoint Presentation</vt:lpstr>
      <vt:lpstr>PowerPoint Presentation</vt:lpstr>
      <vt:lpstr>PowerPoint Presentation</vt:lpstr>
      <vt:lpstr>PowerPoint Presentation</vt:lpstr>
      <vt:lpstr>CONCLUSION</vt:lpstr>
      <vt:lpstr>FUTURE ENHANCEMENTS</vt:lpstr>
      <vt:lpstr>REFERENCES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Side Face Contour Extraction Algorithm for Driving Fatigue Statue Recognition </dc:title>
  <dc:creator>EGC</dc:creator>
  <cp:lastModifiedBy>EGC</cp:lastModifiedBy>
  <cp:revision>491</cp:revision>
  <dcterms:created xsi:type="dcterms:W3CDTF">2018-01-23T07:12:00Z</dcterms:created>
  <dcterms:modified xsi:type="dcterms:W3CDTF">2018-01-27T07:33:32Z</dcterms:modified>
</cp:coreProperties>
</file>