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258" r:id="rId5"/>
    <p:sldId id="259" r:id="rId6"/>
    <p:sldId id="260" r:id="rId7"/>
    <p:sldId id="264" r:id="rId8"/>
    <p:sldId id="265" r:id="rId9"/>
    <p:sldId id="266" r:id="rId10"/>
    <p:sldId id="267" r:id="rId11"/>
    <p:sldId id="308" r:id="rId12"/>
    <p:sldId id="309" r:id="rId13"/>
    <p:sldId id="312" r:id="rId14"/>
    <p:sldId id="310" r:id="rId15"/>
    <p:sldId id="311" r:id="rId16"/>
    <p:sldId id="268" r:id="rId17"/>
    <p:sldId id="313" r:id="rId18"/>
    <p:sldId id="269" r:id="rId19"/>
    <p:sldId id="275" r:id="rId20"/>
    <p:sldId id="276" r:id="rId21"/>
    <p:sldId id="270" r:id="rId22"/>
    <p:sldId id="277" r:id="rId23"/>
    <p:sldId id="278" r:id="rId24"/>
    <p:sldId id="303" r:id="rId25"/>
    <p:sldId id="271" r:id="rId26"/>
    <p:sldId id="279" r:id="rId27"/>
    <p:sldId id="280" r:id="rId28"/>
    <p:sldId id="286" r:id="rId29"/>
    <p:sldId id="272" r:id="rId30"/>
    <p:sldId id="287" r:id="rId31"/>
    <p:sldId id="273" r:id="rId32"/>
    <p:sldId id="274" r:id="rId33"/>
    <p:sldId id="288" r:id="rId34"/>
    <p:sldId id="290" r:id="rId35"/>
    <p:sldId id="289" r:id="rId36"/>
    <p:sldId id="297" r:id="rId37"/>
    <p:sldId id="298" r:id="rId38"/>
    <p:sldId id="299" r:id="rId39"/>
    <p:sldId id="300" r:id="rId40"/>
    <p:sldId id="301" r:id="rId41"/>
    <p:sldId id="302" r:id="rId42"/>
    <p:sldId id="305" r:id="rId43"/>
    <p:sldId id="306" r:id="rId44"/>
    <p:sldId id="285" r:id="rId45"/>
    <p:sldId id="292" r:id="rId46"/>
    <p:sldId id="293" r:id="rId47"/>
    <p:sldId id="31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45" d="100"/>
          <a:sy n="45" d="100"/>
        </p:scale>
        <p:origin x="5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398880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63366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00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411112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170101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7218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301936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44705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37252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191174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E460E-3D52-4E02-A41D-39D84FE2CCE6}"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26998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E460E-3D52-4E02-A41D-39D84FE2CCE6}" type="datetimeFigureOut">
              <a:rPr lang="en-IN" smtClean="0"/>
              <a:t>30-01-2018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B0F0A-FBE3-4653-B7B0-A0BDE34AE5A0}" type="slidenum">
              <a:rPr lang="en-IN" smtClean="0"/>
              <a:t>‹#›</a:t>
            </a:fld>
            <a:endParaRPr lang="en-IN" dirty="0"/>
          </a:p>
        </p:txBody>
      </p:sp>
    </p:spTree>
    <p:extLst>
      <p:ext uri="{BB962C8B-B14F-4D97-AF65-F5344CB8AC3E}">
        <p14:creationId xmlns:p14="http://schemas.microsoft.com/office/powerpoint/2010/main" val="309626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1" y="2071687"/>
            <a:ext cx="11630024" cy="2714625"/>
          </a:xfrm>
        </p:spPr>
        <p:txBody>
          <a:bodyPr>
            <a:noAutofit/>
          </a:bodyPr>
          <a:lstStyle/>
          <a:p>
            <a:pPr>
              <a:lnSpc>
                <a:spcPct val="150000"/>
              </a:lnSpc>
            </a:pPr>
            <a:r>
              <a:rPr lang="en-IN" sz="4000" dirty="0">
                <a:latin typeface="Times New Roman" panose="02020603050405020304" pitchFamily="18" charset="0"/>
                <a:cs typeface="Times New Roman" panose="02020603050405020304" pitchFamily="18" charset="0"/>
              </a:rPr>
              <a:t>A </a:t>
            </a:r>
            <a:r>
              <a:rPr lang="en-IN" sz="4000" dirty="0" smtClean="0">
                <a:latin typeface="Times New Roman" panose="02020603050405020304" pitchFamily="18" charset="0"/>
                <a:cs typeface="Times New Roman" panose="02020603050405020304" pitchFamily="18" charset="0"/>
              </a:rPr>
              <a:t>SPECTRAL - SPATIAL MULTICRITERIA  ACTIVE LEARNING </a:t>
            </a:r>
            <a:r>
              <a:rPr lang="fr-FR" sz="4000" dirty="0" smtClean="0">
                <a:latin typeface="Times New Roman" panose="02020603050405020304" pitchFamily="18" charset="0"/>
                <a:cs typeface="Times New Roman" panose="02020603050405020304" pitchFamily="18" charset="0"/>
              </a:rPr>
              <a:t>TECHNIQUE FOR HYPERSPECTRRAL IMAGE CLASSIFICATION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06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737" y="2076993"/>
            <a:ext cx="8513120" cy="4099969"/>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Detailed classification of forest areas.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Analysis of inland water and coastal zones.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Analysis of natural risks.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Dimentiality reduction decreases the no of spectral channel with the help of feature selection.</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select only nonredundant informative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90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643868"/>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10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33" y="244900"/>
            <a:ext cx="10515600" cy="86288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6524" y="1275011"/>
            <a:ext cx="9679546" cy="4262906"/>
          </a:xfrm>
        </p:spPr>
        <p:txBody>
          <a:bodyPr>
            <a:normAutofit fontScale="92500" lnSpcReduction="10000"/>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Windows 7</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  MATLAB.</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lvl="0" indent="0" algn="ctr">
              <a:lnSpc>
                <a:spcPct val="150000"/>
              </a:lnSpc>
              <a:buNone/>
            </a:pPr>
            <a:r>
              <a:rPr lang="en-US" sz="4300" dirty="0" smtClean="0">
                <a:latin typeface="Times New Roman" panose="02020603050405020304" pitchFamily="18" charset="0"/>
                <a:cs typeface="Times New Roman" panose="02020603050405020304" pitchFamily="18" charset="0"/>
              </a:rPr>
              <a:t>HARDWARE REQUIREMENTS</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System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Intel Core </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Hard Disk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160 GB</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Ram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2GB</a:t>
            </a:r>
          </a:p>
          <a:p>
            <a:pPr algn="just">
              <a:lnSpc>
                <a:spcPct val="150000"/>
              </a:lnSpc>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86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289" y="116901"/>
            <a:ext cx="10515600" cy="605259"/>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FLOW DIAGRAM</a:t>
            </a:r>
            <a:endParaRPr lang="en-IN"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1386890" y="901521"/>
            <a:ext cx="9869245" cy="5756855"/>
            <a:chOff x="1127340" y="1062060"/>
            <a:chExt cx="7903440" cy="5113385"/>
          </a:xfrm>
        </p:grpSpPr>
        <p:sp>
          <p:nvSpPr>
            <p:cNvPr id="4" name="Rounded Rectangle 3"/>
            <p:cNvSpPr/>
            <p:nvPr/>
          </p:nvSpPr>
          <p:spPr>
            <a:xfrm>
              <a:off x="1895240" y="1062060"/>
              <a:ext cx="1438345" cy="565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a Dataset</a:t>
              </a:r>
              <a:endParaRPr lang="en-IN" dirty="0">
                <a:solidFill>
                  <a:schemeClr val="tx1"/>
                </a:solidFill>
              </a:endParaRPr>
            </a:p>
          </p:txBody>
        </p:sp>
        <p:sp>
          <p:nvSpPr>
            <p:cNvPr id="5" name="Diamond 4"/>
            <p:cNvSpPr/>
            <p:nvPr/>
          </p:nvSpPr>
          <p:spPr>
            <a:xfrm>
              <a:off x="2032260" y="1876104"/>
              <a:ext cx="1099910" cy="97849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Pick a file</a:t>
              </a:r>
              <a:endParaRPr lang="en-IN" dirty="0">
                <a:solidFill>
                  <a:schemeClr val="tx1"/>
                </a:solidFill>
              </a:endParaRPr>
            </a:p>
          </p:txBody>
        </p:sp>
        <p:sp>
          <p:nvSpPr>
            <p:cNvPr id="6" name="Rounded Rectangle 5"/>
            <p:cNvSpPr/>
            <p:nvPr/>
          </p:nvSpPr>
          <p:spPr>
            <a:xfrm>
              <a:off x="1848122" y="3159169"/>
              <a:ext cx="1609860" cy="4711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7" name="Rounded Rectangle 6"/>
            <p:cNvSpPr/>
            <p:nvPr/>
          </p:nvSpPr>
          <p:spPr>
            <a:xfrm>
              <a:off x="3666644" y="1933908"/>
              <a:ext cx="1176817" cy="8553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a correct type of file</a:t>
              </a:r>
              <a:endParaRPr lang="en-IN" dirty="0">
                <a:solidFill>
                  <a:schemeClr val="tx1"/>
                </a:solidFill>
              </a:endParaRPr>
            </a:p>
          </p:txBody>
        </p:sp>
        <p:sp>
          <p:nvSpPr>
            <p:cNvPr id="8" name="Rounded Rectangle 7"/>
            <p:cNvSpPr/>
            <p:nvPr/>
          </p:nvSpPr>
          <p:spPr>
            <a:xfrm>
              <a:off x="1127340" y="4152735"/>
              <a:ext cx="830691"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9" name="Rounded Rectangle 8"/>
            <p:cNvSpPr/>
            <p:nvPr/>
          </p:nvSpPr>
          <p:spPr>
            <a:xfrm>
              <a:off x="2182976" y="4153179"/>
              <a:ext cx="953035"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10" name="Rounded Rectangle 9"/>
            <p:cNvSpPr/>
            <p:nvPr/>
          </p:nvSpPr>
          <p:spPr>
            <a:xfrm>
              <a:off x="3301079" y="4153179"/>
              <a:ext cx="991673"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sp>
          <p:nvSpPr>
            <p:cNvPr id="11" name="Rounded Rectangle 10"/>
            <p:cNvSpPr/>
            <p:nvPr/>
          </p:nvSpPr>
          <p:spPr>
            <a:xfrm>
              <a:off x="1906082" y="5212313"/>
              <a:ext cx="1551900" cy="4087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a:t>
              </a:r>
              <a:endParaRPr lang="en-IN" dirty="0">
                <a:solidFill>
                  <a:schemeClr val="tx1"/>
                </a:solidFill>
              </a:endParaRPr>
            </a:p>
          </p:txBody>
        </p:sp>
        <p:sp>
          <p:nvSpPr>
            <p:cNvPr id="12" name="Rounded Rectangle 11"/>
            <p:cNvSpPr/>
            <p:nvPr/>
          </p:nvSpPr>
          <p:spPr>
            <a:xfrm>
              <a:off x="4229751" y="5186998"/>
              <a:ext cx="1027032" cy="3695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IN" dirty="0">
                <a:solidFill>
                  <a:schemeClr val="tx1"/>
                </a:solidFill>
              </a:endParaRPr>
            </a:p>
          </p:txBody>
        </p:sp>
        <p:sp>
          <p:nvSpPr>
            <p:cNvPr id="13" name="Rounded Rectangle 12"/>
            <p:cNvSpPr/>
            <p:nvPr/>
          </p:nvSpPr>
          <p:spPr>
            <a:xfrm>
              <a:off x="6006819" y="4551059"/>
              <a:ext cx="1056067" cy="3660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Region-1</a:t>
              </a:r>
              <a:endParaRPr lang="en-IN" dirty="0">
                <a:solidFill>
                  <a:schemeClr val="tx1"/>
                </a:solidFill>
              </a:endParaRPr>
            </a:p>
          </p:txBody>
        </p:sp>
        <p:sp>
          <p:nvSpPr>
            <p:cNvPr id="14" name="Rounded Rectangle 13"/>
            <p:cNvSpPr/>
            <p:nvPr/>
          </p:nvSpPr>
          <p:spPr>
            <a:xfrm>
              <a:off x="5991020" y="5196010"/>
              <a:ext cx="1060096" cy="3230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Region-2</a:t>
              </a:r>
              <a:endParaRPr lang="en-IN" dirty="0">
                <a:solidFill>
                  <a:schemeClr val="tx1"/>
                </a:solidFill>
              </a:endParaRPr>
            </a:p>
          </p:txBody>
        </p:sp>
        <p:sp>
          <p:nvSpPr>
            <p:cNvPr id="15" name="Rounded Rectangle 14"/>
            <p:cNvSpPr/>
            <p:nvPr/>
          </p:nvSpPr>
          <p:spPr>
            <a:xfrm>
              <a:off x="6024083" y="5797948"/>
              <a:ext cx="1056067" cy="3774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Region-3</a:t>
              </a:r>
              <a:endParaRPr lang="en-IN" dirty="0">
                <a:solidFill>
                  <a:schemeClr val="tx1"/>
                </a:solidFill>
              </a:endParaRPr>
            </a:p>
          </p:txBody>
        </p:sp>
        <p:sp>
          <p:nvSpPr>
            <p:cNvPr id="16" name="Rounded Rectangle 15"/>
            <p:cNvSpPr/>
            <p:nvPr/>
          </p:nvSpPr>
          <p:spPr>
            <a:xfrm>
              <a:off x="7617849" y="4954254"/>
              <a:ext cx="1197738" cy="708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17" name="Rounded Rectangle 16"/>
            <p:cNvSpPr/>
            <p:nvPr/>
          </p:nvSpPr>
          <p:spPr>
            <a:xfrm>
              <a:off x="7425988" y="4025997"/>
              <a:ext cx="1545470" cy="4238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IN" dirty="0">
                <a:solidFill>
                  <a:schemeClr val="tx1"/>
                </a:solidFill>
              </a:endParaRPr>
            </a:p>
          </p:txBody>
        </p:sp>
        <p:sp>
          <p:nvSpPr>
            <p:cNvPr id="18" name="Rounded Rectangle 17"/>
            <p:cNvSpPr/>
            <p:nvPr/>
          </p:nvSpPr>
          <p:spPr>
            <a:xfrm>
              <a:off x="7330769" y="2889167"/>
              <a:ext cx="1700011" cy="7330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Measuring Performance</a:t>
              </a:r>
              <a:endParaRPr lang="en-IN" dirty="0">
                <a:solidFill>
                  <a:schemeClr val="tx1"/>
                </a:solidFill>
              </a:endParaRPr>
            </a:p>
          </p:txBody>
        </p:sp>
        <p:cxnSp>
          <p:nvCxnSpPr>
            <p:cNvPr id="20" name="Straight Arrow Connector 19"/>
            <p:cNvCxnSpPr/>
            <p:nvPr/>
          </p:nvCxnSpPr>
          <p:spPr>
            <a:xfrm>
              <a:off x="2582252" y="1627541"/>
              <a:ext cx="0" cy="265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75774" y="2866867"/>
              <a:ext cx="6441" cy="29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32170" y="2365351"/>
              <a:ext cx="5344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8" idx="0"/>
            </p:cNvCxnSpPr>
            <p:nvPr/>
          </p:nvCxnSpPr>
          <p:spPr>
            <a:xfrm flipH="1">
              <a:off x="1542686" y="3633751"/>
              <a:ext cx="1071726" cy="518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614412" y="3630663"/>
              <a:ext cx="4" cy="526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2"/>
              <a:endCxn id="10" idx="0"/>
            </p:cNvCxnSpPr>
            <p:nvPr/>
          </p:nvCxnSpPr>
          <p:spPr>
            <a:xfrm>
              <a:off x="2653053" y="3630341"/>
              <a:ext cx="1143863" cy="52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p:cNvCxnSpPr>
            <p:nvPr/>
          </p:nvCxnSpPr>
          <p:spPr>
            <a:xfrm>
              <a:off x="1542686" y="4670387"/>
              <a:ext cx="1002838" cy="541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2"/>
            </p:cNvCxnSpPr>
            <p:nvPr/>
          </p:nvCxnSpPr>
          <p:spPr>
            <a:xfrm flipH="1">
              <a:off x="2659493" y="4670830"/>
              <a:ext cx="1" cy="545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p:cNvCxnSpPr>
            <p:nvPr/>
          </p:nvCxnSpPr>
          <p:spPr>
            <a:xfrm flipH="1">
              <a:off x="2788479" y="4670830"/>
              <a:ext cx="1008437" cy="530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2" idx="1"/>
            </p:cNvCxnSpPr>
            <p:nvPr/>
          </p:nvCxnSpPr>
          <p:spPr>
            <a:xfrm>
              <a:off x="3457986" y="5364229"/>
              <a:ext cx="771765" cy="7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3"/>
            </p:cNvCxnSpPr>
            <p:nvPr/>
          </p:nvCxnSpPr>
          <p:spPr>
            <a:xfrm flipV="1">
              <a:off x="5256784" y="4672214"/>
              <a:ext cx="746910" cy="69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240019" y="5373849"/>
              <a:ext cx="755031" cy="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5" idx="1"/>
            </p:cNvCxnSpPr>
            <p:nvPr/>
          </p:nvCxnSpPr>
          <p:spPr>
            <a:xfrm>
              <a:off x="5248139" y="5351615"/>
              <a:ext cx="775944" cy="635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068637" y="4670386"/>
              <a:ext cx="512750" cy="63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063446" y="5349084"/>
              <a:ext cx="517941" cy="18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3"/>
            </p:cNvCxnSpPr>
            <p:nvPr/>
          </p:nvCxnSpPr>
          <p:spPr>
            <a:xfrm flipV="1">
              <a:off x="7080150" y="5416696"/>
              <a:ext cx="501237" cy="570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198724" y="4457092"/>
              <a:ext cx="0" cy="497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8167797" y="3604748"/>
              <a:ext cx="12879" cy="430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7393221" y="1978214"/>
              <a:ext cx="1539026" cy="4308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Form a chart</a:t>
              </a:r>
              <a:endParaRPr lang="en-IN" dirty="0">
                <a:solidFill>
                  <a:schemeClr val="tx1"/>
                </a:solidFill>
              </a:endParaRPr>
            </a:p>
          </p:txBody>
        </p:sp>
        <p:cxnSp>
          <p:nvCxnSpPr>
            <p:cNvPr id="78" name="Straight Arrow Connector 77"/>
            <p:cNvCxnSpPr/>
            <p:nvPr/>
          </p:nvCxnSpPr>
          <p:spPr>
            <a:xfrm flipV="1">
              <a:off x="8162734" y="2395510"/>
              <a:ext cx="0" cy="481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996890" y="2789281"/>
              <a:ext cx="388256" cy="328050"/>
            </a:xfrm>
            <a:prstGeom prst="rect">
              <a:avLst/>
            </a:prstGeom>
            <a:solidFill>
              <a:schemeClr val="bg1"/>
            </a:solidFill>
            <a:ln>
              <a:solidFill>
                <a:schemeClr val="bg1"/>
              </a:solidFill>
            </a:ln>
          </p:spPr>
          <p:txBody>
            <a:bodyPr wrap="square" rtlCol="0">
              <a:spAutoFit/>
            </a:bodyPr>
            <a:lstStyle/>
            <a:p>
              <a:r>
                <a:rPr lang="en-US" dirty="0" smtClean="0"/>
                <a:t>Yes</a:t>
              </a:r>
              <a:endParaRPr lang="en-IN" dirty="0"/>
            </a:p>
          </p:txBody>
        </p:sp>
        <p:sp>
          <p:nvSpPr>
            <p:cNvPr id="81" name="TextBox 80"/>
            <p:cNvSpPr txBox="1"/>
            <p:nvPr/>
          </p:nvSpPr>
          <p:spPr>
            <a:xfrm>
              <a:off x="3251503" y="1857308"/>
              <a:ext cx="375634" cy="328050"/>
            </a:xfrm>
            <a:prstGeom prst="rect">
              <a:avLst/>
            </a:prstGeom>
            <a:solidFill>
              <a:schemeClr val="bg1"/>
            </a:solidFill>
            <a:ln>
              <a:solidFill>
                <a:schemeClr val="bg1"/>
              </a:solidFill>
            </a:ln>
          </p:spPr>
          <p:txBody>
            <a:bodyPr wrap="square" rtlCol="0">
              <a:spAutoFit/>
            </a:bodyPr>
            <a:lstStyle/>
            <a:p>
              <a:r>
                <a:rPr lang="en-US" dirty="0" smtClean="0"/>
                <a:t>No</a:t>
              </a:r>
              <a:endParaRPr lang="en-IN" dirty="0"/>
            </a:p>
          </p:txBody>
        </p:sp>
      </p:grpSp>
    </p:spTree>
    <p:extLst>
      <p:ext uri="{BB962C8B-B14F-4D97-AF65-F5344CB8AC3E}">
        <p14:creationId xmlns:p14="http://schemas.microsoft.com/office/powerpoint/2010/main" val="3995370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448911"/>
            <a:ext cx="10515600" cy="78176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1764405" y="1989231"/>
            <a:ext cx="9092484" cy="4102475"/>
            <a:chOff x="1390917" y="2027868"/>
            <a:chExt cx="9092484" cy="4102475"/>
          </a:xfrm>
        </p:grpSpPr>
        <p:sp>
          <p:nvSpPr>
            <p:cNvPr id="9" name="Rounded Rectangle 8"/>
            <p:cNvSpPr/>
            <p:nvPr/>
          </p:nvSpPr>
          <p:spPr>
            <a:xfrm>
              <a:off x="8406199" y="3564741"/>
              <a:ext cx="1837954" cy="723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Clustering</a:t>
              </a:r>
              <a:endParaRPr lang="en-IN" sz="2400" dirty="0"/>
            </a:p>
          </p:txBody>
        </p:sp>
        <p:sp>
          <p:nvSpPr>
            <p:cNvPr id="10" name="Rounded Rectangle 9"/>
            <p:cNvSpPr/>
            <p:nvPr/>
          </p:nvSpPr>
          <p:spPr>
            <a:xfrm>
              <a:off x="8341804" y="5407157"/>
              <a:ext cx="2003579" cy="723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Feature Extraction</a:t>
              </a:r>
              <a:endParaRPr lang="en-IN" sz="2400" dirty="0"/>
            </a:p>
          </p:txBody>
        </p:sp>
        <p:sp>
          <p:nvSpPr>
            <p:cNvPr id="11" name="Rounded Rectangle 10"/>
            <p:cNvSpPr/>
            <p:nvPr/>
          </p:nvSpPr>
          <p:spPr>
            <a:xfrm>
              <a:off x="1498362" y="2027869"/>
              <a:ext cx="1835654" cy="707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Load Dataset</a:t>
              </a:r>
              <a:endParaRPr lang="en-IN" sz="2400" dirty="0"/>
            </a:p>
          </p:txBody>
        </p:sp>
        <p:sp>
          <p:nvSpPr>
            <p:cNvPr id="12" name="Rounded Rectangle 11"/>
            <p:cNvSpPr/>
            <p:nvPr/>
          </p:nvSpPr>
          <p:spPr>
            <a:xfrm>
              <a:off x="4823470" y="2027869"/>
              <a:ext cx="2168050" cy="707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Preprocessing</a:t>
              </a:r>
              <a:endParaRPr lang="en-IN" sz="2400" dirty="0"/>
            </a:p>
          </p:txBody>
        </p:sp>
        <p:sp>
          <p:nvSpPr>
            <p:cNvPr id="13" name="Rounded Rectangle 12"/>
            <p:cNvSpPr/>
            <p:nvPr/>
          </p:nvSpPr>
          <p:spPr>
            <a:xfrm>
              <a:off x="8341804" y="2027868"/>
              <a:ext cx="2141597" cy="7079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Segmentation</a:t>
              </a:r>
              <a:endParaRPr lang="en-IN" sz="2400" dirty="0"/>
            </a:p>
          </p:txBody>
        </p:sp>
        <p:sp>
          <p:nvSpPr>
            <p:cNvPr id="14" name="Rounded Rectangle 13"/>
            <p:cNvSpPr/>
            <p:nvPr/>
          </p:nvSpPr>
          <p:spPr>
            <a:xfrm>
              <a:off x="4823471" y="5407158"/>
              <a:ext cx="2028879" cy="683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Classification</a:t>
              </a:r>
              <a:endParaRPr lang="en-IN" sz="2400" dirty="0"/>
            </a:p>
          </p:txBody>
        </p:sp>
        <p:sp>
          <p:nvSpPr>
            <p:cNvPr id="15" name="Rounded Rectangle 14"/>
            <p:cNvSpPr/>
            <p:nvPr/>
          </p:nvSpPr>
          <p:spPr>
            <a:xfrm>
              <a:off x="1390917" y="5407158"/>
              <a:ext cx="1943099" cy="683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Performance</a:t>
              </a:r>
              <a:endParaRPr lang="en-IN" sz="2400" dirty="0"/>
            </a:p>
          </p:txBody>
        </p:sp>
        <p:cxnSp>
          <p:nvCxnSpPr>
            <p:cNvPr id="17" name="Straight Arrow Connector 16"/>
            <p:cNvCxnSpPr>
              <a:stCxn id="11" idx="3"/>
            </p:cNvCxnSpPr>
            <p:nvPr/>
          </p:nvCxnSpPr>
          <p:spPr>
            <a:xfrm>
              <a:off x="3334016" y="2381842"/>
              <a:ext cx="1489454" cy="149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2" idx="3"/>
            </p:cNvCxnSpPr>
            <p:nvPr/>
          </p:nvCxnSpPr>
          <p:spPr>
            <a:xfrm flipV="1">
              <a:off x="6991519" y="2381841"/>
              <a:ext cx="1350285"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 name="Straight Arrow Connector 28"/>
            <p:cNvCxnSpPr/>
            <p:nvPr/>
          </p:nvCxnSpPr>
          <p:spPr>
            <a:xfrm>
              <a:off x="9260781" y="4313684"/>
              <a:ext cx="0" cy="109347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0" idx="1"/>
            </p:cNvCxnSpPr>
            <p:nvPr/>
          </p:nvCxnSpPr>
          <p:spPr>
            <a:xfrm flipH="1" flipV="1">
              <a:off x="6852352" y="5748663"/>
              <a:ext cx="1489452" cy="200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endCxn id="15" idx="3"/>
            </p:cNvCxnSpPr>
            <p:nvPr/>
          </p:nvCxnSpPr>
          <p:spPr>
            <a:xfrm flipH="1">
              <a:off x="3334016" y="5748663"/>
              <a:ext cx="148945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1" name="Straight Arrow Connector 20"/>
            <p:cNvCxnSpPr/>
            <p:nvPr/>
          </p:nvCxnSpPr>
          <p:spPr>
            <a:xfrm>
              <a:off x="9247903" y="2768583"/>
              <a:ext cx="0" cy="8219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3681592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29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1670634" y="1486651"/>
            <a:ext cx="8514486" cy="4716373"/>
            <a:chOff x="1730596" y="1350464"/>
            <a:chExt cx="8514486" cy="4716373"/>
          </a:xfrm>
        </p:grpSpPr>
        <p:sp>
          <p:nvSpPr>
            <p:cNvPr id="4" name="Rounded Rectangle 3"/>
            <p:cNvSpPr/>
            <p:nvPr/>
          </p:nvSpPr>
          <p:spPr>
            <a:xfrm>
              <a:off x="1730596" y="1880785"/>
              <a:ext cx="973688" cy="6053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Dataset</a:t>
              </a:r>
              <a:endParaRPr lang="en-IN" dirty="0">
                <a:solidFill>
                  <a:schemeClr val="tx1"/>
                </a:solidFill>
              </a:endParaRPr>
            </a:p>
          </p:txBody>
        </p:sp>
        <p:sp>
          <p:nvSpPr>
            <p:cNvPr id="5" name="Rounded Rectangle 4"/>
            <p:cNvSpPr/>
            <p:nvPr/>
          </p:nvSpPr>
          <p:spPr>
            <a:xfrm>
              <a:off x="3141050" y="1989534"/>
              <a:ext cx="1584101" cy="3714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5415550" y="1350464"/>
              <a:ext cx="726393" cy="386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a:t>
              </a:r>
              <a:endParaRPr lang="en-IN" dirty="0">
                <a:solidFill>
                  <a:schemeClr val="tx1"/>
                </a:solidFill>
              </a:endParaRPr>
            </a:p>
          </p:txBody>
        </p:sp>
        <p:sp>
          <p:nvSpPr>
            <p:cNvPr id="8" name="Rounded Rectangle 7"/>
            <p:cNvSpPr/>
            <p:nvPr/>
          </p:nvSpPr>
          <p:spPr>
            <a:xfrm>
              <a:off x="5367362" y="1961468"/>
              <a:ext cx="837949" cy="4328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p>
          </p:txBody>
        </p:sp>
        <p:sp>
          <p:nvSpPr>
            <p:cNvPr id="9" name="Rounded Rectangle 8"/>
            <p:cNvSpPr/>
            <p:nvPr/>
          </p:nvSpPr>
          <p:spPr>
            <a:xfrm>
              <a:off x="5423138" y="2640307"/>
              <a:ext cx="726395" cy="3413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a:t>
              </a:r>
              <a:endParaRPr lang="en-IN" dirty="0">
                <a:solidFill>
                  <a:schemeClr val="tx1"/>
                </a:solidFill>
              </a:endParaRPr>
            </a:p>
          </p:txBody>
        </p:sp>
        <p:sp>
          <p:nvSpPr>
            <p:cNvPr id="10" name="Rounded Rectangle 9"/>
            <p:cNvSpPr/>
            <p:nvPr/>
          </p:nvSpPr>
          <p:spPr>
            <a:xfrm>
              <a:off x="6789381" y="1894200"/>
              <a:ext cx="1584101" cy="4147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a:t>
              </a:r>
              <a:endParaRPr lang="en-IN" dirty="0">
                <a:solidFill>
                  <a:schemeClr val="tx1"/>
                </a:solidFill>
              </a:endParaRPr>
            </a:p>
          </p:txBody>
        </p:sp>
        <p:sp>
          <p:nvSpPr>
            <p:cNvPr id="11" name="Rounded Rectangle 10"/>
            <p:cNvSpPr/>
            <p:nvPr/>
          </p:nvSpPr>
          <p:spPr>
            <a:xfrm>
              <a:off x="9034466" y="1888653"/>
              <a:ext cx="1210616" cy="4075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IN" dirty="0">
                <a:solidFill>
                  <a:schemeClr val="tx1"/>
                </a:solidFill>
              </a:endParaRPr>
            </a:p>
          </p:txBody>
        </p:sp>
        <p:sp>
          <p:nvSpPr>
            <p:cNvPr id="12" name="Rounded Rectangle 11"/>
            <p:cNvSpPr/>
            <p:nvPr/>
          </p:nvSpPr>
          <p:spPr>
            <a:xfrm>
              <a:off x="8834776" y="3121619"/>
              <a:ext cx="1210616" cy="6310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13" name="Rounded Rectangle 12"/>
            <p:cNvSpPr/>
            <p:nvPr/>
          </p:nvSpPr>
          <p:spPr>
            <a:xfrm>
              <a:off x="8446265" y="4473376"/>
              <a:ext cx="1450880" cy="3816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IN" dirty="0">
                <a:solidFill>
                  <a:schemeClr val="tx1"/>
                </a:solidFill>
              </a:endParaRPr>
            </a:p>
          </p:txBody>
        </p:sp>
        <p:sp>
          <p:nvSpPr>
            <p:cNvPr id="14" name="Rounded Rectangle 13"/>
            <p:cNvSpPr/>
            <p:nvPr/>
          </p:nvSpPr>
          <p:spPr>
            <a:xfrm>
              <a:off x="6422731" y="4413083"/>
              <a:ext cx="1431739" cy="5022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a:t>
              </a:r>
              <a:endParaRPr lang="en-IN" dirty="0">
                <a:solidFill>
                  <a:schemeClr val="tx1"/>
                </a:solidFill>
              </a:endParaRPr>
            </a:p>
          </p:txBody>
        </p:sp>
        <p:sp>
          <p:nvSpPr>
            <p:cNvPr id="15" name="Rounded Rectangle 14"/>
            <p:cNvSpPr/>
            <p:nvPr/>
          </p:nvSpPr>
          <p:spPr>
            <a:xfrm>
              <a:off x="4250566" y="3174366"/>
              <a:ext cx="1114021" cy="3410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IN" dirty="0">
                <a:solidFill>
                  <a:schemeClr val="tx1"/>
                </a:solidFill>
              </a:endParaRPr>
            </a:p>
          </p:txBody>
        </p:sp>
        <p:sp>
          <p:nvSpPr>
            <p:cNvPr id="16" name="Rounded Rectangle 15"/>
            <p:cNvSpPr/>
            <p:nvPr/>
          </p:nvSpPr>
          <p:spPr>
            <a:xfrm>
              <a:off x="2991351" y="3728866"/>
              <a:ext cx="1197736" cy="3333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Sensitivity</a:t>
              </a:r>
              <a:endParaRPr lang="en-IN" dirty="0">
                <a:solidFill>
                  <a:schemeClr val="tx1"/>
                </a:solidFill>
              </a:endParaRPr>
            </a:p>
          </p:txBody>
        </p:sp>
        <p:sp>
          <p:nvSpPr>
            <p:cNvPr id="17" name="Rounded Rectangle 16"/>
            <p:cNvSpPr/>
            <p:nvPr/>
          </p:nvSpPr>
          <p:spPr>
            <a:xfrm>
              <a:off x="2826913" y="4267860"/>
              <a:ext cx="1304655" cy="4016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Specificity</a:t>
              </a:r>
              <a:endParaRPr lang="en-IN" dirty="0">
                <a:solidFill>
                  <a:schemeClr val="tx1"/>
                </a:solidFill>
              </a:endParaRPr>
            </a:p>
          </p:txBody>
        </p:sp>
        <p:sp>
          <p:nvSpPr>
            <p:cNvPr id="18" name="Rounded Rectangle 17"/>
            <p:cNvSpPr/>
            <p:nvPr/>
          </p:nvSpPr>
          <p:spPr>
            <a:xfrm>
              <a:off x="2960529" y="4933094"/>
              <a:ext cx="1146218" cy="3126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Precision</a:t>
              </a:r>
              <a:endParaRPr lang="en-IN" dirty="0">
                <a:solidFill>
                  <a:schemeClr val="tx1"/>
                </a:solidFill>
              </a:endParaRPr>
            </a:p>
          </p:txBody>
        </p:sp>
        <p:sp>
          <p:nvSpPr>
            <p:cNvPr id="19" name="Rounded Rectangle 18"/>
            <p:cNvSpPr/>
            <p:nvPr/>
          </p:nvSpPr>
          <p:spPr>
            <a:xfrm>
              <a:off x="6674651" y="5714450"/>
              <a:ext cx="865761" cy="3462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Recall</a:t>
              </a:r>
              <a:endParaRPr lang="en-IN" dirty="0">
                <a:solidFill>
                  <a:schemeClr val="tx1"/>
                </a:solidFill>
              </a:endParaRPr>
            </a:p>
          </p:txBody>
        </p:sp>
        <p:sp>
          <p:nvSpPr>
            <p:cNvPr id="20" name="Rounded Rectangle 19"/>
            <p:cNvSpPr/>
            <p:nvPr/>
          </p:nvSpPr>
          <p:spPr>
            <a:xfrm>
              <a:off x="3327684" y="5454996"/>
              <a:ext cx="1278894" cy="3906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 Measure</a:t>
              </a:r>
              <a:endParaRPr lang="en-IN" dirty="0">
                <a:solidFill>
                  <a:schemeClr val="tx1"/>
                </a:solidFill>
              </a:endParaRPr>
            </a:p>
          </p:txBody>
        </p:sp>
        <p:sp>
          <p:nvSpPr>
            <p:cNvPr id="21" name="Rounded Rectangle 20"/>
            <p:cNvSpPr/>
            <p:nvPr/>
          </p:nvSpPr>
          <p:spPr>
            <a:xfrm>
              <a:off x="5084096" y="5677535"/>
              <a:ext cx="975503" cy="3893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 Mean</a:t>
              </a:r>
              <a:endParaRPr lang="en-IN" dirty="0">
                <a:solidFill>
                  <a:schemeClr val="tx1"/>
                </a:solidFill>
              </a:endParaRPr>
            </a:p>
          </p:txBody>
        </p:sp>
        <p:sp>
          <p:nvSpPr>
            <p:cNvPr id="22" name="Rounded Rectangle 21"/>
            <p:cNvSpPr/>
            <p:nvPr/>
          </p:nvSpPr>
          <p:spPr>
            <a:xfrm>
              <a:off x="7819062" y="5353778"/>
              <a:ext cx="1015714" cy="4918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Mutual Index</a:t>
              </a:r>
              <a:endParaRPr lang="en-IN" dirty="0">
                <a:solidFill>
                  <a:schemeClr val="tx1"/>
                </a:solidFill>
              </a:endParaRPr>
            </a:p>
          </p:txBody>
        </p:sp>
        <p:sp>
          <p:nvSpPr>
            <p:cNvPr id="23" name="Rounded Rectangle 22"/>
            <p:cNvSpPr/>
            <p:nvPr/>
          </p:nvSpPr>
          <p:spPr>
            <a:xfrm>
              <a:off x="5987019" y="3359687"/>
              <a:ext cx="1376634" cy="3087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Correlation</a:t>
              </a:r>
              <a:endParaRPr lang="en-IN" dirty="0">
                <a:solidFill>
                  <a:schemeClr val="tx1"/>
                </a:solidFill>
              </a:endParaRPr>
            </a:p>
          </p:txBody>
        </p:sp>
        <p:sp>
          <p:nvSpPr>
            <p:cNvPr id="24" name="Rounded Rectangle 23"/>
            <p:cNvSpPr/>
            <p:nvPr/>
          </p:nvSpPr>
          <p:spPr>
            <a:xfrm>
              <a:off x="7705647" y="3625845"/>
              <a:ext cx="713785" cy="3305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SSIM</a:t>
              </a:r>
              <a:endParaRPr lang="en-IN" dirty="0">
                <a:solidFill>
                  <a:schemeClr val="tx1"/>
                </a:solidFill>
              </a:endParaRPr>
            </a:p>
          </p:txBody>
        </p:sp>
        <p:cxnSp>
          <p:nvCxnSpPr>
            <p:cNvPr id="26" name="Straight Arrow Connector 25"/>
            <p:cNvCxnSpPr>
              <a:endCxn id="5" idx="1"/>
            </p:cNvCxnSpPr>
            <p:nvPr/>
          </p:nvCxnSpPr>
          <p:spPr>
            <a:xfrm flipV="1">
              <a:off x="2704284" y="2175237"/>
              <a:ext cx="436766" cy="8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755982" y="2139790"/>
              <a:ext cx="659568" cy="26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9" idx="1"/>
            </p:cNvCxnSpPr>
            <p:nvPr/>
          </p:nvCxnSpPr>
          <p:spPr>
            <a:xfrm>
              <a:off x="4725151" y="2175237"/>
              <a:ext cx="697987" cy="63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6" idx="1"/>
            </p:cNvCxnSpPr>
            <p:nvPr/>
          </p:nvCxnSpPr>
          <p:spPr>
            <a:xfrm flipV="1">
              <a:off x="4725151" y="1543647"/>
              <a:ext cx="690399" cy="631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3"/>
              <a:endCxn id="10" idx="1"/>
            </p:cNvCxnSpPr>
            <p:nvPr/>
          </p:nvCxnSpPr>
          <p:spPr>
            <a:xfrm>
              <a:off x="6141943" y="1543647"/>
              <a:ext cx="647438" cy="55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3"/>
              <a:endCxn id="10" idx="1"/>
            </p:cNvCxnSpPr>
            <p:nvPr/>
          </p:nvCxnSpPr>
          <p:spPr>
            <a:xfrm flipV="1">
              <a:off x="6205311" y="2101553"/>
              <a:ext cx="584070" cy="7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3"/>
              <a:endCxn id="10" idx="1"/>
            </p:cNvCxnSpPr>
            <p:nvPr/>
          </p:nvCxnSpPr>
          <p:spPr>
            <a:xfrm flipV="1">
              <a:off x="6149533" y="2101553"/>
              <a:ext cx="639848" cy="709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373482" y="2101552"/>
              <a:ext cx="6362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525934" y="2310590"/>
              <a:ext cx="10873" cy="821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3" idx="0"/>
            </p:cNvCxnSpPr>
            <p:nvPr/>
          </p:nvCxnSpPr>
          <p:spPr>
            <a:xfrm>
              <a:off x="9171705" y="3833826"/>
              <a:ext cx="0" cy="63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1"/>
              <a:endCxn id="14" idx="3"/>
            </p:cNvCxnSpPr>
            <p:nvPr/>
          </p:nvCxnSpPr>
          <p:spPr>
            <a:xfrm flipH="1">
              <a:off x="7854470" y="4664221"/>
              <a:ext cx="5917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6" idx="3"/>
              <a:endCxn id="14" idx="1"/>
            </p:cNvCxnSpPr>
            <p:nvPr/>
          </p:nvCxnSpPr>
          <p:spPr>
            <a:xfrm>
              <a:off x="4189087" y="3895549"/>
              <a:ext cx="2233644" cy="768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7" idx="3"/>
              <a:endCxn id="14" idx="1"/>
            </p:cNvCxnSpPr>
            <p:nvPr/>
          </p:nvCxnSpPr>
          <p:spPr>
            <a:xfrm>
              <a:off x="4131568" y="4468706"/>
              <a:ext cx="2291163" cy="195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8" idx="3"/>
            </p:cNvCxnSpPr>
            <p:nvPr/>
          </p:nvCxnSpPr>
          <p:spPr>
            <a:xfrm flipV="1">
              <a:off x="4106747" y="4793214"/>
              <a:ext cx="2296843" cy="296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236828" y="3540382"/>
              <a:ext cx="1500383" cy="872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84439" y="3700484"/>
              <a:ext cx="184052" cy="694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7556611" y="3973031"/>
              <a:ext cx="319038" cy="400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10218" y="4830904"/>
              <a:ext cx="2012513" cy="599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5691121" y="4954742"/>
              <a:ext cx="873897" cy="71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7010615" y="4941318"/>
              <a:ext cx="18632" cy="769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694998" y="4933094"/>
              <a:ext cx="367541" cy="420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081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pPr algn="ctr"/>
            <a:r>
              <a:rPr lang="en-US" sz="4000" dirty="0" smtClean="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0346" y="1690688"/>
            <a:ext cx="5150476" cy="4351338"/>
          </a:xfrm>
        </p:spPr>
        <p:txBody>
          <a:bodyPr>
            <a:normAutofit fontScale="92500" lnSpcReduction="10000"/>
          </a:bodyPr>
          <a:lstStyle/>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Read a File</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Preprocessing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Segmentation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Clustering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Feature Extraction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Classification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Performance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2605405"/>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 DESCRIPTION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45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1. </a:t>
            </a:r>
            <a:r>
              <a:rPr lang="en-US" sz="4000" dirty="0">
                <a:latin typeface="Times New Roman" panose="02020603050405020304" pitchFamily="18" charset="0"/>
                <a:cs typeface="Times New Roman" panose="02020603050405020304" pitchFamily="18" charset="0"/>
              </a:rPr>
              <a:t>READ A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we group a hyperspectral images into dataset.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has two parameters, these are type of file and message.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38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READ A </a:t>
            </a:r>
            <a:r>
              <a:rPr lang="en-US" sz="4000" dirty="0" smtClean="0">
                <a:latin typeface="Times New Roman" panose="02020603050405020304" pitchFamily="18" charset="0"/>
                <a:cs typeface="Times New Roman" panose="02020603050405020304" pitchFamily="18" charset="0"/>
              </a:rPr>
              <a:t>FILE - FLOW</a:t>
            </a:r>
            <a:endParaRPr lang="en-IN" sz="4000" dirty="0">
              <a:latin typeface="Times New Roman" panose="02020603050405020304" pitchFamily="18" charset="0"/>
              <a:cs typeface="Times New Roman" panose="02020603050405020304" pitchFamily="18" charset="0"/>
            </a:endParaRPr>
          </a:p>
        </p:txBody>
      </p:sp>
      <p:cxnSp>
        <p:nvCxnSpPr>
          <p:cNvPr id="10" name="Straight Arrow Connector 9"/>
          <p:cNvCxnSpPr>
            <a:stCxn id="5" idx="2"/>
            <a:endCxn id="6" idx="0"/>
          </p:cNvCxnSpPr>
          <p:nvPr/>
        </p:nvCxnSpPr>
        <p:spPr>
          <a:xfrm flipH="1">
            <a:off x="4791169" y="2694721"/>
            <a:ext cx="1" cy="486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619255" y="1828800"/>
            <a:ext cx="5395786" cy="4332977"/>
            <a:chOff x="4349929" y="1668621"/>
            <a:chExt cx="3789111" cy="3268257"/>
          </a:xfrm>
        </p:grpSpPr>
        <p:sp>
          <p:nvSpPr>
            <p:cNvPr id="5" name="Rounded Rectangle 4"/>
            <p:cNvSpPr/>
            <p:nvPr/>
          </p:nvSpPr>
          <p:spPr>
            <a:xfrm>
              <a:off x="4349929" y="1668621"/>
              <a:ext cx="1645920" cy="6531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480557" y="2688351"/>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466994" y="2834045"/>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349929" y="4300368"/>
              <a:ext cx="1645919" cy="636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Go to 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5865220" y="3205442"/>
              <a:ext cx="600895" cy="1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172886" y="3681279"/>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04404" y="2779846"/>
              <a:ext cx="49885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583962" y="3827417"/>
              <a:ext cx="55816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48388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4" y="532551"/>
            <a:ext cx="10515600" cy="66518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1976" y="1700011"/>
            <a:ext cx="9981127" cy="3747752"/>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Hyper-spectral image classification with limited labelled samples is a challenging task and still an open research issue.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technique is mainly used for satellite images.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novel technique is presented to address such an issue by exploiting </a:t>
            </a:r>
            <a:r>
              <a:rPr lang="en-US" sz="2000" b="1" dirty="0">
                <a:latin typeface="Times New Roman" panose="02020603050405020304" pitchFamily="18" charset="0"/>
                <a:cs typeface="Times New Roman" panose="02020603050405020304" pitchFamily="18" charset="0"/>
              </a:rPr>
              <a:t>dimensionality reduction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spectral-spatial feature Extraction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with active learning.</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Analysis and Monitoring of Land data for the process Industries.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40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8" y="193676"/>
            <a:ext cx="10515600" cy="76358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 FILE</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689" t="5434" r="1076" b="4439"/>
          <a:stretch/>
        </p:blipFill>
        <p:spPr>
          <a:xfrm>
            <a:off x="1530229" y="957263"/>
            <a:ext cx="9443838" cy="5414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4203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2. </a:t>
            </a:r>
            <a:r>
              <a:rPr lang="en-US" sz="4000" dirty="0">
                <a:latin typeface="Times New Roman" panose="02020603050405020304" pitchFamily="18" charset="0"/>
                <a:cs typeface="Times New Roman" panose="02020603050405020304" pitchFamily="18" charset="0"/>
              </a:rPr>
              <a:t>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Pre-processing is a common name for operations with images at the lowest level of abstraction</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aim of pre-processing is an improvement of the image data that suppresses unwanted distortions or enhances some image features important for further processing. </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pre-processing is the size adjusting of the considered image, luminance normalization, statistical normalization, filtering noise with specified filter, conversion to certain class.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792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 - FLOW</a:t>
            </a:r>
            <a:endParaRPr lang="en-IN" sz="4000"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679373" y="2091095"/>
            <a:ext cx="4833253" cy="3682320"/>
            <a:chOff x="2216599" y="2065337"/>
            <a:chExt cx="4833253" cy="3682320"/>
          </a:xfrm>
        </p:grpSpPr>
        <p:sp>
          <p:nvSpPr>
            <p:cNvPr id="4" name="Rounded Rectangle 3"/>
            <p:cNvSpPr/>
            <p:nvPr/>
          </p:nvSpPr>
          <p:spPr>
            <a:xfrm>
              <a:off x="3853540" y="2065337"/>
              <a:ext cx="1465943" cy="5805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a file</a:t>
              </a:r>
              <a:endParaRPr lang="en-IN" dirty="0">
                <a:solidFill>
                  <a:schemeClr val="tx1"/>
                </a:solidFill>
              </a:endParaRPr>
            </a:p>
          </p:txBody>
        </p:sp>
        <p:sp>
          <p:nvSpPr>
            <p:cNvPr id="5" name="Rounded Rectangle 4"/>
            <p:cNvSpPr/>
            <p:nvPr/>
          </p:nvSpPr>
          <p:spPr>
            <a:xfrm>
              <a:off x="3773714" y="3494200"/>
              <a:ext cx="1545770" cy="6568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2216599" y="5184091"/>
              <a:ext cx="1194255" cy="55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7" name="Rounded Rectangle 6"/>
            <p:cNvSpPr/>
            <p:nvPr/>
          </p:nvSpPr>
          <p:spPr>
            <a:xfrm>
              <a:off x="3853540" y="5194298"/>
              <a:ext cx="1465943" cy="55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8" name="Rounded Rectangle 7"/>
            <p:cNvSpPr/>
            <p:nvPr/>
          </p:nvSpPr>
          <p:spPr>
            <a:xfrm>
              <a:off x="5740392" y="5179100"/>
              <a:ext cx="1309460" cy="558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cxnSp>
          <p:nvCxnSpPr>
            <p:cNvPr id="10" name="Straight Arrow Connector 9"/>
            <p:cNvCxnSpPr/>
            <p:nvPr/>
          </p:nvCxnSpPr>
          <p:spPr>
            <a:xfrm flipH="1">
              <a:off x="4586511" y="2642394"/>
              <a:ext cx="7254" cy="824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31886" y="4131580"/>
              <a:ext cx="1654625" cy="100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75624" y="4151086"/>
              <a:ext cx="1" cy="1012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93765" y="4164749"/>
              <a:ext cx="1801357" cy="956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2595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2041" t="34533" r="8736" b="29797"/>
          <a:stretch/>
        </p:blipFill>
        <p:spPr>
          <a:xfrm>
            <a:off x="1333500" y="1590675"/>
            <a:ext cx="9525000" cy="446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7447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735013"/>
          </a:xfrm>
        </p:spPr>
        <p:txBody>
          <a:bodyPr>
            <a:normAutofit/>
          </a:bodyPr>
          <a:lstStyle/>
          <a:p>
            <a:pPr algn="ctr"/>
            <a:r>
              <a:rPr lang="en-IN" sz="4000" dirty="0">
                <a:latin typeface="Times New Roman" panose="02020603050405020304" pitchFamily="18" charset="0"/>
                <a:cs typeface="Times New Roman" panose="02020603050405020304" pitchFamily="18" charset="0"/>
              </a:rPr>
              <a:t>3. </a:t>
            </a:r>
            <a:r>
              <a:rPr lang="en-IN" sz="4000" dirty="0" smtClean="0">
                <a:latin typeface="Times New Roman" panose="02020603050405020304" pitchFamily="18" charset="0"/>
                <a:cs typeface="Times New Roman" panose="02020603050405020304" pitchFamily="18" charset="0"/>
              </a:rPr>
              <a:t>SEGMENTATION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766"/>
            <a:ext cx="10515600" cy="4876197"/>
          </a:xfrm>
        </p:spPr>
        <p:txBody>
          <a:bodyPr>
            <a:normAutofit lnSpcReduction="10000"/>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Image </a:t>
            </a:r>
            <a:r>
              <a:rPr lang="en-IN" sz="2000" dirty="0">
                <a:latin typeface="Times New Roman" panose="02020603050405020304" pitchFamily="18" charset="0"/>
                <a:cs typeface="Times New Roman" panose="02020603050405020304" pitchFamily="18" charset="0"/>
              </a:rPr>
              <a:t>segmentation is the process of dividing an image into multiple parts. This is typically used to identify objects or other relevant information in digital images.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example, one way to find regions in an image is to look for abrupt discontinuities in pixel values, which typically indicate edges.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edges can define regions. Other methods divide the image into regions based on colour values or texture</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Thresholding methods such as Otsu’s </a:t>
            </a:r>
            <a:r>
              <a:rPr lang="en-IN" sz="2000" dirty="0" smtClean="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Colour-based Segmentation such as K-means clustering</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Transform methods such as watershed segmentation</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Texture methods such as texture filters</a:t>
            </a:r>
          </a:p>
        </p:txBody>
      </p:sp>
    </p:spTree>
    <p:extLst>
      <p:ext uri="{BB962C8B-B14F-4D97-AF65-F5344CB8AC3E}">
        <p14:creationId xmlns:p14="http://schemas.microsoft.com/office/powerpoint/2010/main" val="2060736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4. CLUSTERING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1070"/>
            <a:ext cx="10515600" cy="4695893"/>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Clustering can be considered the most important unsupervised learning problem. A cluster is therefore a collection of objects which are “similar” between them and are “dissimilar” to the objects belonging to other clusters.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Cluster analysis is an unsupervised learning method and an important task in exploratory data analysis</a:t>
            </a:r>
            <a:r>
              <a:rPr lang="en-IN" sz="2000"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Hierarchical </a:t>
            </a:r>
            <a:r>
              <a:rPr lang="en-IN" sz="2000" dirty="0" smtClean="0">
                <a:latin typeface="Times New Roman" panose="02020603050405020304" pitchFamily="18" charset="0"/>
                <a:cs typeface="Times New Roman" panose="02020603050405020304" pitchFamily="18" charset="0"/>
              </a:rPr>
              <a:t>clustering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k-Means clustering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Gaussian </a:t>
            </a:r>
            <a:r>
              <a:rPr lang="en-IN" sz="2000" dirty="0">
                <a:latin typeface="Times New Roman" panose="02020603050405020304" pitchFamily="18" charset="0"/>
                <a:cs typeface="Times New Roman" panose="02020603050405020304" pitchFamily="18" charset="0"/>
              </a:rPr>
              <a:t>mixture </a:t>
            </a:r>
            <a:r>
              <a:rPr lang="en-IN" sz="2000" dirty="0" smtClean="0">
                <a:latin typeface="Times New Roman" panose="02020603050405020304" pitchFamily="18" charset="0"/>
                <a:cs typeface="Times New Roman" panose="02020603050405020304" pitchFamily="18" charset="0"/>
              </a:rPr>
              <a:t>models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Self-organizing </a:t>
            </a:r>
            <a:r>
              <a:rPr lang="en-IN" sz="2000" dirty="0">
                <a:latin typeface="Times New Roman" panose="02020603050405020304" pitchFamily="18" charset="0"/>
                <a:cs typeface="Times New Roman" panose="02020603050405020304" pitchFamily="18" charset="0"/>
              </a:rPr>
              <a:t>maps: </a:t>
            </a:r>
          </a:p>
        </p:txBody>
      </p:sp>
    </p:spTree>
    <p:extLst>
      <p:ext uri="{BB962C8B-B14F-4D97-AF65-F5344CB8AC3E}">
        <p14:creationId xmlns:p14="http://schemas.microsoft.com/office/powerpoint/2010/main" val="1033413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ea typeface="Tahoma" panose="020B0604030504040204" pitchFamily="34" charset="0"/>
                <a:cs typeface="Times New Roman" panose="02020603050405020304" pitchFamily="18" charset="0"/>
              </a:rPr>
              <a:t>CLUSTERING - FLOW</a:t>
            </a: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0" name="Group 9"/>
          <p:cNvGrpSpPr/>
          <p:nvPr/>
        </p:nvGrpSpPr>
        <p:grpSpPr>
          <a:xfrm>
            <a:off x="3882557" y="1981405"/>
            <a:ext cx="5404318" cy="3805032"/>
            <a:chOff x="4789713" y="1674929"/>
            <a:chExt cx="4347030" cy="3325085"/>
          </a:xfrm>
        </p:grpSpPr>
        <p:sp>
          <p:nvSpPr>
            <p:cNvPr id="4" name="Rounded Rectangle 3"/>
            <p:cNvSpPr/>
            <p:nvPr/>
          </p:nvSpPr>
          <p:spPr>
            <a:xfrm>
              <a:off x="4789713" y="1674929"/>
              <a:ext cx="1944913" cy="4864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Segmentation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985656" y="2708730"/>
              <a:ext cx="1553029" cy="6531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Clustering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847771" y="3949826"/>
              <a:ext cx="1828800" cy="9371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Cluster Index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7859485" y="3253383"/>
              <a:ext cx="1277258" cy="49456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Region-1</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7859485" y="3952491"/>
              <a:ext cx="1277258" cy="3830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Region-2</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7859485" y="4540122"/>
              <a:ext cx="1277258" cy="4598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Region-3</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a:off x="5762169" y="2177143"/>
              <a:ext cx="1" cy="53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flipH="1">
              <a:off x="5762170" y="3361872"/>
              <a:ext cx="1" cy="53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flipV="1">
              <a:off x="6676571" y="3500665"/>
              <a:ext cx="1182914" cy="834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1"/>
            </p:cNvCxnSpPr>
            <p:nvPr/>
          </p:nvCxnSpPr>
          <p:spPr>
            <a:xfrm flipV="1">
              <a:off x="6676571" y="4144034"/>
              <a:ext cx="1182914" cy="191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76571" y="4335577"/>
              <a:ext cx="1182914" cy="449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6103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14"/>
            <a:ext cx="10515600" cy="735012"/>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CLUSTERING – CLUSTER INDEX IMAGE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9461" t="13391" r="18942" b="9245"/>
          <a:stretch/>
        </p:blipFill>
        <p:spPr>
          <a:xfrm>
            <a:off x="2028825" y="1042988"/>
            <a:ext cx="7986713" cy="5586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94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120427"/>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CLUSTER INDEX IMAGE</a:t>
            </a:r>
            <a:endParaRPr lang="en-IN"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7519" t="17130" r="1783" b="7130"/>
          <a:stretch/>
        </p:blipFill>
        <p:spPr>
          <a:xfrm>
            <a:off x="2073497" y="1020984"/>
            <a:ext cx="8807155" cy="5521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415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5. FEATURE EXTRACTION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2434" y="1825625"/>
            <a:ext cx="9911366" cy="4351338"/>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Feature extraction a type of dimensionality reduction that efficiently represents interesting parts of an image as a compact feature vector</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approach is useful when image sizes are large and a reduced feature representation is required to quickly complete tasks such as image matching and retrieval</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Feature extraction involves computing a descriptor, which is typically done on regions centered around detected features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representation </a:t>
            </a:r>
            <a:r>
              <a:rPr lang="en-IN" sz="2000" dirty="0">
                <a:latin typeface="Times New Roman" panose="02020603050405020304" pitchFamily="18" charset="0"/>
                <a:cs typeface="Times New Roman" panose="02020603050405020304" pitchFamily="18" charset="0"/>
              </a:rPr>
              <a:t>permits comparison between </a:t>
            </a:r>
            <a:r>
              <a:rPr lang="en-IN" sz="2000" dirty="0" smtClean="0">
                <a:latin typeface="Times New Roman" panose="02020603050405020304" pitchFamily="18" charset="0"/>
                <a:cs typeface="Times New Roman" panose="02020603050405020304" pitchFamily="18" charset="0"/>
              </a:rPr>
              <a:t>neighbourhoods </a:t>
            </a:r>
            <a:r>
              <a:rPr lang="en-IN" sz="2000" dirty="0">
                <a:latin typeface="Times New Roman" panose="02020603050405020304" pitchFamily="18" charset="0"/>
                <a:cs typeface="Times New Roman" panose="02020603050405020304" pitchFamily="18" charset="0"/>
              </a:rPr>
              <a:t>regardless of changes in scale or orientation.</a:t>
            </a:r>
          </a:p>
        </p:txBody>
      </p:sp>
    </p:spTree>
    <p:extLst>
      <p:ext uri="{BB962C8B-B14F-4D97-AF65-F5344CB8AC3E}">
        <p14:creationId xmlns:p14="http://schemas.microsoft.com/office/powerpoint/2010/main" val="520063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 (CONT…)</a:t>
            </a:r>
            <a:endParaRPr lang="en-US" sz="4000" dirty="0"/>
          </a:p>
        </p:txBody>
      </p:sp>
      <p:sp>
        <p:nvSpPr>
          <p:cNvPr id="3" name="Content Placeholder 2"/>
          <p:cNvSpPr>
            <a:spLocks noGrp="1"/>
          </p:cNvSpPr>
          <p:nvPr>
            <p:ph idx="1"/>
          </p:nvPr>
        </p:nvSpPr>
        <p:spPr>
          <a:xfrm>
            <a:off x="838200" y="1825625"/>
            <a:ext cx="10515600" cy="4124414"/>
          </a:xfrm>
        </p:spPr>
        <p:txBody>
          <a:bodyPr>
            <a:normAutofit fontScale="92500" lnSpcReduction="10000"/>
          </a:bodyPr>
          <a:lstStyle/>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we are divide a two patterns</a:t>
            </a:r>
          </a:p>
          <a:p>
            <a:pPr lvl="1" algn="just">
              <a:lnSpc>
                <a:spcPct val="160000"/>
              </a:lnSpc>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Extraction</a:t>
            </a:r>
          </a:p>
          <a:p>
            <a:pPr lvl="1" algn="just">
              <a:lnSpc>
                <a:spcPct val="160000"/>
              </a:lnSpc>
            </a:pPr>
            <a:r>
              <a:rPr lang="en-US" sz="2000" dirty="0" smtClean="0">
                <a:latin typeface="Times New Roman" panose="02020603050405020304" pitchFamily="18" charset="0"/>
                <a:cs typeface="Times New Roman" panose="02020603050405020304" pitchFamily="18" charset="0"/>
              </a:rPr>
              <a:t>Classification</a:t>
            </a:r>
          </a:p>
          <a:p>
            <a:pPr marL="457200" lvl="1" indent="0" algn="just">
              <a:lnSpc>
                <a:spcPct val="160000"/>
              </a:lnSpc>
              <a:buNone/>
            </a:pPr>
            <a:r>
              <a:rPr lang="en-US" sz="2000" b="1" dirty="0" smtClean="0">
                <a:latin typeface="Times New Roman" panose="02020603050405020304" pitchFamily="18" charset="0"/>
                <a:cs typeface="Times New Roman" panose="02020603050405020304" pitchFamily="18" charset="0"/>
              </a:rPr>
              <a:t>Feature </a:t>
            </a:r>
            <a:r>
              <a:rPr lang="en-US" sz="2000" b="1" dirty="0">
                <a:latin typeface="Times New Roman" panose="02020603050405020304" pitchFamily="18" charset="0"/>
                <a:cs typeface="Times New Roman" panose="02020603050405020304" pitchFamily="18" charset="0"/>
              </a:rPr>
              <a:t>Extraction</a:t>
            </a:r>
          </a:p>
          <a:p>
            <a:pPr lvl="2" algn="just">
              <a:lnSpc>
                <a:spcPct val="160000"/>
              </a:lnSpc>
            </a:pPr>
            <a:r>
              <a:rPr lang="en-US" dirty="0">
                <a:latin typeface="Times New Roman" panose="02020603050405020304" pitchFamily="18" charset="0"/>
                <a:cs typeface="Times New Roman" panose="02020603050405020304" pitchFamily="18" charset="0"/>
              </a:rPr>
              <a:t>Extract features from the various cluster images.</a:t>
            </a:r>
          </a:p>
          <a:p>
            <a:pPr lvl="2" algn="just">
              <a:lnSpc>
                <a:spcPct val="160000"/>
              </a:lnSpc>
            </a:pPr>
            <a:r>
              <a:rPr lang="en-US" dirty="0">
                <a:latin typeface="Times New Roman" panose="02020603050405020304" pitchFamily="18" charset="0"/>
                <a:cs typeface="Times New Roman" panose="02020603050405020304" pitchFamily="18" charset="0"/>
              </a:rPr>
              <a:t>Generate Morphological profile for the extracted components.</a:t>
            </a:r>
          </a:p>
          <a:p>
            <a:pPr marL="457200" lvl="1" indent="0" algn="just">
              <a:lnSpc>
                <a:spcPct val="160000"/>
              </a:lnSpc>
              <a:buNone/>
            </a:pPr>
            <a:r>
              <a:rPr lang="en-US" sz="2000" b="1" dirty="0">
                <a:latin typeface="Times New Roman" panose="02020603050405020304" pitchFamily="18" charset="0"/>
                <a:cs typeface="Times New Roman" panose="02020603050405020304" pitchFamily="18" charset="0"/>
              </a:rPr>
              <a:t>Classification</a:t>
            </a:r>
          </a:p>
          <a:p>
            <a:pPr lvl="2" algn="just">
              <a:lnSpc>
                <a:spcPct val="160000"/>
              </a:lnSpc>
            </a:pPr>
            <a:r>
              <a:rPr lang="en-US" dirty="0">
                <a:latin typeface="Times New Roman" panose="02020603050405020304" pitchFamily="18" charset="0"/>
                <a:cs typeface="Times New Roman" panose="02020603050405020304" pitchFamily="18" charset="0"/>
              </a:rPr>
              <a:t>Test features, Target values and Training set are classify using SVM classification.</a:t>
            </a:r>
          </a:p>
          <a:p>
            <a:endParaRPr lang="en-US" dirty="0"/>
          </a:p>
        </p:txBody>
      </p:sp>
    </p:spTree>
    <p:extLst>
      <p:ext uri="{BB962C8B-B14F-4D97-AF65-F5344CB8AC3E}">
        <p14:creationId xmlns:p14="http://schemas.microsoft.com/office/powerpoint/2010/main" val="2268925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11145" cy="798657"/>
          </a:xfrm>
        </p:spPr>
        <p:txBody>
          <a:bodyPr>
            <a:normAutofit/>
          </a:bodyPr>
          <a:lstStyle/>
          <a:p>
            <a:pPr algn="ctr"/>
            <a:r>
              <a:rPr lang="en-US" sz="4000" dirty="0">
                <a:latin typeface="Times New Roman" panose="02020603050405020304" pitchFamily="18" charset="0"/>
                <a:cs typeface="Times New Roman" panose="02020603050405020304" pitchFamily="18" charset="0"/>
              </a:rPr>
              <a:t>FEATURE </a:t>
            </a:r>
            <a:r>
              <a:rPr lang="en-US" sz="4000" dirty="0" smtClean="0">
                <a:latin typeface="Times New Roman" panose="02020603050405020304" pitchFamily="18" charset="0"/>
                <a:cs typeface="Times New Roman" panose="02020603050405020304" pitchFamily="18" charset="0"/>
              </a:rPr>
              <a:t>EXTRACTION - FLOW</a:t>
            </a:r>
            <a:endParaRPr lang="en-IN" sz="40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4350329" y="1524000"/>
            <a:ext cx="1866898" cy="4405746"/>
            <a:chOff x="4350329" y="1524000"/>
            <a:chExt cx="1866898" cy="4405746"/>
          </a:xfrm>
        </p:grpSpPr>
        <p:sp>
          <p:nvSpPr>
            <p:cNvPr id="4" name="Rounded Rectangle 3"/>
            <p:cNvSpPr/>
            <p:nvPr/>
          </p:nvSpPr>
          <p:spPr>
            <a:xfrm>
              <a:off x="4350329" y="1524000"/>
              <a:ext cx="1787236" cy="568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 Regions</a:t>
              </a:r>
              <a:endParaRPr lang="en-IN" dirty="0">
                <a:solidFill>
                  <a:schemeClr val="tx1"/>
                </a:solidFill>
              </a:endParaRPr>
            </a:p>
          </p:txBody>
        </p:sp>
        <p:sp>
          <p:nvSpPr>
            <p:cNvPr id="5" name="Rounded Rectangle 4"/>
            <p:cNvSpPr/>
            <p:nvPr/>
          </p:nvSpPr>
          <p:spPr>
            <a:xfrm>
              <a:off x="4350329" y="2729345"/>
              <a:ext cx="1787236" cy="5818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6" name="Rounded Rectangle 5"/>
            <p:cNvSpPr/>
            <p:nvPr/>
          </p:nvSpPr>
          <p:spPr>
            <a:xfrm>
              <a:off x="4350329" y="3948545"/>
              <a:ext cx="1828800" cy="6927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Features</a:t>
              </a:r>
              <a:endParaRPr lang="en-IN" dirty="0">
                <a:solidFill>
                  <a:schemeClr val="tx1"/>
                </a:solidFill>
              </a:endParaRPr>
            </a:p>
          </p:txBody>
        </p:sp>
        <p:sp>
          <p:nvSpPr>
            <p:cNvPr id="7" name="Rounded Rectangle 6"/>
            <p:cNvSpPr/>
            <p:nvPr/>
          </p:nvSpPr>
          <p:spPr>
            <a:xfrm>
              <a:off x="4367645" y="5278582"/>
              <a:ext cx="1849582" cy="6511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Feature</a:t>
              </a:r>
              <a:endParaRPr lang="en-IN" dirty="0">
                <a:solidFill>
                  <a:schemeClr val="tx1"/>
                </a:solidFill>
              </a:endParaRPr>
            </a:p>
          </p:txBody>
        </p:sp>
        <p:cxnSp>
          <p:nvCxnSpPr>
            <p:cNvPr id="9" name="Straight Arrow Connector 8"/>
            <p:cNvCxnSpPr/>
            <p:nvPr/>
          </p:nvCxnSpPr>
          <p:spPr>
            <a:xfrm>
              <a:off x="5278582" y="2092036"/>
              <a:ext cx="13854"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78582" y="3311236"/>
              <a:ext cx="13854"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5264729" y="4641273"/>
              <a:ext cx="27707"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7537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6. CLASSIFICATION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6372"/>
            <a:ext cx="10515600" cy="5228822"/>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Digital Image classification is a </a:t>
            </a:r>
            <a:r>
              <a:rPr lang="en-IN" sz="2000" dirty="0">
                <a:latin typeface="Times New Roman" panose="02020603050405020304" pitchFamily="18" charset="0"/>
                <a:cs typeface="Times New Roman" panose="02020603050405020304" pitchFamily="18" charset="0"/>
              </a:rPr>
              <a:t>grouping of similar </a:t>
            </a:r>
            <a:r>
              <a:rPr lang="en-IN" sz="2000" dirty="0" smtClean="0">
                <a:latin typeface="Times New Roman" panose="02020603050405020304" pitchFamily="18" charset="0"/>
                <a:cs typeface="Times New Roman" panose="02020603050405020304" pitchFamily="18" charset="0"/>
              </a:rPr>
              <a:t>features.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 of remotely sensed data is used to assign corresponding levels with respect to groups with homogeneous characteristics.</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SVM Classification:</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Support Vector Machine (SVM) performs classification by finding the hyperplane that maximizes the margin between the two classes. The </a:t>
            </a:r>
            <a:r>
              <a:rPr lang="en-IN" sz="2000" b="1" dirty="0">
                <a:latin typeface="Times New Roman" panose="02020603050405020304" pitchFamily="18" charset="0"/>
                <a:cs typeface="Times New Roman" panose="02020603050405020304" pitchFamily="18" charset="0"/>
              </a:rPr>
              <a:t>vectors</a:t>
            </a:r>
            <a:r>
              <a:rPr lang="en-IN" sz="2000" dirty="0">
                <a:latin typeface="Times New Roman" panose="02020603050405020304" pitchFamily="18" charset="0"/>
                <a:cs typeface="Times New Roman" panose="02020603050405020304" pitchFamily="18" charset="0"/>
              </a:rPr>
              <a:t> (cases) that define the hyperplane are the </a:t>
            </a:r>
            <a:r>
              <a:rPr lang="en-IN" sz="2000" b="1" dirty="0">
                <a:latin typeface="Times New Roman" panose="02020603050405020304" pitchFamily="18" charset="0"/>
                <a:cs typeface="Times New Roman" panose="02020603050405020304" pitchFamily="18" charset="0"/>
              </a:rPr>
              <a:t>support vectors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SVM</a:t>
            </a:r>
            <a:r>
              <a:rPr lang="en-IN" sz="2000" dirty="0">
                <a:latin typeface="Times New Roman" panose="02020603050405020304" pitchFamily="18" charset="0"/>
                <a:cs typeface="Times New Roman" panose="02020603050405020304" pitchFamily="18" charset="0"/>
              </a:rPr>
              <a:t> is a supervised machine learning algorithm which can be used for classification or regression problems. It uses a technique called the kernel trick to transform your data and then based on these transformations it finds an optimal boundary between the possible outputs.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313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884126"/>
          </a:xfrm>
        </p:spPr>
        <p:txBody>
          <a:bodyPr/>
          <a:lstStyle/>
          <a:p>
            <a:pPr algn="ctr"/>
            <a:r>
              <a:rPr lang="en-US" sz="4000" dirty="0" smtClean="0">
                <a:latin typeface="Times New Roman" panose="02020603050405020304" pitchFamily="18" charset="0"/>
                <a:cs typeface="Times New Roman" panose="02020603050405020304" pitchFamily="18" charset="0"/>
              </a:rPr>
              <a:t>7. PERFORMANCE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1222" y="1004552"/>
            <a:ext cx="9782577" cy="5602309"/>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function calculates the following performance measures: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Accuracy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Sensitivity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Specificity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Precision</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Recall</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F-Measure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G-mean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524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PERFORMANCE - RESULT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6797" t="25227" r="26364" b="6318"/>
          <a:stretch/>
        </p:blipFill>
        <p:spPr>
          <a:xfrm>
            <a:off x="2050470" y="1275052"/>
            <a:ext cx="7412184" cy="5014912"/>
          </a:xfrm>
          <a:prstGeom prst="rect">
            <a:avLst/>
          </a:prstGeom>
        </p:spPr>
      </p:pic>
    </p:spTree>
    <p:extLst>
      <p:ext uri="{BB962C8B-B14F-4D97-AF65-F5344CB8AC3E}">
        <p14:creationId xmlns:p14="http://schemas.microsoft.com/office/powerpoint/2010/main" val="1287111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79156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PERFORMANCE COMPARISON CHART</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5330" t="16659" r="4929" b="3323"/>
          <a:stretch/>
        </p:blipFill>
        <p:spPr>
          <a:xfrm>
            <a:off x="1854558" y="1171978"/>
            <a:ext cx="9136474" cy="5293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884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016"/>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2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97550198"/>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948069"/>
                <a:gridCol w="3849400"/>
                <a:gridCol w="2113005"/>
                <a:gridCol w="2125362"/>
              </a:tblGrid>
              <a:tr h="979539">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Advances in hyper spectral image classification: Earth monitoring with statistical learning methods</a:t>
                      </a:r>
                      <a:endParaRPr lang="en-US"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G.Camps-Valls, D.Tuia,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L.Bruzzone,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J.A.Benediktsson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The technological evolution of optical sensors over the last few decades has provided remote sensing analysts with rich spatial, spectral, and temporal information. In particular, the increase in spectral resolution of hyper spectral images (HSIs) and infrared sounders opens the doors to new application domains and poses new methodological challenges in data analysis.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Classification used</a:t>
                      </a:r>
                      <a:r>
                        <a:rPr lang="en-US" sz="2000" b="0" baseline="0" dirty="0" smtClean="0">
                          <a:latin typeface="Times New Roman" panose="02020603050405020304" pitchFamily="18" charset="0"/>
                          <a:cs typeface="Times New Roman" panose="02020603050405020304" pitchFamily="18" charset="0"/>
                        </a:rPr>
                        <a:t> to assigns pixels into objects.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Use signal processing and exploitation algorithms.</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23321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61493916"/>
              </p:ext>
            </p:extLst>
          </p:nvPr>
        </p:nvGraphicFramePr>
        <p:xfrm>
          <a:off x="178074" y="306558"/>
          <a:ext cx="11438675" cy="5937612"/>
        </p:xfrm>
        <a:graphic>
          <a:graphicData uri="http://schemas.openxmlformats.org/drawingml/2006/table">
            <a:tbl>
              <a:tblPr firstRow="1" bandRow="1">
                <a:tableStyleId>{93296810-A885-4BE3-A3E7-6D5BEEA58F35}</a:tableStyleId>
              </a:tblPr>
              <a:tblGrid>
                <a:gridCol w="1368093"/>
                <a:gridCol w="1617447"/>
                <a:gridCol w="4617117"/>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 batch-mode active learning technique based on multiple 	     uncertainty for SVM classifier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 Patra and L. Bruzzone</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We present a novel batch-mode active learning technique for solving multiclass classification problems by using the support vector machine classifier with the one-against-all architecture. The uncertainty of each unlabelled sample is measured by defining a criterion which not only considers the smallest distance to the decision hyper planes but also takes into account the distances to other hyper planes if the sample is within the margin of their decision boundaries.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Minimum number of redundant</a:t>
                      </a:r>
                      <a:r>
                        <a:rPr lang="en-US" sz="2000" b="0" baseline="0" dirty="0" smtClean="0">
                          <a:latin typeface="Times New Roman" panose="02020603050405020304" pitchFamily="18" charset="0"/>
                          <a:cs typeface="Times New Roman" panose="02020603050405020304" pitchFamily="18" charset="0"/>
                        </a:rPr>
                        <a:t> data.</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Balanced number of data only selected.</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01750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1107583"/>
              </p:ext>
            </p:extLst>
          </p:nvPr>
        </p:nvGraphicFramePr>
        <p:xfrm>
          <a:off x="314709" y="663910"/>
          <a:ext cx="11438675" cy="5937612"/>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 reduction using spatial and spectral regularized        </a:t>
                      </a:r>
                    </a:p>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local discriminant embedding for hyper spectral image classification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Y. Zhou, J. Peng, and C. Chen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 reduction (DR) is a necessary and helpful preprocessing for hyperspectral image (HSI) classification. In this paper, we propose a spatial and spectral regularized local discriminant embedding (SSRLDE) method for DR of hyperspectral data. In SSRLDE, hyperspectral pixels are first smoothed by the multiscale spatial weighted mean filtering. Then, the local similarity information is described by integrating a spectral-domain regularized local preserving scatter matrix and a spatial-domain local pixel neighbourhood preserving scatter matrix.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M</a:t>
                      </a:r>
                      <a:r>
                        <a:rPr lang="en-US" sz="2000" b="0" baseline="0" dirty="0" smtClean="0">
                          <a:latin typeface="Times New Roman" panose="02020603050405020304" pitchFamily="18" charset="0"/>
                          <a:cs typeface="Times New Roman" panose="02020603050405020304" pitchFamily="18" charset="0"/>
                        </a:rPr>
                        <a:t>ore number of modified data scatters.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Less number of local spatial-spectral</a:t>
                      </a:r>
                      <a:r>
                        <a:rPr lang="en-US" sz="2000" b="0" baseline="0" dirty="0" smtClean="0">
                          <a:latin typeface="Times New Roman" panose="02020603050405020304" pitchFamily="18" charset="0"/>
                          <a:cs typeface="Times New Roman" panose="02020603050405020304" pitchFamily="18" charset="0"/>
                        </a:rPr>
                        <a:t> scatter.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37042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06603941"/>
              </p:ext>
            </p:extLst>
          </p:nvPr>
        </p:nvGraphicFramePr>
        <p:xfrm>
          <a:off x="314709" y="663910"/>
          <a:ext cx="11438675" cy="5937612"/>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Dimensionality reduction of hyper spectral images with sparse discriminant embedding </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 Huang and M. Yang</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Sparse manifold learning has drawn more and more attentions recently, and sparsity preserving projections (SPP) has been proposed, which inherits the advantages of sparse reconstruction. However, SPP only focuses on the sparse structure, ignoring the discriminant information of labeled samples.</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Ignore discriminant information.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kern="1200" dirty="0" smtClean="0">
                          <a:solidFill>
                            <a:schemeClr val="dk1"/>
                          </a:solidFill>
                          <a:effectLst/>
                          <a:latin typeface="Times New Roman" panose="02020603050405020304" pitchFamily="18" charset="0"/>
                          <a:ea typeface="+mn-ea"/>
                          <a:cs typeface="Times New Roman" panose="02020603050405020304" pitchFamily="18" charset="0"/>
                        </a:rPr>
                        <a:t>minimizing a local spatial-spectral scatter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4925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495" y="1996225"/>
            <a:ext cx="8693240" cy="3219718"/>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Data Analysis and Monitoring of Land for the process Industries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Classify </a:t>
            </a:r>
            <a:r>
              <a:rPr lang="en-IN" sz="2000" dirty="0">
                <a:latin typeface="Times New Roman" panose="02020603050405020304" pitchFamily="18" charset="0"/>
                <a:cs typeface="Times New Roman" panose="02020603050405020304" pitchFamily="18" charset="0"/>
              </a:rPr>
              <a:t>the image into regions based on colour values or texture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Evaluate by common performance  measures.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Active learning shows to be effective </a:t>
            </a:r>
            <a:r>
              <a:rPr lang="en-IN" sz="2000" dirty="0">
                <a:latin typeface="Times New Roman" panose="02020603050405020304" pitchFamily="18" charset="0"/>
                <a:cs typeface="Times New Roman" panose="02020603050405020304" pitchFamily="18" charset="0"/>
              </a:rPr>
              <a:t>for strategic selection of training samples to support classification of </a:t>
            </a:r>
            <a:r>
              <a:rPr lang="en-IN" sz="2000" dirty="0" smtClean="0">
                <a:latin typeface="Times New Roman" panose="02020603050405020304" pitchFamily="18" charset="0"/>
                <a:cs typeface="Times New Roman" panose="02020603050405020304" pitchFamily="18" charset="0"/>
              </a:rPr>
              <a:t>hyper spectral </a:t>
            </a:r>
            <a:r>
              <a:rPr lang="en-IN" sz="2000" dirty="0">
                <a:latin typeface="Times New Roman" panose="02020603050405020304" pitchFamily="18" charset="0"/>
                <a:cs typeface="Times New Roman" panose="02020603050405020304" pitchFamily="18" charset="0"/>
              </a:rPr>
              <a:t>imagery.</a:t>
            </a:r>
          </a:p>
        </p:txBody>
      </p:sp>
    </p:spTree>
    <p:extLst>
      <p:ext uri="{BB962C8B-B14F-4D97-AF65-F5344CB8AC3E}">
        <p14:creationId xmlns:p14="http://schemas.microsoft.com/office/powerpoint/2010/main" val="1173105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0907489"/>
              </p:ext>
            </p:extLst>
          </p:nvPr>
        </p:nvGraphicFramePr>
        <p:xfrm>
          <a:off x="230626" y="327579"/>
          <a:ext cx="11438675" cy="5937612"/>
        </p:xfrm>
        <a:graphic>
          <a:graphicData uri="http://schemas.openxmlformats.org/drawingml/2006/table">
            <a:tbl>
              <a:tblPr firstRow="1" bandRow="1">
                <a:tableStyleId>{93296810-A885-4BE3-A3E7-6D5BEEA58F35}</a:tableStyleId>
              </a:tblPr>
              <a:tblGrid>
                <a:gridCol w="1535112"/>
                <a:gridCol w="1629103"/>
                <a:gridCol w="4438442"/>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A novel semi supervised active-learning algorithm for hyper spectral	    image classification</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Z.Wang,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B. Du,</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Zhang,</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Zhang,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and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X. Jia</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Less training samples are a challenging problem in hyperspectral image classification. Active learning and semisupervised learning are two promising techniques to address the problem. Active learning solves the problem by improving the quality of the training samples, while semisupervised learning solves the problem by increasing the quantity of the training samples. </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It</a:t>
                      </a:r>
                      <a:r>
                        <a:rPr lang="en-US" sz="2000" b="0" i="0" u="none" baseline="0" dirty="0" smtClean="0">
                          <a:solidFill>
                            <a:schemeClr val="tx1"/>
                          </a:solidFill>
                          <a:latin typeface="Times New Roman" panose="02020603050405020304" pitchFamily="18" charset="0"/>
                          <a:cs typeface="Times New Roman" panose="02020603050405020304" pitchFamily="18" charset="0"/>
                        </a:rPr>
                        <a:t> takes both semi-supervised and active learning.</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Unlabelled samples cannot be assigned with labels.</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81264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273538"/>
              </p:ext>
            </p:extLst>
          </p:nvPr>
        </p:nvGraphicFramePr>
        <p:xfrm>
          <a:off x="314709" y="211873"/>
          <a:ext cx="11438675" cy="6389649"/>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78562">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411087">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Definition of effective training sets for supervised classification of remote sensing images by a novel cost-sensitive active learning method</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B. Demir,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Minello, and</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Bruzzone</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It proposes a novel cost-sensitive active learning (CSAL) method to the definition of reliable training sets for the classification of remote sensing images with support vector machines. Unlike standard active learning (AL) methods, the proposed CSAL method redefines AL by assuming that the labeling cost of samples during ground survey is not identical, but depends on both the samples accessibility and the traveling time to the considered locations. </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It proposes reliable training sets.</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Uncertain samples optimize the diversity and cost</a:t>
                      </a:r>
                      <a:r>
                        <a:rPr lang="en-US" sz="2000" b="0" i="0" u="none" baseline="0" dirty="0" smtClean="0">
                          <a:solidFill>
                            <a:schemeClr val="tx1"/>
                          </a:solidFill>
                          <a:latin typeface="Times New Roman" panose="02020603050405020304" pitchFamily="18" charset="0"/>
                          <a:cs typeface="Times New Roman" panose="02020603050405020304" pitchFamily="18" charset="0"/>
                        </a:rPr>
                        <a:t> criteria.</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08789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468" y="1841679"/>
            <a:ext cx="9383332" cy="4335284"/>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preprocessing technique is used to split the three different bands of image.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Clustering technique used to find the similar patterns of samples.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And the classification technique predict the class value by using test features values.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we evaluate the performance using measuring performance parameters.</a:t>
            </a: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50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FEATURE</a:t>
            </a:r>
            <a:r>
              <a:rPr lang="en-US" dirty="0" smtClean="0">
                <a:latin typeface="Times New Roman" panose="02020603050405020304" pitchFamily="18" charset="0"/>
                <a:cs typeface="Times New Roman" panose="02020603050405020304" pitchFamily="18" charset="0"/>
              </a:rPr>
              <a:t> ENHANCEMENTS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0162" y="1690688"/>
            <a:ext cx="9563637" cy="4486275"/>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clustering, we use k-means clustering algorithm.</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k-means clustering aims to partition n observations into k </a:t>
            </a:r>
            <a:r>
              <a:rPr lang="en-IN" sz="2000" dirty="0" smtClean="0">
                <a:latin typeface="Times New Roman" panose="02020603050405020304" pitchFamily="18" charset="0"/>
                <a:cs typeface="Times New Roman" panose="02020603050405020304" pitchFamily="18" charset="0"/>
              </a:rPr>
              <a:t>clusters.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Instead of k-means we can use Hierarchical clustering.</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Hierarchical clustering groups data over a variety of scales by creating a cluster </a:t>
            </a:r>
            <a:r>
              <a:rPr lang="en-IN" sz="2000" dirty="0" smtClean="0">
                <a:latin typeface="Times New Roman" panose="02020603050405020304" pitchFamily="18" charset="0"/>
                <a:cs typeface="Times New Roman" panose="02020603050405020304" pitchFamily="18" charset="0"/>
              </a:rPr>
              <a:t>tree.</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allows you to decide the level or scale of clustering that is most appropriate for your application.</a:t>
            </a:r>
          </a:p>
        </p:txBody>
      </p:sp>
    </p:spTree>
    <p:extLst>
      <p:ext uri="{BB962C8B-B14F-4D97-AF65-F5344CB8AC3E}">
        <p14:creationId xmlns:p14="http://schemas.microsoft.com/office/powerpoint/2010/main" val="101602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4228"/>
            <a:ext cx="10515600" cy="4882735"/>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 Camps-Valls, D. Tuia, L. Bruzzone, and J. A. Benediktsson, “</a:t>
            </a:r>
            <a:r>
              <a:rPr lang="en-IN" sz="2000" dirty="0" smtClean="0">
                <a:latin typeface="Times New Roman" panose="02020603050405020304" pitchFamily="18" charset="0"/>
                <a:cs typeface="Times New Roman" panose="02020603050405020304" pitchFamily="18" charset="0"/>
              </a:rPr>
              <a:t>Advances in </a:t>
            </a:r>
            <a:r>
              <a:rPr lang="en-IN" sz="2000" dirty="0">
                <a:latin typeface="Times New Roman" panose="02020603050405020304" pitchFamily="18" charset="0"/>
                <a:cs typeface="Times New Roman" panose="02020603050405020304" pitchFamily="18" charset="0"/>
              </a:rPr>
              <a:t>hyperspectral image classification: Earth monitoring with </a:t>
            </a:r>
            <a:r>
              <a:rPr lang="en-IN" sz="2000" dirty="0" smtClean="0">
                <a:latin typeface="Times New Roman" panose="02020603050405020304" pitchFamily="18" charset="0"/>
                <a:cs typeface="Times New Roman" panose="02020603050405020304" pitchFamily="18" charset="0"/>
              </a:rPr>
              <a:t>statistical learning </a:t>
            </a:r>
            <a:r>
              <a:rPr lang="en-IN" sz="2000" dirty="0">
                <a:latin typeface="Times New Roman" panose="02020603050405020304" pitchFamily="18" charset="0"/>
                <a:cs typeface="Times New Roman" panose="02020603050405020304" pitchFamily="18" charset="0"/>
              </a:rPr>
              <a:t>methods,” IEEE Signal Process. Mag., vol. 31, no. 1, pp. 45–54</a:t>
            </a:r>
            <a:r>
              <a:rPr lang="en-IN" sz="2000" dirty="0" smtClean="0">
                <a:latin typeface="Times New Roman" panose="02020603050405020304" pitchFamily="18" charset="0"/>
                <a:cs typeface="Times New Roman" panose="02020603050405020304" pitchFamily="18" charset="0"/>
              </a:rPr>
              <a:t>, Jan</a:t>
            </a:r>
            <a:r>
              <a:rPr lang="en-IN" sz="2000" dirty="0">
                <a:latin typeface="Times New Roman" panose="02020603050405020304" pitchFamily="18" charset="0"/>
                <a:cs typeface="Times New Roman" panose="02020603050405020304" pitchFamily="18" charset="0"/>
              </a:rPr>
              <a:t>. 2014.</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 Hughes, “On the mean accuracy of statistical pattern recognizers</a:t>
            </a:r>
            <a:r>
              <a:rPr lang="en-IN" sz="2000" dirty="0" smtClean="0">
                <a:latin typeface="Times New Roman" panose="02020603050405020304" pitchFamily="18" charset="0"/>
                <a:cs typeface="Times New Roman" panose="02020603050405020304" pitchFamily="18" charset="0"/>
              </a:rPr>
              <a:t>,” IEEE </a:t>
            </a:r>
            <a:r>
              <a:rPr lang="en-IN" sz="2000" dirty="0">
                <a:latin typeface="Times New Roman" panose="02020603050405020304" pitchFamily="18" charset="0"/>
                <a:cs typeface="Times New Roman" panose="02020603050405020304" pitchFamily="18" charset="0"/>
              </a:rPr>
              <a:t>Trans. Inform. Theory, vol. 14, no. 1, pp. 55–63, Jan. 1968.</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 B. Serpico and L. Bruzzone, “A new search algorithm for </a:t>
            </a:r>
            <a:r>
              <a:rPr lang="en-IN" sz="2000" dirty="0" smtClean="0">
                <a:latin typeface="Times New Roman" panose="02020603050405020304" pitchFamily="18" charset="0"/>
                <a:cs typeface="Times New Roman" panose="02020603050405020304" pitchFamily="18" charset="0"/>
              </a:rPr>
              <a:t>feature selection </a:t>
            </a:r>
            <a:r>
              <a:rPr lang="en-IN" sz="2000" dirty="0">
                <a:latin typeface="Times New Roman" panose="02020603050405020304" pitchFamily="18" charset="0"/>
                <a:cs typeface="Times New Roman" panose="02020603050405020304" pitchFamily="18" charset="0"/>
              </a:rPr>
              <a:t>in hyperspectral remote sensing images,” IEEE </a:t>
            </a:r>
            <a:r>
              <a:rPr lang="en-IN" sz="2000" dirty="0" smtClean="0">
                <a:latin typeface="Times New Roman" panose="02020603050405020304" pitchFamily="18" charset="0"/>
                <a:cs typeface="Times New Roman" panose="02020603050405020304" pitchFamily="18" charset="0"/>
              </a:rPr>
              <a:t>Trans.Geosci.Remote </a:t>
            </a:r>
            <a:r>
              <a:rPr lang="en-IN" sz="2000" dirty="0">
                <a:latin typeface="Times New Roman" panose="02020603050405020304" pitchFamily="18" charset="0"/>
                <a:cs typeface="Times New Roman" panose="02020603050405020304" pitchFamily="18" charset="0"/>
              </a:rPr>
              <a:t>Sens., vol. 39, no. 7, pp. 1360–1367, Jul. 2001.</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a:t>
            </a:r>
            <a:r>
              <a:rPr lang="en-IN" sz="2000" dirty="0">
                <a:latin typeface="Times New Roman" panose="02020603050405020304" pitchFamily="18" charset="0"/>
                <a:cs typeface="Times New Roman" panose="02020603050405020304" pitchFamily="18" charset="0"/>
              </a:rPr>
              <a:t>.-I. Chang and S. Wang, “Constrained band selection for </a:t>
            </a:r>
            <a:r>
              <a:rPr lang="en-IN" sz="2000" dirty="0" smtClean="0">
                <a:latin typeface="Times New Roman" panose="02020603050405020304" pitchFamily="18" charset="0"/>
                <a:cs typeface="Times New Roman" panose="02020603050405020304" pitchFamily="18" charset="0"/>
              </a:rPr>
              <a:t>hyperspectral imagery</a:t>
            </a:r>
            <a:r>
              <a:rPr lang="en-IN" sz="2000" dirty="0">
                <a:latin typeface="Times New Roman" panose="02020603050405020304" pitchFamily="18" charset="0"/>
                <a:cs typeface="Times New Roman" panose="02020603050405020304" pitchFamily="18" charset="0"/>
              </a:rPr>
              <a:t>,” IEEE Trans. Geosci. Remote Sens., vol. 44, no. 6, pp. 1575</a:t>
            </a:r>
            <a:r>
              <a:rPr lang="en-IN" sz="2000" dirty="0" smtClean="0">
                <a:latin typeface="Times New Roman" panose="02020603050405020304" pitchFamily="18" charset="0"/>
                <a:cs typeface="Times New Roman" panose="02020603050405020304" pitchFamily="18" charset="0"/>
              </a:rPr>
              <a:t>– 1585</a:t>
            </a:r>
            <a:r>
              <a:rPr lang="en-IN" sz="2000" dirty="0">
                <a:latin typeface="Times New Roman" panose="02020603050405020304" pitchFamily="18" charset="0"/>
                <a:cs typeface="Times New Roman" panose="02020603050405020304" pitchFamily="18" charset="0"/>
              </a:rPr>
              <a:t>, Jun. 2006</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8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928"/>
            <a:ext cx="10546724" cy="5843720"/>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 Li, S. Prasad, J. Fowler, and L. Bruce, “Locality-preserving dimensionality reduction and classification for hyperspectral image  nalysis,” IEEE Trans. Geosci. Remote Sens., vol. 50, no. 4, pp. 1185–1198, Apr.2012.</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Y. Zhou, J. Peng, and C. Chen, “Dimension reduction using spatial and spectral regularized local discriminant embedding for hyperspectral image classification,” IEEE Trans.Geosci. Remote Sens., vol. 53, no. 2, pp. 1082– 1095, Feb. 2015.</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 Huang and M. Yang, “Dimensionality reduction of hyperspectral images with sparse discriminant embedding,” IEEE Trans. Geosci.  Emote Sens., vol. 53, no. 9, pp. 5160–5169, Sep. 2015.</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 Patra, P. Modi, and L. Bruzzone, “Hyperspectral band selection based on rough set,” IEEE Trans. Geosci. Remote Sens., vol. 53, no. 10, pp. 5495–5503, Oct. 2015.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419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365125"/>
            <a:ext cx="10748493" cy="5811838"/>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Z. Wang, N. M. Nasrabadi, and T. S. Huang, “Semisupervised </a:t>
            </a:r>
            <a:r>
              <a:rPr lang="en-IN" sz="2000" dirty="0" smtClean="0">
                <a:latin typeface="Times New Roman" panose="02020603050405020304" pitchFamily="18" charset="0"/>
                <a:cs typeface="Times New Roman" panose="02020603050405020304" pitchFamily="18" charset="0"/>
              </a:rPr>
              <a:t>hyperspectral classification </a:t>
            </a:r>
            <a:r>
              <a:rPr lang="en-IN" sz="2000" dirty="0">
                <a:latin typeface="Times New Roman" panose="02020603050405020304" pitchFamily="18" charset="0"/>
                <a:cs typeface="Times New Roman" panose="02020603050405020304" pitchFamily="18" charset="0"/>
              </a:rPr>
              <a:t>using task-driven dictionary learning with </a:t>
            </a:r>
            <a:r>
              <a:rPr lang="en-IN" sz="2000" dirty="0" smtClean="0">
                <a:latin typeface="Times New Roman" panose="02020603050405020304" pitchFamily="18" charset="0"/>
                <a:cs typeface="Times New Roman" panose="02020603050405020304" pitchFamily="18" charset="0"/>
              </a:rPr>
              <a:t>laplacian regularization</a:t>
            </a:r>
            <a:r>
              <a:rPr lang="en-IN" sz="2000" dirty="0">
                <a:latin typeface="Times New Roman" panose="02020603050405020304" pitchFamily="18" charset="0"/>
                <a:cs typeface="Times New Roman" panose="02020603050405020304" pitchFamily="18" charset="0"/>
              </a:rPr>
              <a:t>,” IEEE Trans. Geosci. Remote Sens., vol. 53, no. </a:t>
            </a:r>
            <a:r>
              <a:rPr lang="en-IN" sz="2000" dirty="0" smtClean="0">
                <a:latin typeface="Times New Roman" panose="02020603050405020304" pitchFamily="18" charset="0"/>
                <a:cs typeface="Times New Roman" panose="02020603050405020304" pitchFamily="18" charset="0"/>
              </a:rPr>
              <a:t>3, pp</a:t>
            </a:r>
            <a:r>
              <a:rPr lang="en-IN" sz="2000" dirty="0">
                <a:latin typeface="Times New Roman" panose="02020603050405020304" pitchFamily="18" charset="0"/>
                <a:cs typeface="Times New Roman" panose="02020603050405020304" pitchFamily="18" charset="0"/>
              </a:rPr>
              <a:t>. 1161–1173, Mar. 2015</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 Patra and L. Bruzzone, “A novel SOM-SVM-based active </a:t>
            </a:r>
            <a:r>
              <a:rPr lang="en-IN" sz="2000" dirty="0" smtClean="0">
                <a:latin typeface="Times New Roman" panose="02020603050405020304" pitchFamily="18" charset="0"/>
                <a:cs typeface="Times New Roman" panose="02020603050405020304" pitchFamily="18" charset="0"/>
              </a:rPr>
              <a:t>learning technique </a:t>
            </a:r>
            <a:r>
              <a:rPr lang="en-IN" sz="2000" dirty="0">
                <a:latin typeface="Times New Roman" panose="02020603050405020304" pitchFamily="18" charset="0"/>
                <a:cs typeface="Times New Roman" panose="02020603050405020304" pitchFamily="18" charset="0"/>
              </a:rPr>
              <a:t>for remote sensing image classification,” IEEE Trans. </a:t>
            </a:r>
            <a:r>
              <a:rPr lang="en-IN" sz="2000" dirty="0" smtClean="0">
                <a:latin typeface="Times New Roman" panose="02020603050405020304" pitchFamily="18" charset="0"/>
                <a:cs typeface="Times New Roman" panose="02020603050405020304" pitchFamily="18" charset="0"/>
              </a:rPr>
              <a:t>Geosci. Remote </a:t>
            </a:r>
            <a:r>
              <a:rPr lang="en-IN" sz="2000" dirty="0">
                <a:latin typeface="Times New Roman" panose="02020603050405020304" pitchFamily="18" charset="0"/>
                <a:cs typeface="Times New Roman" panose="02020603050405020304" pitchFamily="18" charset="0"/>
              </a:rPr>
              <a:t>Sens., vol. 52, no. 11, pp. 6899–6910, Nov. 2014</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 Demir, L. Minello, and L. Bruzzone, “Definition of effective </a:t>
            </a:r>
            <a:r>
              <a:rPr lang="en-IN" sz="2000" dirty="0" smtClean="0">
                <a:latin typeface="Times New Roman" panose="02020603050405020304" pitchFamily="18" charset="0"/>
                <a:cs typeface="Times New Roman" panose="02020603050405020304" pitchFamily="18" charset="0"/>
              </a:rPr>
              <a:t>training sets </a:t>
            </a:r>
            <a:r>
              <a:rPr lang="en-IN" sz="2000" dirty="0">
                <a:latin typeface="Times New Roman" panose="02020603050405020304" pitchFamily="18" charset="0"/>
                <a:cs typeface="Times New Roman" panose="02020603050405020304" pitchFamily="18" charset="0"/>
              </a:rPr>
              <a:t>for supervised classification of remote sensing images by a </a:t>
            </a:r>
            <a:r>
              <a:rPr lang="en-IN" sz="2000" dirty="0" smtClean="0">
                <a:latin typeface="Times New Roman" panose="02020603050405020304" pitchFamily="18" charset="0"/>
                <a:cs typeface="Times New Roman" panose="02020603050405020304" pitchFamily="18" charset="0"/>
              </a:rPr>
              <a:t>novel cost-sensitive </a:t>
            </a:r>
            <a:r>
              <a:rPr lang="en-IN" sz="2000" dirty="0">
                <a:latin typeface="Times New Roman" panose="02020603050405020304" pitchFamily="18" charset="0"/>
                <a:cs typeface="Times New Roman" panose="02020603050405020304" pitchFamily="18" charset="0"/>
              </a:rPr>
              <a:t>active learning method,” IEEE Trans. Geosci. Remote Sens</a:t>
            </a:r>
            <a:r>
              <a:rPr lang="en-IN" sz="2000" dirty="0" smtClean="0">
                <a:latin typeface="Times New Roman" panose="02020603050405020304" pitchFamily="18" charset="0"/>
                <a:cs typeface="Times New Roman" panose="02020603050405020304" pitchFamily="18" charset="0"/>
              </a:rPr>
              <a:t>., vol</a:t>
            </a:r>
            <a:r>
              <a:rPr lang="en-IN" sz="2000" dirty="0">
                <a:latin typeface="Times New Roman" panose="02020603050405020304" pitchFamily="18" charset="0"/>
                <a:cs typeface="Times New Roman" panose="02020603050405020304" pitchFamily="18" charset="0"/>
              </a:rPr>
              <a:t>. 52, no. 2, pp. 1272–1284, Feb. 2014.</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Z.Wang, B. Du, L. Zhang, L. Zhang, and X. Jia, “A novel </a:t>
            </a:r>
            <a:r>
              <a:rPr lang="en-IN" sz="2000" dirty="0" smtClean="0">
                <a:latin typeface="Times New Roman" panose="02020603050405020304" pitchFamily="18" charset="0"/>
                <a:cs typeface="Times New Roman" panose="02020603050405020304" pitchFamily="18" charset="0"/>
              </a:rPr>
              <a:t>semisupervised active-learning </a:t>
            </a:r>
            <a:r>
              <a:rPr lang="en-IN" sz="2000" dirty="0">
                <a:latin typeface="Times New Roman" panose="02020603050405020304" pitchFamily="18" charset="0"/>
                <a:cs typeface="Times New Roman" panose="02020603050405020304" pitchFamily="18" charset="0"/>
              </a:rPr>
              <a:t>algorithm for hyperspectral image classification,” </a:t>
            </a:r>
            <a:r>
              <a:rPr lang="en-IN" sz="2000" dirty="0" smtClean="0">
                <a:latin typeface="Times New Roman" panose="02020603050405020304" pitchFamily="18" charset="0"/>
                <a:cs typeface="Times New Roman" panose="02020603050405020304" pitchFamily="18" charset="0"/>
              </a:rPr>
              <a:t>IEEE Trans</a:t>
            </a:r>
            <a:r>
              <a:rPr lang="en-IN" sz="2000" dirty="0">
                <a:latin typeface="Times New Roman" panose="02020603050405020304" pitchFamily="18" charset="0"/>
                <a:cs typeface="Times New Roman" panose="02020603050405020304" pitchFamily="18" charset="0"/>
              </a:rPr>
              <a:t>. Geosci. Remote Sens., vol. 55, no. 6, pp. 3071–3083, Jun. 2017.</a:t>
            </a:r>
          </a:p>
        </p:txBody>
      </p:sp>
    </p:spTree>
    <p:extLst>
      <p:ext uri="{BB962C8B-B14F-4D97-AF65-F5344CB8AC3E}">
        <p14:creationId xmlns:p14="http://schemas.microsoft.com/office/powerpoint/2010/main" val="3764898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2445385"/>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91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DOMAIN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0649"/>
            <a:ext cx="10515600" cy="3902902"/>
          </a:xfrm>
        </p:spPr>
        <p:txBody>
          <a:bodyPr>
            <a:normAutofit/>
          </a:bodyPr>
          <a:lstStyle/>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	Digital image processing </a:t>
            </a:r>
            <a:r>
              <a:rPr lang="en-IN" sz="2000" dirty="0" smtClean="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Improve clarity, and remove noise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other artifacts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Extract the size, scale, or number of objects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a scene</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Prepare images for display or printing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Compress images for communication across a network</a:t>
            </a: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065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56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INTRODUCTION</a:t>
            </a:r>
            <a:endParaRPr lang="en-IN" sz="4000" dirty="0"/>
          </a:p>
        </p:txBody>
      </p:sp>
      <p:sp>
        <p:nvSpPr>
          <p:cNvPr id="3" name="Content Placeholder 2"/>
          <p:cNvSpPr>
            <a:spLocks noGrp="1"/>
          </p:cNvSpPr>
          <p:nvPr>
            <p:ph idx="1"/>
          </p:nvPr>
        </p:nvSpPr>
        <p:spPr>
          <a:xfrm>
            <a:off x="790977" y="1770743"/>
            <a:ext cx="10515600" cy="4320963"/>
          </a:xfrm>
        </p:spPr>
        <p:txBody>
          <a:bodyPr>
            <a:normAutofit fontScale="92500" lnSpcReduction="20000"/>
          </a:bodyPr>
          <a:lstStyle/>
          <a:p>
            <a:pPr algn="just">
              <a:lnSpc>
                <a:spcPct val="16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Synthetic Aperture Radar</a:t>
            </a:r>
            <a:r>
              <a:rPr lang="en-IN" sz="2000" dirty="0" smtClean="0">
                <a:latin typeface="Times New Roman" panose="02020603050405020304" pitchFamily="18" charset="0"/>
                <a:cs typeface="Times New Roman" panose="02020603050405020304" pitchFamily="18" charset="0"/>
              </a:rPr>
              <a:t> is a technique for computing high-resolution radar returns that exceed the traditional resolution limits imposed by the physical size, or aperture, of an antenna.</a:t>
            </a:r>
          </a:p>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SAR exploits antenna motion to synthesize a large “virtual’ aperture, as if the physical antenna were larger than it actually is. The SAR technique is used to form a high-resolution backscatter image of a distant area using an airborne radar platform.</a:t>
            </a:r>
          </a:p>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model shows the following concepts.</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Processing of realistic, synthesized SAR data.</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Implementation of important signal processing operations, including matched filtering</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Combining DSP system toolbox blocks and MATLAB code in a system context.</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086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classification we have been used the Support Vector Machine and </a:t>
            </a:r>
            <a:r>
              <a:rPr lang="en-IN" sz="2000" dirty="0" smtClean="0">
                <a:latin typeface="Times New Roman" panose="02020603050405020304" pitchFamily="18" charset="0"/>
                <a:cs typeface="Times New Roman" panose="02020603050405020304" pitchFamily="18" charset="0"/>
              </a:rPr>
              <a:t>Relevance Vector Machine.</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singularity-based criterion is also used to identify informative pixels by taking spatial information into account when selecting samples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spatial features generated via 3D-RDWT not only provide sufficient views for multiview AL, but are also less sensitive to additive noise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 values contains the most unlabeled pixels.</a:t>
            </a:r>
          </a:p>
        </p:txBody>
      </p:sp>
    </p:spTree>
    <p:extLst>
      <p:ext uri="{BB962C8B-B14F-4D97-AF65-F5344CB8AC3E}">
        <p14:creationId xmlns:p14="http://schemas.microsoft.com/office/powerpoint/2010/main" val="2978225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Large number of bands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 requires a large number of training samples.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he </a:t>
            </a:r>
            <a:r>
              <a:rPr lang="en-IN" sz="2000" dirty="0">
                <a:latin typeface="Times New Roman" panose="02020603050405020304" pitchFamily="18" charset="0"/>
                <a:cs typeface="Times New Roman" panose="02020603050405020304" pitchFamily="18" charset="0"/>
              </a:rPr>
              <a:t>numbers of available </a:t>
            </a:r>
            <a:r>
              <a:rPr lang="en-IN" sz="2000" dirty="0" smtClean="0">
                <a:latin typeface="Times New Roman" panose="02020603050405020304" pitchFamily="18" charset="0"/>
                <a:cs typeface="Times New Roman" panose="02020603050405020304" pitchFamily="18" charset="0"/>
              </a:rPr>
              <a:t>labelled samples </a:t>
            </a:r>
            <a:r>
              <a:rPr lang="en-IN" sz="2000" dirty="0">
                <a:latin typeface="Times New Roman" panose="02020603050405020304" pitchFamily="18" charset="0"/>
                <a:cs typeface="Times New Roman" panose="02020603050405020304" pitchFamily="18" charset="0"/>
              </a:rPr>
              <a:t>are scarce and very costly to collect</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provides most uncertain pixels.</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93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6980"/>
            <a:ext cx="10515600" cy="4579983"/>
          </a:xfrm>
        </p:spPr>
        <p:txBody>
          <a:bodyPr>
            <a:noAutofit/>
          </a:bodyPr>
          <a:lstStyle/>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Here we are divide a two patterns</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Spectral Spatial Feature Extraction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a:t>
            </a:r>
          </a:p>
          <a:p>
            <a:pPr lvl="1" algn="just">
              <a:lnSpc>
                <a:spcPct val="16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Spectral Spatial Feature Extraction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Extract features from the various cluster images.</a:t>
            </a:r>
            <a:endParaRPr lang="en-US" sz="2000" dirty="0">
              <a:latin typeface="Times New Roman" panose="02020603050405020304" pitchFamily="18" charset="0"/>
              <a:cs typeface="Times New Roman" panose="02020603050405020304" pitchFamily="18" charset="0"/>
            </a:endParaRP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Generate Morphological profile for the extracted components.</a:t>
            </a:r>
          </a:p>
          <a:p>
            <a:pPr lvl="1" algn="just">
              <a:lnSpc>
                <a:spcPct val="16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Classification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Test features, Target values and Training set are classify using SVM classification.</a:t>
            </a:r>
          </a:p>
          <a:p>
            <a:pPr lvl="1"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371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TotalTime>
  <Words>2614</Words>
  <Application>Microsoft Office PowerPoint</Application>
  <PresentationFormat>Widescreen</PresentationFormat>
  <Paragraphs>331</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Tahoma</vt:lpstr>
      <vt:lpstr>Times New Roman</vt:lpstr>
      <vt:lpstr>Wingdings</vt:lpstr>
      <vt:lpstr>Office Theme</vt:lpstr>
      <vt:lpstr>A SPECTRAL - SPATIAL MULTICRITERIA  ACTIVE LEARNING TECHNIQUE FOR HYPERSPECTRRAL IMAGE CLASSIFICATION</vt:lpstr>
      <vt:lpstr>ABSTRACT</vt:lpstr>
      <vt:lpstr>ABSTRACT (CONT…)</vt:lpstr>
      <vt:lpstr>OBJECTIVES</vt:lpstr>
      <vt:lpstr>DOMAIN INTRODUCTION</vt:lpstr>
      <vt:lpstr>INTRODUCTION</vt:lpstr>
      <vt:lpstr>EXISTING SYSTEM</vt:lpstr>
      <vt:lpstr>DISADVANTAGES</vt:lpstr>
      <vt:lpstr>PROPOSED SYSTEM</vt:lpstr>
      <vt:lpstr>ADVANTAGES</vt:lpstr>
      <vt:lpstr>SYSTEM REQUIREMENTS</vt:lpstr>
      <vt:lpstr>SOFTWARE REQUIREMENTS</vt:lpstr>
      <vt:lpstr>FLOW DIAGRAM</vt:lpstr>
      <vt:lpstr>BLOCK DIAGRAM</vt:lpstr>
      <vt:lpstr>ARCHITECTURE</vt:lpstr>
      <vt:lpstr>MODULES</vt:lpstr>
      <vt:lpstr>MODULE DESCRIPTION</vt:lpstr>
      <vt:lpstr>1. READ A FILE</vt:lpstr>
      <vt:lpstr>READ A FILE - FLOW</vt:lpstr>
      <vt:lpstr>READ A FILE</vt:lpstr>
      <vt:lpstr>2. PREPROCESSING</vt:lpstr>
      <vt:lpstr>PREPROCESSING - FLOW</vt:lpstr>
      <vt:lpstr>PREPROCESSING</vt:lpstr>
      <vt:lpstr>3. SEGMENTATION</vt:lpstr>
      <vt:lpstr>4. CLUSTERING</vt:lpstr>
      <vt:lpstr>CLUSTERING - FLOW</vt:lpstr>
      <vt:lpstr>CLUSTERING – CLUSTER INDEX IMAGE</vt:lpstr>
      <vt:lpstr>CLUSTER INDEX IMAGE</vt:lpstr>
      <vt:lpstr>5. FEATURE EXTRACTION</vt:lpstr>
      <vt:lpstr>FEATURE EXTRACTION - FLOW</vt:lpstr>
      <vt:lpstr>6. CLASSIFICATION</vt:lpstr>
      <vt:lpstr>7. PERFORMANCE</vt:lpstr>
      <vt:lpstr>PERFORMANCE - RESULT</vt:lpstr>
      <vt:lpstr>PERFORMANCE COMPARISON CHART</vt:lpstr>
      <vt:lpstr>LITERATURE SURVEY</vt:lpstr>
      <vt:lpstr>PowerPoint Presentation</vt:lpstr>
      <vt:lpstr>PowerPoint Presentation</vt:lpstr>
      <vt:lpstr>PowerPoint Presentation</vt:lpstr>
      <vt:lpstr>PowerPoint Presentation</vt:lpstr>
      <vt:lpstr>PowerPoint Presentation</vt:lpstr>
      <vt:lpstr>PowerPoint Presentation</vt:lpstr>
      <vt:lpstr>CONCLUSION</vt:lpstr>
      <vt:lpstr>FEATURE ENHANCEMENTS</vt:lpstr>
      <vt:lpstr>REFERENCES</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kandasamy</cp:lastModifiedBy>
  <cp:revision>662</cp:revision>
  <dcterms:created xsi:type="dcterms:W3CDTF">2017-12-29T12:46:49Z</dcterms:created>
  <dcterms:modified xsi:type="dcterms:W3CDTF">2018-01-29T19:34:06Z</dcterms:modified>
</cp:coreProperties>
</file>