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326" r:id="rId11"/>
    <p:sldId id="327" r:id="rId12"/>
    <p:sldId id="320" r:id="rId13"/>
    <p:sldId id="324" r:id="rId14"/>
    <p:sldId id="321" r:id="rId15"/>
    <p:sldId id="322" r:id="rId16"/>
    <p:sldId id="323" r:id="rId17"/>
    <p:sldId id="272" r:id="rId18"/>
    <p:sldId id="325" r:id="rId19"/>
    <p:sldId id="273" r:id="rId20"/>
    <p:sldId id="274" r:id="rId21"/>
    <p:sldId id="309" r:id="rId22"/>
    <p:sldId id="315" r:id="rId23"/>
    <p:sldId id="275" r:id="rId24"/>
    <p:sldId id="276" r:id="rId25"/>
    <p:sldId id="310" r:id="rId26"/>
    <p:sldId id="319" r:id="rId27"/>
    <p:sldId id="313" r:id="rId28"/>
    <p:sldId id="314" r:id="rId29"/>
    <p:sldId id="277" r:id="rId30"/>
    <p:sldId id="278" r:id="rId31"/>
    <p:sldId id="311" r:id="rId32"/>
    <p:sldId id="312" r:id="rId33"/>
    <p:sldId id="279" r:id="rId34"/>
    <p:sldId id="280" r:id="rId35"/>
    <p:sldId id="318" r:id="rId36"/>
    <p:sldId id="281" r:id="rId37"/>
    <p:sldId id="317" r:id="rId38"/>
    <p:sldId id="283" r:id="rId39"/>
    <p:sldId id="307" r:id="rId40"/>
    <p:sldId id="308" r:id="rId41"/>
    <p:sldId id="306" r:id="rId42"/>
    <p:sldId id="305" r:id="rId43"/>
    <p:sldId id="291" r:id="rId44"/>
    <p:sldId id="295" r:id="rId45"/>
    <p:sldId id="296" r:id="rId46"/>
    <p:sldId id="304" r:id="rId47"/>
    <p:sldId id="297" r:id="rId48"/>
    <p:sldId id="298" r:id="rId49"/>
    <p:sldId id="299" r:id="rId50"/>
    <p:sldId id="301" r:id="rId51"/>
    <p:sldId id="302" r:id="rId52"/>
    <p:sldId id="30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0" autoAdjust="0"/>
    <p:restoredTop sz="94660"/>
  </p:normalViewPr>
  <p:slideViewPr>
    <p:cSldViewPr snapToGrid="0">
      <p:cViewPr varScale="1">
        <p:scale>
          <a:sx n="43" d="100"/>
          <a:sy n="43" d="100"/>
        </p:scale>
        <p:origin x="54"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52417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99112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24962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52507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75756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380148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384054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7547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302043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05741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AE02C-8F9B-4FAD-A60B-F51E868FCD98}" type="datetimeFigureOut">
              <a:rPr lang="en-IN" smtClean="0"/>
              <a:t>30-01-2018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50662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AE02C-8F9B-4FAD-A60B-F51E868FCD98}" type="datetimeFigureOut">
              <a:rPr lang="en-IN" smtClean="0"/>
              <a:t>30-01-2018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8AEB6-E6AD-4F57-8FFF-147F6DB3D3F5}" type="slidenum">
              <a:rPr lang="en-IN" smtClean="0"/>
              <a:t>‹#›</a:t>
            </a:fld>
            <a:endParaRPr lang="en-IN" dirty="0"/>
          </a:p>
        </p:txBody>
      </p:sp>
    </p:spTree>
    <p:extLst>
      <p:ext uri="{BB962C8B-B14F-4D97-AF65-F5344CB8AC3E}">
        <p14:creationId xmlns:p14="http://schemas.microsoft.com/office/powerpoint/2010/main" val="459918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141" y="2202287"/>
            <a:ext cx="11641874" cy="3026536"/>
          </a:xfrm>
        </p:spPr>
        <p:txBody>
          <a:bodyPr>
            <a:noAutofit/>
          </a:bodyPr>
          <a:lstStyle/>
          <a:p>
            <a:pPr>
              <a:lnSpc>
                <a:spcPct val="100000"/>
              </a:lnSpc>
            </a:pPr>
            <a:r>
              <a:rPr lang="en-IN" sz="4400" dirty="0" smtClean="0">
                <a:latin typeface="Times New Roman" panose="02020603050405020304" pitchFamily="18" charset="0"/>
                <a:cs typeface="Times New Roman" panose="02020603050405020304" pitchFamily="18" charset="0"/>
              </a:rPr>
              <a:t>MANIFOLD EMBEDDING AND SEMANTIC SEGMENTATION FOR INTRAOPERATIVE GUIDANCE WITH HYPERSPECTRAL BRAIN IMAGING</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82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3018174"/>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 7.</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  MATLAB.</a:t>
            </a:r>
          </a:p>
          <a:p>
            <a:pPr marL="0" lvl="0" indent="0" algn="ctr">
              <a:lnSpc>
                <a:spcPct val="150000"/>
              </a:lnSpc>
              <a:buNone/>
            </a:pPr>
            <a:endParaRPr lang="en-US" sz="1800" dirty="0" smtClean="0">
              <a:latin typeface="Times New Roman" panose="02020603050405020304" pitchFamily="18" charset="0"/>
              <a:cs typeface="Times New Roman" panose="02020603050405020304" pitchFamily="18" charset="0"/>
            </a:endParaRPr>
          </a:p>
          <a:p>
            <a:pPr marL="0" lvl="0" indent="0" algn="ctr">
              <a:lnSpc>
                <a:spcPct val="150000"/>
              </a:lnSpc>
              <a:buNone/>
            </a:pPr>
            <a:r>
              <a:rPr lang="en-US" sz="3600" dirty="0" smtClean="0">
                <a:latin typeface="Times New Roman" panose="02020603050405020304" pitchFamily="18" charset="0"/>
                <a:cs typeface="Times New Roman" panose="02020603050405020304" pitchFamily="18" charset="0"/>
              </a:rPr>
              <a:t>HARDWARE REQUIREMENTS</a:t>
            </a:r>
            <a:endParaRPr lang="en-US" sz="36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   Intel Core </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160 GB</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2GB</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83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21" y="107860"/>
            <a:ext cx="10515600" cy="89700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DATA FLOW DIAGRAM</a:t>
            </a:r>
            <a:endParaRPr lang="en-IN" sz="4000"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618185" y="1320085"/>
            <a:ext cx="11377396" cy="4968020"/>
            <a:chOff x="685983" y="1345843"/>
            <a:chExt cx="11377396" cy="4968020"/>
          </a:xfrm>
        </p:grpSpPr>
        <p:cxnSp>
          <p:nvCxnSpPr>
            <p:cNvPr id="80" name="Straight Arrow Connector 79"/>
            <p:cNvCxnSpPr/>
            <p:nvPr/>
          </p:nvCxnSpPr>
          <p:spPr>
            <a:xfrm>
              <a:off x="4936638" y="2090917"/>
              <a:ext cx="0" cy="890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76678" y="2890866"/>
              <a:ext cx="61625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212674" y="4186299"/>
              <a:ext cx="52722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1094705" y="1345843"/>
              <a:ext cx="1326523" cy="6697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Diamond 4"/>
            <p:cNvSpPr/>
            <p:nvPr/>
          </p:nvSpPr>
          <p:spPr>
            <a:xfrm>
              <a:off x="959477" y="2688466"/>
              <a:ext cx="1558344" cy="128466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946597" y="4778063"/>
              <a:ext cx="1622738" cy="9980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of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607158" y="2981459"/>
              <a:ext cx="1755159" cy="64072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868770" y="1395458"/>
              <a:ext cx="1476777" cy="6954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Image Calibration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527739" y="4400631"/>
              <a:ext cx="1635616" cy="7226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Noise Removal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4531220" y="1395458"/>
              <a:ext cx="1874571" cy="6917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 Normalization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210947" y="3005574"/>
              <a:ext cx="1484292" cy="6275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8348829" y="3123578"/>
              <a:ext cx="1764406" cy="6407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Semantic 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8442998" y="4354661"/>
              <a:ext cx="1352281" cy="5859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0650794" y="3398868"/>
              <a:ext cx="1278446" cy="4668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Accuracy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10654931" y="4304493"/>
              <a:ext cx="1377340" cy="4689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Sensitivity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10617858" y="5222352"/>
              <a:ext cx="1445521" cy="5119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Specificity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8450684" y="5611965"/>
              <a:ext cx="1403797" cy="701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Form a chart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1738648" y="2015544"/>
              <a:ext cx="1" cy="672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745616" y="3968500"/>
              <a:ext cx="19317" cy="80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7821" y="3330800"/>
              <a:ext cx="1089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47434" y="2090917"/>
              <a:ext cx="0" cy="890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3"/>
              <a:endCxn id="11" idx="1"/>
            </p:cNvCxnSpPr>
            <p:nvPr/>
          </p:nvCxnSpPr>
          <p:spPr>
            <a:xfrm>
              <a:off x="5362317" y="3301822"/>
              <a:ext cx="848630" cy="17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95239" y="3367829"/>
              <a:ext cx="653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9152582" y="3768127"/>
              <a:ext cx="1" cy="587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9152583" y="4963189"/>
              <a:ext cx="1" cy="648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4" idx="1"/>
              <a:endCxn id="16" idx="1"/>
            </p:cNvCxnSpPr>
            <p:nvPr/>
          </p:nvCxnSpPr>
          <p:spPr>
            <a:xfrm rot="10800000" flipV="1">
              <a:off x="10617858" y="3632298"/>
              <a:ext cx="32936" cy="1846022"/>
            </a:xfrm>
            <a:prstGeom prst="bentConnector3">
              <a:avLst>
                <a:gd name="adj1" fmla="val 79407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9795280" y="4583246"/>
              <a:ext cx="853300" cy="1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394655" y="3622184"/>
              <a:ext cx="2416" cy="781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2931" y="3877264"/>
              <a:ext cx="116410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mnoise()</a:t>
              </a:r>
              <a:endParaRPr lang="en-IN" sz="2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206949" y="2576487"/>
              <a:ext cx="123463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madjust()</a:t>
              </a:r>
              <a:endParaRPr lang="en-IN" sz="2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85983" y="2144037"/>
              <a:ext cx="107895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imread()</a:t>
              </a:r>
              <a:endParaRPr lang="en-IN" sz="2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254420" y="2503800"/>
              <a:ext cx="168738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random-forest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3193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2593867" y="1674402"/>
            <a:ext cx="8288781" cy="4444515"/>
            <a:chOff x="1839380" y="1764554"/>
            <a:chExt cx="8288781" cy="4444515"/>
          </a:xfrm>
        </p:grpSpPr>
        <p:cxnSp>
          <p:nvCxnSpPr>
            <p:cNvPr id="17" name="Straight Arrow Connector 16"/>
            <p:cNvCxnSpPr/>
            <p:nvPr/>
          </p:nvCxnSpPr>
          <p:spPr>
            <a:xfrm flipH="1" flipV="1">
              <a:off x="3825089" y="5766412"/>
              <a:ext cx="1600760" cy="327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6" name="Rounded Rectangle 5"/>
            <p:cNvSpPr/>
            <p:nvPr/>
          </p:nvSpPr>
          <p:spPr>
            <a:xfrm>
              <a:off x="5425849" y="5323756"/>
              <a:ext cx="1986064" cy="8853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Semantic Segmentation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ounded Rectangle 6"/>
            <p:cNvSpPr/>
            <p:nvPr/>
          </p:nvSpPr>
          <p:spPr>
            <a:xfrm>
              <a:off x="1839380" y="1764554"/>
              <a:ext cx="1789730" cy="7810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ounded Rectangle 7"/>
            <p:cNvSpPr/>
            <p:nvPr/>
          </p:nvSpPr>
          <p:spPr>
            <a:xfrm>
              <a:off x="5432893" y="1764555"/>
              <a:ext cx="1790086" cy="7810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ounded Rectangle 8"/>
            <p:cNvSpPr/>
            <p:nvPr/>
          </p:nvSpPr>
          <p:spPr>
            <a:xfrm>
              <a:off x="8364580" y="3488514"/>
              <a:ext cx="1763581" cy="7357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Manifold Embedding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ounded Rectangle 10"/>
            <p:cNvSpPr/>
            <p:nvPr/>
          </p:nvSpPr>
          <p:spPr>
            <a:xfrm>
              <a:off x="1839381" y="5458010"/>
              <a:ext cx="1985708" cy="616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a:stCxn id="7" idx="3"/>
              <a:endCxn id="8" idx="1"/>
            </p:cNvCxnSpPr>
            <p:nvPr/>
          </p:nvCxnSpPr>
          <p:spPr>
            <a:xfrm>
              <a:off x="3629110" y="2155072"/>
              <a:ext cx="1803783"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 name="Straight Arrow Connector 12"/>
            <p:cNvCxnSpPr>
              <a:stCxn id="8" idx="3"/>
            </p:cNvCxnSpPr>
            <p:nvPr/>
          </p:nvCxnSpPr>
          <p:spPr>
            <a:xfrm>
              <a:off x="7222979" y="2155073"/>
              <a:ext cx="2258968" cy="133344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p:cNvCxnSpPr>
              <a:stCxn id="9" idx="2"/>
              <a:endCxn id="6" idx="3"/>
            </p:cNvCxnSpPr>
            <p:nvPr/>
          </p:nvCxnSpPr>
          <p:spPr>
            <a:xfrm flipH="1">
              <a:off x="7411913" y="4224270"/>
              <a:ext cx="1834458" cy="15421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374841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ARCHITECTURE</a:t>
            </a:r>
            <a:endParaRPr lang="en-IN" sz="4000" dirty="0">
              <a:latin typeface="Times New Roman" panose="02020603050405020304" pitchFamily="18" charset="0"/>
              <a:cs typeface="Times New Roman" panose="02020603050405020304" pitchFamily="18" charset="0"/>
            </a:endParaRPr>
          </a:p>
        </p:txBody>
      </p:sp>
      <p:grpSp>
        <p:nvGrpSpPr>
          <p:cNvPr id="61" name="Group 60"/>
          <p:cNvGrpSpPr/>
          <p:nvPr/>
        </p:nvGrpSpPr>
        <p:grpSpPr>
          <a:xfrm>
            <a:off x="999719" y="1403798"/>
            <a:ext cx="10192562" cy="5100026"/>
            <a:chOff x="1044254" y="1442434"/>
            <a:chExt cx="10192562" cy="5100026"/>
          </a:xfrm>
        </p:grpSpPr>
        <p:sp>
          <p:nvSpPr>
            <p:cNvPr id="4" name="Rounded Rectangle 3"/>
            <p:cNvSpPr/>
            <p:nvPr/>
          </p:nvSpPr>
          <p:spPr>
            <a:xfrm>
              <a:off x="1044254" y="2401909"/>
              <a:ext cx="1390918" cy="553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3198791" y="2401909"/>
              <a:ext cx="1729522" cy="5666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9517487" y="2401909"/>
              <a:ext cx="1506828" cy="746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9433774" y="3747749"/>
              <a:ext cx="1654936" cy="6954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Semantic 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9433774" y="5151549"/>
              <a:ext cx="1803042" cy="9015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Measuring Performance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6265033" y="4443207"/>
              <a:ext cx="1333502" cy="5280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Accuracy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6265032" y="5293215"/>
              <a:ext cx="1333502" cy="4378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Sensitivity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265032" y="6053070"/>
              <a:ext cx="1333502" cy="4893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Specificity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6016580" y="1442434"/>
              <a:ext cx="1581955" cy="5924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Calibration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6016579" y="2401909"/>
              <a:ext cx="1581955" cy="6053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Noise Removal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6016579" y="3374263"/>
              <a:ext cx="1729521" cy="6181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 Normalization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p:cNvCxnSpPr>
              <a:stCxn id="4" idx="3"/>
              <a:endCxn id="5" idx="1"/>
            </p:cNvCxnSpPr>
            <p:nvPr/>
          </p:nvCxnSpPr>
          <p:spPr>
            <a:xfrm>
              <a:off x="2435172" y="2678805"/>
              <a:ext cx="763619" cy="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12" idx="1"/>
            </p:cNvCxnSpPr>
            <p:nvPr/>
          </p:nvCxnSpPr>
          <p:spPr>
            <a:xfrm flipV="1">
              <a:off x="4928313" y="1738648"/>
              <a:ext cx="1088267" cy="94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28312" y="2711004"/>
              <a:ext cx="1088266" cy="94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3"/>
              <a:endCxn id="13" idx="1"/>
            </p:cNvCxnSpPr>
            <p:nvPr/>
          </p:nvCxnSpPr>
          <p:spPr>
            <a:xfrm>
              <a:off x="4928313" y="2685244"/>
              <a:ext cx="1088266" cy="19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598535" y="1678278"/>
              <a:ext cx="1918952" cy="961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6" idx="1"/>
            </p:cNvCxnSpPr>
            <p:nvPr/>
          </p:nvCxnSpPr>
          <p:spPr>
            <a:xfrm>
              <a:off x="7598534" y="2704563"/>
              <a:ext cx="1918953" cy="7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3"/>
            </p:cNvCxnSpPr>
            <p:nvPr/>
          </p:nvCxnSpPr>
          <p:spPr>
            <a:xfrm flipV="1">
              <a:off x="7746100" y="2897746"/>
              <a:ext cx="1771387" cy="785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2"/>
              <a:endCxn id="7" idx="0"/>
            </p:cNvCxnSpPr>
            <p:nvPr/>
          </p:nvCxnSpPr>
          <p:spPr>
            <a:xfrm flipH="1">
              <a:off x="10261242" y="3148884"/>
              <a:ext cx="9659" cy="598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a:off x="10261242" y="4443207"/>
              <a:ext cx="9659" cy="708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11422" y="4729608"/>
              <a:ext cx="1822351" cy="782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8" idx="1"/>
            </p:cNvCxnSpPr>
            <p:nvPr/>
          </p:nvCxnSpPr>
          <p:spPr>
            <a:xfrm>
              <a:off x="7611421" y="5507244"/>
              <a:ext cx="1822353" cy="95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1" idx="3"/>
            </p:cNvCxnSpPr>
            <p:nvPr/>
          </p:nvCxnSpPr>
          <p:spPr>
            <a:xfrm flipV="1">
              <a:off x="7598534" y="5731097"/>
              <a:ext cx="1835239" cy="566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065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SEQUENCE DIAGRAM</a:t>
            </a:r>
            <a:endParaRPr lang="en-IN" sz="4000"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321161" y="1400573"/>
            <a:ext cx="11032639" cy="4443210"/>
            <a:chOff x="-27641" y="1168754"/>
            <a:chExt cx="11032639" cy="4443210"/>
          </a:xfrm>
        </p:grpSpPr>
        <p:sp>
          <p:nvSpPr>
            <p:cNvPr id="4" name="Rounded Rectangle 3"/>
            <p:cNvSpPr/>
            <p:nvPr/>
          </p:nvSpPr>
          <p:spPr>
            <a:xfrm>
              <a:off x="617114" y="1291906"/>
              <a:ext cx="1366232" cy="4885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484550" y="1303687"/>
              <a:ext cx="1675326" cy="47681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4753375" y="1168754"/>
              <a:ext cx="1525075" cy="708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929906" y="1291907"/>
              <a:ext cx="1698939" cy="5143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9408018" y="1317663"/>
              <a:ext cx="1596980" cy="4885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Performance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0" name="Straight Connector 9"/>
            <p:cNvCxnSpPr>
              <a:stCxn id="4" idx="2"/>
            </p:cNvCxnSpPr>
            <p:nvPr/>
          </p:nvCxnSpPr>
          <p:spPr>
            <a:xfrm>
              <a:off x="1300230" y="1780499"/>
              <a:ext cx="39173" cy="3734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65408" y="1780500"/>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02845" y="1877092"/>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34378" y="1806257"/>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200604" y="1815922"/>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20617" y="3139998"/>
              <a:ext cx="20319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365408" y="3752042"/>
              <a:ext cx="2237437" cy="23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02845" y="4327295"/>
              <a:ext cx="2231533" cy="15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843234" y="4932599"/>
              <a:ext cx="2357370" cy="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641" y="2987586"/>
              <a:ext cx="11615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mread()</a:t>
              </a:r>
              <a:endParaRPr lang="en-IN"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904191" y="3427355"/>
              <a:ext cx="1307217"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mrotate(),</a:t>
              </a:r>
            </a:p>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mnoise(),</a:t>
              </a:r>
            </a:p>
            <a:p>
              <a:r>
                <a:rPr lang="en-US" sz="2000" dirty="0" smtClean="0">
                  <a:latin typeface="Times New Roman" panose="02020603050405020304" pitchFamily="18" charset="0"/>
                  <a:cs typeface="Times New Roman" panose="02020603050405020304" pitchFamily="18" charset="0"/>
                </a:rPr>
                <a:t>norm()</a:t>
              </a:r>
              <a:endParaRPr lang="en-IN"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8509988" y="3788521"/>
              <a:ext cx="1292341" cy="1015663"/>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Accuracy</a:t>
              </a:r>
            </a:p>
            <a:p>
              <a:r>
                <a:rPr lang="en-US" sz="2000" dirty="0" smtClean="0">
                  <a:latin typeface="Times New Roman" panose="02020603050405020304" pitchFamily="18" charset="0"/>
                  <a:cs typeface="Times New Roman" panose="02020603050405020304" pitchFamily="18" charset="0"/>
                </a:rPr>
                <a:t>Sensitivity</a:t>
              </a:r>
            </a:p>
            <a:p>
              <a:r>
                <a:rPr lang="en-US" sz="2000" dirty="0" smtClean="0">
                  <a:latin typeface="Times New Roman" panose="02020603050405020304" pitchFamily="18" charset="0"/>
                  <a:cs typeface="Times New Roman" panose="02020603050405020304" pitchFamily="18" charset="0"/>
                </a:rPr>
                <a:t>Specificity</a:t>
              </a:r>
              <a:endParaRPr lang="en-IN" sz="2000" dirty="0">
                <a:latin typeface="Times New Roman" panose="02020603050405020304" pitchFamily="18" charset="0"/>
                <a:cs typeface="Times New Roman" panose="02020603050405020304" pitchFamily="18" charset="0"/>
              </a:endParaRPr>
            </a:p>
          </p:txBody>
        </p:sp>
        <p:cxnSp>
          <p:nvCxnSpPr>
            <p:cNvPr id="69" name="Elbow Connector 68"/>
            <p:cNvCxnSpPr/>
            <p:nvPr/>
          </p:nvCxnSpPr>
          <p:spPr>
            <a:xfrm rot="10800000" flipH="1">
              <a:off x="1320617" y="2166842"/>
              <a:ext cx="12880" cy="1946312"/>
            </a:xfrm>
            <a:prstGeom prst="bentConnector3">
              <a:avLst>
                <a:gd name="adj1" fmla="val -2474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47"/>
            <p:cNvSpPr txBox="1"/>
            <p:nvPr/>
          </p:nvSpPr>
          <p:spPr>
            <a:xfrm>
              <a:off x="2002654" y="2105638"/>
              <a:ext cx="804545" cy="875665"/>
            </a:xfrm>
            <a:prstGeom prst="rect">
              <a:avLst/>
            </a:prstGeom>
            <a:solidFill>
              <a:schemeClr val="bg1"/>
            </a:solidFill>
            <a:ln>
              <a:solidFill>
                <a:schemeClr val="bg1"/>
              </a:solidFill>
            </a:ln>
          </p:spPr>
          <p:txBody>
            <a:bodyPr wrap="square" rtlCol="0">
              <a:noAutofit/>
            </a:bodyPr>
            <a:lstStyle/>
            <a:p>
              <a:pP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 </a:t>
              </a:r>
              <a:r>
                <a:rPr lang="en-US" sz="2000" kern="12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GreenBlue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p:cNvSpPr txBox="1"/>
            <p:nvPr/>
          </p:nvSpPr>
          <p:spPr>
            <a:xfrm>
              <a:off x="3929521" y="3242689"/>
              <a:ext cx="123463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imadjust()</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953949" y="3843193"/>
              <a:ext cx="168738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random-forest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26217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USE CASE DIAGRAM</a:t>
            </a:r>
            <a:endParaRPr lang="en-IN" sz="4000" dirty="0">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2292445" y="1238783"/>
            <a:ext cx="8139444" cy="5286771"/>
            <a:chOff x="2176534" y="1200147"/>
            <a:chExt cx="8139444" cy="5286771"/>
          </a:xfrm>
        </p:grpSpPr>
        <p:sp>
          <p:nvSpPr>
            <p:cNvPr id="4" name="Rounded Rectangle 3"/>
            <p:cNvSpPr/>
            <p:nvPr/>
          </p:nvSpPr>
          <p:spPr>
            <a:xfrm>
              <a:off x="2176534" y="3313087"/>
              <a:ext cx="1793376" cy="8886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Hyper spectral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4890749" y="1200147"/>
              <a:ext cx="1841678" cy="6793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4649272" y="2205511"/>
              <a:ext cx="2286001" cy="811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4778064" y="3335625"/>
              <a:ext cx="2240922" cy="9015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4649272" y="4535770"/>
              <a:ext cx="2257025" cy="869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4787724" y="5739943"/>
              <a:ext cx="2099257" cy="746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Performance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V="1">
              <a:off x="3032972" y="1586514"/>
              <a:ext cx="1873876" cy="1733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53450" y="1893194"/>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59888" y="3016879"/>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53450" y="4237145"/>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53450" y="5453392"/>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015211" y="3397610"/>
              <a:ext cx="1300767" cy="6664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Dataset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5" idx="6"/>
            </p:cNvCxnSpPr>
            <p:nvPr/>
          </p:nvCxnSpPr>
          <p:spPr>
            <a:xfrm>
              <a:off x="6732427" y="1539827"/>
              <a:ext cx="2282784" cy="1929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6"/>
            </p:cNvCxnSpPr>
            <p:nvPr/>
          </p:nvCxnSpPr>
          <p:spPr>
            <a:xfrm>
              <a:off x="6935273" y="2611195"/>
              <a:ext cx="2079938" cy="1008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6"/>
              <a:endCxn id="21" idx="1"/>
            </p:cNvCxnSpPr>
            <p:nvPr/>
          </p:nvCxnSpPr>
          <p:spPr>
            <a:xfrm flipV="1">
              <a:off x="7018986" y="3730850"/>
              <a:ext cx="1996225" cy="55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6"/>
            </p:cNvCxnSpPr>
            <p:nvPr/>
          </p:nvCxnSpPr>
          <p:spPr>
            <a:xfrm flipV="1">
              <a:off x="6906297" y="3843127"/>
              <a:ext cx="2108914" cy="1127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6"/>
            </p:cNvCxnSpPr>
            <p:nvPr/>
          </p:nvCxnSpPr>
          <p:spPr>
            <a:xfrm flipV="1">
              <a:off x="6886981" y="3975944"/>
              <a:ext cx="2112130" cy="2137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7296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4" y="687097"/>
            <a:ext cx="10515600" cy="78109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53059" y="2279559"/>
            <a:ext cx="4301544" cy="3309871"/>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Read the file</a:t>
            </a:r>
          </a:p>
          <a:p>
            <a:pPr algn="just">
              <a:lnSpc>
                <a:spcPct val="150000"/>
              </a:lnSpc>
            </a:pPr>
            <a:r>
              <a:rPr lang="en-US" sz="2000" dirty="0" smtClean="0">
                <a:latin typeface="Times New Roman" panose="02020603050405020304" pitchFamily="18" charset="0"/>
                <a:cs typeface="Times New Roman" panose="02020603050405020304" pitchFamily="18" charset="0"/>
              </a:rPr>
              <a:t>Preprocessing</a:t>
            </a:r>
          </a:p>
          <a:p>
            <a:pPr algn="just">
              <a:lnSpc>
                <a:spcPct val="150000"/>
              </a:lnSpc>
            </a:pPr>
            <a:r>
              <a:rPr lang="en-US" sz="2000" dirty="0" smtClean="0">
                <a:latin typeface="Times New Roman" panose="02020603050405020304" pitchFamily="18" charset="0"/>
                <a:cs typeface="Times New Roman" panose="02020603050405020304" pitchFamily="18" charset="0"/>
              </a:rPr>
              <a:t>Manifold Embedding</a:t>
            </a:r>
          </a:p>
          <a:p>
            <a:pPr algn="just">
              <a:lnSpc>
                <a:spcPct val="150000"/>
              </a:lnSpc>
            </a:pPr>
            <a:r>
              <a:rPr lang="en-US" sz="2000" dirty="0" smtClean="0">
                <a:latin typeface="Times New Roman" panose="02020603050405020304" pitchFamily="18" charset="0"/>
                <a:cs typeface="Times New Roman" panose="02020603050405020304" pitchFamily="18" charset="0"/>
              </a:rPr>
              <a:t>Semantic Segmentation</a:t>
            </a:r>
          </a:p>
          <a:p>
            <a:pPr algn="just">
              <a:lnSpc>
                <a:spcPct val="150000"/>
              </a:lnSpc>
            </a:pPr>
            <a:r>
              <a:rPr lang="en-US" sz="2000" dirty="0" smtClean="0">
                <a:latin typeface="Times New Roman" panose="02020603050405020304" pitchFamily="18" charset="0"/>
                <a:cs typeface="Times New Roman" panose="02020603050405020304" pitchFamily="18" charset="0"/>
              </a:rPr>
              <a:t>Validation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855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595" y="2394647"/>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 DESCRIPTION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22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1. READ A FILE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4254"/>
            <a:ext cx="10515600" cy="4966349"/>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process we have to load a hyper-spectral dataset to process.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we group a </a:t>
            </a:r>
            <a:r>
              <a:rPr lang="en-US" sz="2000" dirty="0" smtClean="0">
                <a:latin typeface="Times New Roman" panose="02020603050405020304" pitchFamily="18" charset="0"/>
                <a:cs typeface="Times New Roman" panose="02020603050405020304" pitchFamily="18" charset="0"/>
              </a:rPr>
              <a:t>hyper spectral </a:t>
            </a:r>
            <a:r>
              <a:rPr lang="en-US" sz="2000" dirty="0">
                <a:latin typeface="Times New Roman" panose="02020603050405020304" pitchFamily="18" charset="0"/>
                <a:cs typeface="Times New Roman" panose="02020603050405020304" pitchFamily="18" charset="0"/>
              </a:rPr>
              <a:t>images into dataset.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select the any of the image from the dataset. It can be possible by the use of </a:t>
            </a:r>
            <a:r>
              <a:rPr lang="en-US" sz="2000" b="1" dirty="0">
                <a:latin typeface="Times New Roman" panose="02020603050405020304" pitchFamily="18" charset="0"/>
                <a:cs typeface="Times New Roman" panose="02020603050405020304" pitchFamily="18" charset="0"/>
              </a:rPr>
              <a:t>uigetfile () </a:t>
            </a:r>
            <a:r>
              <a:rPr lang="en-US" sz="2000" dirty="0">
                <a:latin typeface="Times New Roman" panose="02020603050405020304" pitchFamily="18" charset="0"/>
                <a:cs typeface="Times New Roman" panose="02020603050405020304" pitchFamily="18" charset="0"/>
              </a:rPr>
              <a:t>function.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two parameters, these are type of file and message.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use ‘*.*’ for the type of file, we can select any type of file at runtime. If we use this type it displayed all type of files.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71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668"/>
          </a:xfrm>
        </p:spPr>
        <p:txBody>
          <a:bodyPr>
            <a:noAutofit/>
          </a:bodyPr>
          <a:lstStyle/>
          <a:p>
            <a:pPr algn="ctr"/>
            <a:r>
              <a:rPr lang="en-US"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4704"/>
            <a:ext cx="10515600" cy="5082259"/>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Hyper-spectral </a:t>
            </a:r>
            <a:r>
              <a:rPr lang="en-IN" sz="2000" dirty="0">
                <a:latin typeface="Times New Roman" panose="02020603050405020304" pitchFamily="18" charset="0"/>
                <a:cs typeface="Times New Roman" panose="02020603050405020304" pitchFamily="18" charset="0"/>
              </a:rPr>
              <a:t>imaging is a non-contact, non-ionizing and </a:t>
            </a:r>
            <a:r>
              <a:rPr lang="en-IN" sz="2000" dirty="0" smtClean="0">
                <a:latin typeface="Times New Roman" panose="02020603050405020304" pitchFamily="18" charset="0"/>
                <a:cs typeface="Times New Roman" panose="02020603050405020304" pitchFamily="18" charset="0"/>
              </a:rPr>
              <a:t>minimally-invasive </a:t>
            </a:r>
            <a:r>
              <a:rPr lang="en-IN" sz="2000" dirty="0">
                <a:latin typeface="Times New Roman" panose="02020603050405020304" pitchFamily="18" charset="0"/>
                <a:cs typeface="Times New Roman" panose="02020603050405020304" pitchFamily="18" charset="0"/>
              </a:rPr>
              <a:t>sensing technique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novel dimensionality </a:t>
            </a:r>
            <a:r>
              <a:rPr lang="en-IN" sz="2000" dirty="0" smtClean="0">
                <a:latin typeface="Times New Roman" panose="02020603050405020304" pitchFamily="18" charset="0"/>
                <a:cs typeface="Times New Roman" panose="02020603050405020304" pitchFamily="18" charset="0"/>
              </a:rPr>
              <a:t>reduction </a:t>
            </a:r>
            <a:r>
              <a:rPr lang="en-IN" sz="2000" dirty="0">
                <a:latin typeface="Times New Roman" panose="02020603050405020304" pitchFamily="18" charset="0"/>
                <a:cs typeface="Times New Roman" panose="02020603050405020304" pitchFamily="18" charset="0"/>
              </a:rPr>
              <a:t>scheme and a new processing pipeline are </a:t>
            </a:r>
            <a:r>
              <a:rPr lang="en-IN" sz="2000" dirty="0" smtClean="0">
                <a:latin typeface="Times New Roman" panose="02020603050405020304" pitchFamily="18" charset="0"/>
                <a:cs typeface="Times New Roman" panose="02020603050405020304" pitchFamily="18" charset="0"/>
              </a:rPr>
              <a:t>introduced to </a:t>
            </a:r>
            <a:r>
              <a:rPr lang="en-IN" sz="2000" dirty="0">
                <a:latin typeface="Times New Roman" panose="02020603050405020304" pitchFamily="18" charset="0"/>
                <a:cs typeface="Times New Roman" panose="02020603050405020304" pitchFamily="18" charset="0"/>
              </a:rPr>
              <a:t>obtain a detailed </a:t>
            </a:r>
            <a:r>
              <a:rPr lang="en-IN" sz="2000" dirty="0" smtClean="0">
                <a:latin typeface="Times New Roman" panose="02020603050405020304" pitchFamily="18" charset="0"/>
                <a:cs typeface="Times New Roman" panose="02020603050405020304" pitchFamily="18" charset="0"/>
              </a:rPr>
              <a:t>tumour </a:t>
            </a:r>
            <a:r>
              <a:rPr lang="en-IN" sz="2000" dirty="0">
                <a:latin typeface="Times New Roman" panose="02020603050405020304" pitchFamily="18" charset="0"/>
                <a:cs typeface="Times New Roman" panose="02020603050405020304" pitchFamily="18" charset="0"/>
              </a:rPr>
              <a:t>classiﬁcation map for </a:t>
            </a:r>
            <a:r>
              <a:rPr lang="en-IN" sz="2000" dirty="0" smtClean="0">
                <a:latin typeface="Times New Roman" panose="02020603050405020304" pitchFamily="18" charset="0"/>
                <a:cs typeface="Times New Roman" panose="02020603050405020304" pitchFamily="18" charset="0"/>
              </a:rPr>
              <a:t>intra-operative </a:t>
            </a:r>
            <a:r>
              <a:rPr lang="en-IN" sz="2000" dirty="0">
                <a:latin typeface="Times New Roman" panose="02020603050405020304" pitchFamily="18" charset="0"/>
                <a:cs typeface="Times New Roman" panose="02020603050405020304" pitchFamily="18" charset="0"/>
              </a:rPr>
              <a:t>margin deﬁnition during brain surgery.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has </a:t>
            </a:r>
            <a:r>
              <a:rPr lang="en-IN" sz="2000" dirty="0">
                <a:latin typeface="Times New Roman" panose="02020603050405020304" pitchFamily="18" charset="0"/>
                <a:cs typeface="Times New Roman" panose="02020603050405020304" pitchFamily="18" charset="0"/>
              </a:rPr>
              <a:t>been performed to </a:t>
            </a:r>
            <a:r>
              <a:rPr lang="en-IN" sz="2000" dirty="0" smtClean="0">
                <a:latin typeface="Times New Roman" panose="02020603050405020304" pitchFamily="18" charset="0"/>
                <a:cs typeface="Times New Roman" panose="02020603050405020304" pitchFamily="18" charset="0"/>
              </a:rPr>
              <a:t>demonstrate the </a:t>
            </a:r>
            <a:r>
              <a:rPr lang="en-IN" sz="2000" dirty="0">
                <a:latin typeface="Times New Roman" panose="02020603050405020304" pitchFamily="18" charset="0"/>
                <a:cs typeface="Times New Roman" panose="02020603050405020304" pitchFamily="18" charset="0"/>
              </a:rPr>
              <a:t>potential clinical value of the system</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propose a </a:t>
            </a:r>
            <a:r>
              <a:rPr lang="en-IN" sz="2000" dirty="0" smtClean="0">
                <a:latin typeface="Times New Roman" panose="02020603050405020304" pitchFamily="18" charset="0"/>
                <a:cs typeface="Times New Roman" panose="02020603050405020304" pitchFamily="18" charset="0"/>
              </a:rPr>
              <a:t>novel manifold </a:t>
            </a:r>
            <a:r>
              <a:rPr lang="en-IN" sz="2000" dirty="0">
                <a:latin typeface="Times New Roman" panose="02020603050405020304" pitchFamily="18" charset="0"/>
                <a:cs typeface="Times New Roman" panose="02020603050405020304" pitchFamily="18" charset="0"/>
              </a:rPr>
              <a:t>embedding framework where the output </a:t>
            </a:r>
            <a:r>
              <a:rPr lang="en-IN" sz="2000" dirty="0" smtClean="0">
                <a:latin typeface="Times New Roman" panose="02020603050405020304" pitchFamily="18" charset="0"/>
                <a:cs typeface="Times New Roman" panose="02020603050405020304" pitchFamily="18" charset="0"/>
              </a:rPr>
              <a:t>generated from </a:t>
            </a:r>
            <a:r>
              <a:rPr lang="en-IN" sz="2000" dirty="0">
                <a:latin typeface="Times New Roman" panose="02020603050405020304" pitchFamily="18" charset="0"/>
                <a:cs typeface="Times New Roman" panose="02020603050405020304" pitchFamily="18" charset="0"/>
              </a:rPr>
              <a:t>a hyperspectral image is semantically segmented </a:t>
            </a:r>
            <a:r>
              <a:rPr lang="en-IN" sz="2000" dirty="0" smtClean="0">
                <a:latin typeface="Times New Roman" panose="02020603050405020304" pitchFamily="18" charset="0"/>
                <a:cs typeface="Times New Roman" panose="02020603050405020304" pitchFamily="18" charset="0"/>
              </a:rPr>
              <a:t>into a </a:t>
            </a:r>
            <a:r>
              <a:rPr lang="en-IN" sz="2000" dirty="0">
                <a:latin typeface="Times New Roman" panose="02020603050405020304" pitchFamily="18" charset="0"/>
                <a:cs typeface="Times New Roman" panose="02020603050405020304" pitchFamily="18" charset="0"/>
              </a:rPr>
              <a:t>tumour map.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main </a:t>
            </a:r>
            <a:r>
              <a:rPr lang="en-IN" sz="2000" dirty="0" smtClean="0">
                <a:latin typeface="Times New Roman" panose="02020603050405020304" pitchFamily="18" charset="0"/>
                <a:cs typeface="Times New Roman" panose="02020603050405020304" pitchFamily="18" charset="0"/>
              </a:rPr>
              <a:t>goal of </a:t>
            </a:r>
            <a:r>
              <a:rPr lang="en-IN" sz="2000" dirty="0">
                <a:latin typeface="Times New Roman" panose="02020603050405020304" pitchFamily="18" charset="0"/>
                <a:cs typeface="Times New Roman" panose="02020603050405020304" pitchFamily="18" charset="0"/>
              </a:rPr>
              <a:t>delineating the exact boundaries of the brain tumours</a:t>
            </a:r>
            <a:r>
              <a:rPr lang="en-IN" sz="2000" dirty="0" smtClean="0">
                <a:latin typeface="Times New Roman" panose="02020603050405020304" pitchFamily="18" charset="0"/>
                <a:cs typeface="Times New Roman" panose="02020603050405020304" pitchFamily="18" charset="0"/>
              </a:rPr>
              <a:t>, allowing </a:t>
            </a:r>
            <a:r>
              <a:rPr lang="en-IN" sz="2000" dirty="0">
                <a:latin typeface="Times New Roman" panose="02020603050405020304" pitchFamily="18" charset="0"/>
                <a:cs typeface="Times New Roman" panose="02020603050405020304" pitchFamily="18" charset="0"/>
              </a:rPr>
              <a:t>a complete resection of the malignant cells </a:t>
            </a:r>
            <a:r>
              <a:rPr lang="en-IN" sz="2000" dirty="0" smtClean="0">
                <a:latin typeface="Times New Roman" panose="02020603050405020304" pitchFamily="18" charset="0"/>
                <a:cs typeface="Times New Roman" panose="02020603050405020304" pitchFamily="18" charset="0"/>
              </a:rPr>
              <a:t>while saving </a:t>
            </a:r>
            <a:r>
              <a:rPr lang="en-IN" sz="2000" dirty="0">
                <a:latin typeface="Times New Roman" panose="02020603050405020304" pitchFamily="18" charset="0"/>
                <a:cs typeface="Times New Roman" panose="02020603050405020304" pitchFamily="18" charset="0"/>
              </a:rPr>
              <a:t>as much healthy brain tissue as possible.</a:t>
            </a:r>
          </a:p>
        </p:txBody>
      </p:sp>
    </p:spTree>
    <p:extLst>
      <p:ext uri="{BB962C8B-B14F-4D97-AF65-F5344CB8AC3E}">
        <p14:creationId xmlns:p14="http://schemas.microsoft.com/office/powerpoint/2010/main" val="571247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pPr algn="ctr"/>
            <a:r>
              <a:rPr lang="en-US" sz="4000" dirty="0">
                <a:latin typeface="Times New Roman" panose="02020603050405020304" pitchFamily="18" charset="0"/>
                <a:cs typeface="Times New Roman" panose="02020603050405020304" pitchFamily="18" charset="0"/>
              </a:rPr>
              <a:t>READ A </a:t>
            </a:r>
            <a:r>
              <a:rPr lang="en-US" sz="4000" dirty="0" smtClean="0">
                <a:latin typeface="Times New Roman" panose="02020603050405020304" pitchFamily="18" charset="0"/>
                <a:cs typeface="Times New Roman" panose="02020603050405020304" pitchFamily="18" charset="0"/>
              </a:rPr>
              <a:t>FILE - FLOW</a:t>
            </a:r>
            <a:endParaRPr lang="en-IN" sz="4000" dirty="0"/>
          </a:p>
        </p:txBody>
      </p:sp>
      <p:grpSp>
        <p:nvGrpSpPr>
          <p:cNvPr id="17" name="Group 16"/>
          <p:cNvGrpSpPr/>
          <p:nvPr/>
        </p:nvGrpSpPr>
        <p:grpSpPr>
          <a:xfrm>
            <a:off x="4146997" y="1700011"/>
            <a:ext cx="4441004" cy="3654226"/>
            <a:chOff x="4530233" y="1748399"/>
            <a:chExt cx="3787312" cy="3489928"/>
          </a:xfrm>
        </p:grpSpPr>
        <p:sp>
          <p:nvSpPr>
            <p:cNvPr id="5" name="Rounded Rectangle 4"/>
            <p:cNvSpPr/>
            <p:nvPr/>
          </p:nvSpPr>
          <p:spPr>
            <a:xfrm>
              <a:off x="4530233" y="1748399"/>
              <a:ext cx="1645920" cy="6531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iamond 5"/>
            <p:cNvSpPr/>
            <p:nvPr/>
          </p:nvSpPr>
          <p:spPr>
            <a:xfrm>
              <a:off x="4660861" y="2984564"/>
              <a:ext cx="1384663" cy="10189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645499" y="3104821"/>
              <a:ext cx="1672046" cy="770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530233" y="4601817"/>
              <a:ext cx="1645919" cy="636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Go to Preprocessing</a:t>
              </a:r>
              <a:endParaRPr lang="en-IN" sz="2000" dirty="0">
                <a:solidFill>
                  <a:schemeClr val="tx1"/>
                </a:solidFill>
              </a:endParaRPr>
            </a:p>
          </p:txBody>
        </p:sp>
        <p:cxnSp>
          <p:nvCxnSpPr>
            <p:cNvPr id="9" name="Straight Arrow Connector 8"/>
            <p:cNvCxnSpPr/>
            <p:nvPr/>
          </p:nvCxnSpPr>
          <p:spPr>
            <a:xfrm flipV="1">
              <a:off x="6045524" y="3490175"/>
              <a:ext cx="599975" cy="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53185" y="4003467"/>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84708" y="3076059"/>
              <a:ext cx="425426"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832530" y="4025961"/>
              <a:ext cx="476007"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5353185" y="2401542"/>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675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218941"/>
            <a:ext cx="10515600" cy="631065"/>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READ A FILE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2118" t="873" r="1612" b="2860"/>
          <a:stretch/>
        </p:blipFill>
        <p:spPr>
          <a:xfrm>
            <a:off x="2305318" y="965914"/>
            <a:ext cx="8216721" cy="54992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0372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64" y="175343"/>
            <a:ext cx="10515600" cy="8253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ORIGINAL IMAGE</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7513" t="15570" r="17562" b="13775"/>
          <a:stretch/>
        </p:blipFill>
        <p:spPr bwMode="auto">
          <a:xfrm>
            <a:off x="2613873" y="1000664"/>
            <a:ext cx="7136782" cy="5400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56644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3"/>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3043" y="1030310"/>
            <a:ext cx="10065913" cy="5396247"/>
          </a:xfrm>
        </p:spPr>
        <p:txBody>
          <a:bodyPr>
            <a:normAutofit fontScale="77500" lnSpcReduction="20000"/>
          </a:bodyPr>
          <a:lstStyle/>
          <a:p>
            <a:pPr algn="just">
              <a:lnSpc>
                <a:spcPct val="17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Pre-processing is a common name for operations with images at the lowest level of abstraction</a:t>
            </a:r>
          </a:p>
          <a:p>
            <a:pPr algn="just">
              <a:lnSpc>
                <a:spcPct val="17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aim of pre-processing is an improvement of the image data that suppresses unwanted distortions or enhances some image features important for further processing. </a:t>
            </a:r>
          </a:p>
          <a:p>
            <a:pPr algn="just">
              <a:lnSpc>
                <a:spcPct val="17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pre-processing is the size adjusting of the considered image, luminance normalization, statistical normalization, filtering noise with specified filter, conversion to certain class.</a:t>
            </a:r>
          </a:p>
          <a:p>
            <a:pPr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Using preprocessing technique we can get a 3 bands of images.</a:t>
            </a:r>
          </a:p>
          <a:p>
            <a:pPr marL="228600" lvl="1" algn="just">
              <a:lnSpc>
                <a:spcPct val="170000"/>
              </a:lnSpc>
              <a:spcBef>
                <a:spcPts val="1000"/>
              </a:spcBef>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image we apply 3 techniques</a:t>
            </a:r>
          </a:p>
          <a:p>
            <a:pPr lvl="1"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Image Calibration</a:t>
            </a:r>
          </a:p>
          <a:p>
            <a:pPr lvl="1"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Noise Removal</a:t>
            </a:r>
          </a:p>
          <a:p>
            <a:pPr lvl="1"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Data Normalization</a:t>
            </a:r>
          </a:p>
          <a:p>
            <a:pPr marL="457200" lvl="1" indent="0" algn="just">
              <a:buNone/>
            </a:pP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710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PREPROCESSING - FLOW</a:t>
            </a:r>
            <a:endParaRPr lang="en-IN" sz="4000" dirty="0">
              <a:latin typeface="Times New Roman" panose="02020603050405020304" pitchFamily="18" charset="0"/>
              <a:cs typeface="Times New Roman" panose="02020603050405020304" pitchFamily="18" charset="0"/>
            </a:endParaRPr>
          </a:p>
        </p:txBody>
      </p:sp>
      <p:grpSp>
        <p:nvGrpSpPr>
          <p:cNvPr id="74" name="Group 73"/>
          <p:cNvGrpSpPr/>
          <p:nvPr/>
        </p:nvGrpSpPr>
        <p:grpSpPr>
          <a:xfrm>
            <a:off x="1223493" y="2099257"/>
            <a:ext cx="9826580" cy="3615744"/>
            <a:chOff x="2457181" y="1867437"/>
            <a:chExt cx="8489862" cy="3615744"/>
          </a:xfrm>
        </p:grpSpPr>
        <p:cxnSp>
          <p:nvCxnSpPr>
            <p:cNvPr id="68" name="Straight Arrow Connector 67"/>
            <p:cNvCxnSpPr>
              <a:stCxn id="9" idx="2"/>
            </p:cNvCxnSpPr>
            <p:nvPr/>
          </p:nvCxnSpPr>
          <p:spPr>
            <a:xfrm flipH="1">
              <a:off x="10089592" y="2566123"/>
              <a:ext cx="20325" cy="595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9375820" y="1922179"/>
              <a:ext cx="1468192"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endParaRPr lang="en-IN" dirty="0">
                <a:solidFill>
                  <a:schemeClr val="tx1"/>
                </a:solidFill>
              </a:endParaRPr>
            </a:p>
          </p:txBody>
        </p:sp>
        <p:sp>
          <p:nvSpPr>
            <p:cNvPr id="4" name="Rounded Rectangle 3"/>
            <p:cNvSpPr/>
            <p:nvPr/>
          </p:nvSpPr>
          <p:spPr>
            <a:xfrm>
              <a:off x="2457181" y="1867437"/>
              <a:ext cx="1696792"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Hyper spectral Image</a:t>
              </a:r>
            </a:p>
          </p:txBody>
        </p:sp>
        <p:sp>
          <p:nvSpPr>
            <p:cNvPr id="5" name="Rounded Rectangle 4"/>
            <p:cNvSpPr/>
            <p:nvPr/>
          </p:nvSpPr>
          <p:spPr>
            <a:xfrm>
              <a:off x="2591206" y="3255142"/>
              <a:ext cx="1609858"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6" name="Rounded Rectangle 5"/>
            <p:cNvSpPr/>
            <p:nvPr/>
          </p:nvSpPr>
          <p:spPr>
            <a:xfrm>
              <a:off x="5097875" y="1949552"/>
              <a:ext cx="1101143"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Band</a:t>
              </a:r>
              <a:endParaRPr lang="en-IN" dirty="0">
                <a:solidFill>
                  <a:schemeClr val="tx1"/>
                </a:solidFill>
              </a:endParaRPr>
            </a:p>
          </p:txBody>
        </p:sp>
        <p:sp>
          <p:nvSpPr>
            <p:cNvPr id="7" name="Rounded Rectangle 6"/>
            <p:cNvSpPr/>
            <p:nvPr/>
          </p:nvSpPr>
          <p:spPr>
            <a:xfrm>
              <a:off x="5079368" y="3243868"/>
              <a:ext cx="1101143"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Band</a:t>
              </a:r>
              <a:endParaRPr lang="en-IN" dirty="0">
                <a:solidFill>
                  <a:schemeClr val="tx1"/>
                </a:solidFill>
              </a:endParaRPr>
            </a:p>
          </p:txBody>
        </p:sp>
        <p:sp>
          <p:nvSpPr>
            <p:cNvPr id="8" name="Rounded Rectangle 7"/>
            <p:cNvSpPr/>
            <p:nvPr/>
          </p:nvSpPr>
          <p:spPr>
            <a:xfrm>
              <a:off x="5097875" y="4592948"/>
              <a:ext cx="1101143"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Band</a:t>
              </a:r>
              <a:endParaRPr lang="en-IN" dirty="0">
                <a:solidFill>
                  <a:schemeClr val="tx1"/>
                </a:solidFill>
              </a:endParaRPr>
            </a:p>
          </p:txBody>
        </p:sp>
        <p:sp>
          <p:nvSpPr>
            <p:cNvPr id="10" name="Rounded Rectangle 9"/>
            <p:cNvSpPr/>
            <p:nvPr/>
          </p:nvSpPr>
          <p:spPr>
            <a:xfrm>
              <a:off x="9387631" y="3179474"/>
              <a:ext cx="1468192" cy="8113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Noise Removal</a:t>
              </a:r>
              <a:endParaRPr lang="en-IN" dirty="0">
                <a:solidFill>
                  <a:schemeClr val="tx1"/>
                </a:solidFill>
              </a:endParaRPr>
            </a:p>
          </p:txBody>
        </p:sp>
        <p:sp>
          <p:nvSpPr>
            <p:cNvPr id="11" name="Rounded Rectangle 10"/>
            <p:cNvSpPr/>
            <p:nvPr/>
          </p:nvSpPr>
          <p:spPr>
            <a:xfrm>
              <a:off x="9375820" y="4684690"/>
              <a:ext cx="1571223" cy="798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Normalization</a:t>
              </a:r>
              <a:endParaRPr lang="en-IN" dirty="0">
                <a:solidFill>
                  <a:schemeClr val="tx1"/>
                </a:solidFill>
              </a:endParaRPr>
            </a:p>
          </p:txBody>
        </p:sp>
        <p:sp>
          <p:nvSpPr>
            <p:cNvPr id="12" name="Rounded Rectangle 11"/>
            <p:cNvSpPr/>
            <p:nvPr/>
          </p:nvSpPr>
          <p:spPr>
            <a:xfrm>
              <a:off x="7057224" y="3308264"/>
              <a:ext cx="1251933" cy="553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Group</a:t>
              </a:r>
              <a:endParaRPr lang="en-IN" dirty="0">
                <a:solidFill>
                  <a:schemeClr val="tx1"/>
                </a:solidFill>
              </a:endParaRPr>
            </a:p>
          </p:txBody>
        </p:sp>
        <p:cxnSp>
          <p:nvCxnSpPr>
            <p:cNvPr id="16" name="Straight Arrow Connector 15"/>
            <p:cNvCxnSpPr>
              <a:stCxn id="5" idx="3"/>
              <a:endCxn id="7" idx="1"/>
            </p:cNvCxnSpPr>
            <p:nvPr/>
          </p:nvCxnSpPr>
          <p:spPr>
            <a:xfrm flipV="1">
              <a:off x="4201064" y="3585158"/>
              <a:ext cx="878304" cy="1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8" idx="1"/>
            </p:cNvCxnSpPr>
            <p:nvPr/>
          </p:nvCxnSpPr>
          <p:spPr>
            <a:xfrm>
              <a:off x="4201064" y="3596432"/>
              <a:ext cx="896811" cy="133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 idx="1"/>
            </p:cNvCxnSpPr>
            <p:nvPr/>
          </p:nvCxnSpPr>
          <p:spPr>
            <a:xfrm flipV="1">
              <a:off x="4201064" y="2290842"/>
              <a:ext cx="896811" cy="1305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a:off x="6180511" y="3585158"/>
              <a:ext cx="8767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p:cNvCxnSpPr>
            <p:nvPr/>
          </p:nvCxnSpPr>
          <p:spPr>
            <a:xfrm>
              <a:off x="6199018" y="2290842"/>
              <a:ext cx="820912" cy="1244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p:cNvCxnSpPr>
            <p:nvPr/>
          </p:nvCxnSpPr>
          <p:spPr>
            <a:xfrm flipV="1">
              <a:off x="6199018" y="3644730"/>
              <a:ext cx="828218" cy="1289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3"/>
              <a:endCxn id="9" idx="1"/>
            </p:cNvCxnSpPr>
            <p:nvPr/>
          </p:nvCxnSpPr>
          <p:spPr>
            <a:xfrm flipV="1">
              <a:off x="8309157" y="2244151"/>
              <a:ext cx="1066663" cy="1341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292558" y="2566123"/>
              <a:ext cx="0" cy="682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H="1">
            <a:off x="10057617" y="4264519"/>
            <a:ext cx="11763" cy="612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27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96947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PREPROCESSED IMAGE</a:t>
            </a:r>
            <a:endParaRPr lang="en-IN" sz="40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srcRect l="12316" t="30165" r="7589" b="19251"/>
          <a:stretch/>
        </p:blipFill>
        <p:spPr>
          <a:xfrm>
            <a:off x="780333" y="1583474"/>
            <a:ext cx="10750028" cy="4482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5533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613"/>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MEDIAN COMBINE IMAGE</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12323" t="13321" r="11434" b="13502"/>
          <a:stretch/>
        </p:blipFill>
        <p:spPr>
          <a:xfrm>
            <a:off x="3154795" y="1247366"/>
            <a:ext cx="6769790" cy="5331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687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39427"/>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NOISY IMAGE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12067" t="14314" r="12652" b="14391"/>
          <a:stretch/>
        </p:blipFill>
        <p:spPr>
          <a:xfrm>
            <a:off x="2186936" y="1056696"/>
            <a:ext cx="8049884" cy="5542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7489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311"/>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NORMALIZED IMAGE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13169" t="13472" r="13067" b="14686"/>
          <a:stretch/>
        </p:blipFill>
        <p:spPr>
          <a:xfrm>
            <a:off x="2520177" y="1182030"/>
            <a:ext cx="7025268" cy="53826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6628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MANIFOLD EMBEDDING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9859"/>
            <a:ext cx="10515600" cy="497922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Manifold </a:t>
            </a:r>
            <a:r>
              <a:rPr lang="en-IN" sz="2000" dirty="0">
                <a:latin typeface="Times New Roman" panose="02020603050405020304" pitchFamily="18" charset="0"/>
                <a:cs typeface="Times New Roman" panose="02020603050405020304" pitchFamily="18" charset="0"/>
              </a:rPr>
              <a:t>learning and nonlinear dimensionality reduction (NLDR</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Many </a:t>
            </a:r>
            <a:r>
              <a:rPr lang="en-IN" sz="2000" dirty="0">
                <a:latin typeface="Times New Roman" panose="02020603050405020304" pitchFamily="18" charset="0"/>
                <a:cs typeface="Times New Roman" panose="02020603050405020304" pitchFamily="18" charset="0"/>
              </a:rPr>
              <a:t>of these non-linear dimensionality reduction methods are related to the linear </a:t>
            </a:r>
            <a:r>
              <a:rPr lang="en-IN" sz="2000" dirty="0" smtClean="0">
                <a:latin typeface="Times New Roman" panose="02020603050405020304" pitchFamily="18" charset="0"/>
                <a:cs typeface="Times New Roman" panose="02020603050405020304" pitchFamily="18" charset="0"/>
              </a:rPr>
              <a:t>methods.</a:t>
            </a:r>
          </a:p>
          <a:p>
            <a:pPr algn="just">
              <a:lnSpc>
                <a:spcPct val="150000"/>
              </a:lnSpc>
            </a:pPr>
            <a:r>
              <a:rPr lang="en-IN" sz="2000" dirty="0" smtClean="0">
                <a:latin typeface="Times New Roman" panose="02020603050405020304" pitchFamily="18" charset="0"/>
                <a:cs typeface="Times New Roman" panose="02020603050405020304" pitchFamily="18" charset="0"/>
              </a:rPr>
              <a:t>Non-linear </a:t>
            </a:r>
            <a:r>
              <a:rPr lang="en-IN" sz="2000" dirty="0">
                <a:latin typeface="Times New Roman" panose="02020603050405020304" pitchFamily="18" charset="0"/>
                <a:cs typeface="Times New Roman" panose="02020603050405020304" pitchFamily="18" charset="0"/>
              </a:rPr>
              <a:t>methods can be broadly classified into two groups</a:t>
            </a:r>
            <a:r>
              <a:rPr lang="en-IN" sz="2000" dirty="0" smtClean="0">
                <a:latin typeface="Times New Roman" panose="02020603050405020304" pitchFamily="18" charset="0"/>
                <a:cs typeface="Times New Roman" panose="02020603050405020304" pitchFamily="18" charset="0"/>
              </a:rPr>
              <a:t>:</a:t>
            </a:r>
          </a:p>
          <a:p>
            <a:pPr lvl="1" algn="just">
              <a:lnSpc>
                <a:spcPct val="150000"/>
              </a:lnSpc>
            </a:pPr>
            <a:r>
              <a:rPr lang="en-IN" sz="2000" dirty="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apping </a:t>
            </a:r>
            <a:r>
              <a:rPr lang="en-IN" sz="2000" dirty="0">
                <a:latin typeface="Times New Roman" panose="02020603050405020304" pitchFamily="18" charset="0"/>
                <a:cs typeface="Times New Roman" panose="02020603050405020304" pitchFamily="18" charset="0"/>
              </a:rPr>
              <a:t>(either from the high-dimensional space to the low-dimensional </a:t>
            </a:r>
            <a:r>
              <a:rPr lang="en-IN" sz="2000" dirty="0" smtClean="0">
                <a:latin typeface="Times New Roman" panose="02020603050405020304" pitchFamily="18" charset="0"/>
                <a:cs typeface="Times New Roman" panose="02020603050405020304" pitchFamily="18" charset="0"/>
              </a:rPr>
              <a:t>embedding)</a:t>
            </a:r>
          </a:p>
          <a:p>
            <a:pPr lvl="1" algn="just">
              <a:lnSpc>
                <a:spcPct val="150000"/>
              </a:lnSpc>
            </a:pPr>
            <a:r>
              <a:rPr lang="en-IN" sz="2000" dirty="0">
                <a:latin typeface="Times New Roman" panose="02020603050405020304" pitchFamily="18" charset="0"/>
                <a:cs typeface="Times New Roman" panose="02020603050405020304" pitchFamily="18" charset="0"/>
              </a:rPr>
              <a:t>V</a:t>
            </a:r>
            <a:r>
              <a:rPr lang="en-IN" sz="2000" dirty="0" smtClean="0">
                <a:latin typeface="Times New Roman" panose="02020603050405020304" pitchFamily="18" charset="0"/>
                <a:cs typeface="Times New Roman" panose="02020603050405020304" pitchFamily="18" charset="0"/>
              </a:rPr>
              <a:t>isualisation</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context of machine learning, mapping methods may be viewed as a preliminary feature extraction step, after which pattern recognition algorithms are applied.</a:t>
            </a:r>
          </a:p>
        </p:txBody>
      </p:sp>
    </p:spTree>
    <p:extLst>
      <p:ext uri="{BB962C8B-B14F-4D97-AF65-F5344CB8AC3E}">
        <p14:creationId xmlns:p14="http://schemas.microsoft.com/office/powerpoint/2010/main" val="949820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1202" y="1378041"/>
            <a:ext cx="9564174" cy="4378816"/>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To obtain a detailed tumour classiﬁcation map for intra-operative margin deﬁnition during brain surgery.</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Delineating </a:t>
            </a:r>
            <a:r>
              <a:rPr lang="en-IN" sz="2000" dirty="0">
                <a:latin typeface="Times New Roman" panose="02020603050405020304" pitchFamily="18" charset="0"/>
                <a:cs typeface="Times New Roman" panose="02020603050405020304" pitchFamily="18" charset="0"/>
              </a:rPr>
              <a:t>the exact boundaries of the brain </a:t>
            </a:r>
            <a:r>
              <a:rPr lang="en-IN" sz="2000" dirty="0" smtClean="0">
                <a:latin typeface="Times New Roman" panose="02020603050405020304" pitchFamily="18" charset="0"/>
                <a:cs typeface="Times New Roman" panose="02020603050405020304" pitchFamily="18" charset="0"/>
              </a:rPr>
              <a:t>tumours.</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improve diagnosis and </a:t>
            </a:r>
            <a:r>
              <a:rPr lang="en-IN" sz="2000" dirty="0" smtClean="0">
                <a:latin typeface="Times New Roman" panose="02020603050405020304" pitchFamily="18" charset="0"/>
                <a:cs typeface="Times New Roman" panose="02020603050405020304" pitchFamily="18" charset="0"/>
              </a:rPr>
              <a:t>treatment planning</a:t>
            </a:r>
            <a:r>
              <a:rPr lang="en-IN" sz="2000" dirty="0">
                <a:latin typeface="Times New Roman" panose="02020603050405020304" pitchFamily="18" charset="0"/>
                <a:cs typeface="Times New Roman" panose="02020603050405020304" pitchFamily="18" charset="0"/>
              </a:rPr>
              <a:t>, as well as follow-up of individual patients.</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785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MANIFOLD EMBEDDING - FLOW</a:t>
            </a:r>
            <a:endParaRPr lang="en-IN" sz="4000" dirty="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5002722" y="1686123"/>
            <a:ext cx="2374508" cy="4082297"/>
            <a:chOff x="3019178" y="1489175"/>
            <a:chExt cx="2374508" cy="4082297"/>
          </a:xfrm>
        </p:grpSpPr>
        <p:sp>
          <p:nvSpPr>
            <p:cNvPr id="5" name="Rounded Rectangle 4"/>
            <p:cNvSpPr/>
            <p:nvPr/>
          </p:nvSpPr>
          <p:spPr>
            <a:xfrm>
              <a:off x="3019178" y="1489175"/>
              <a:ext cx="1764405" cy="8641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 Normalization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147708" y="4787217"/>
              <a:ext cx="1556511" cy="7842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Histogram Equalization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249823" y="3174143"/>
              <a:ext cx="1352282" cy="7842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Contrast Adjust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3901380" y="2353307"/>
              <a:ext cx="0" cy="812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59053" y="2513117"/>
              <a:ext cx="1234633" cy="400110"/>
            </a:xfrm>
            <a:prstGeom prst="rect">
              <a:avLst/>
            </a:prstGeom>
            <a:solidFill>
              <a:schemeClr val="bg1"/>
            </a:solid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madjust()</a:t>
              </a:r>
              <a:endParaRPr lang="en-IN" sz="20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3925964" y="3966381"/>
              <a:ext cx="0" cy="812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59053" y="4087637"/>
              <a:ext cx="992579" cy="400110"/>
            </a:xfrm>
            <a:prstGeom prst="rect">
              <a:avLst/>
            </a:prstGeom>
            <a:solidFill>
              <a:schemeClr val="bg1"/>
            </a:solidFill>
          </p:spPr>
          <p:txBody>
            <a:bodyPr wrap="none" rtlCol="0">
              <a:spAutoFit/>
            </a:bodyPr>
            <a:lstStyle/>
            <a:p>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mhist</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06713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386366"/>
            <a:ext cx="10515600" cy="89219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CONTRAST ADJUST IMAGE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10952" t="27619" r="6968" b="24574"/>
          <a:stretch/>
        </p:blipFill>
        <p:spPr>
          <a:xfrm>
            <a:off x="1349180" y="1278564"/>
            <a:ext cx="9519397" cy="50553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271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8" y="193183"/>
            <a:ext cx="10515600" cy="892198"/>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HISTOGRAM EQUALIZATION</a:t>
            </a:r>
            <a:endParaRPr lang="en-IN" sz="3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8734" t="17383" r="7579" b="5510"/>
          <a:stretch/>
        </p:blipFill>
        <p:spPr>
          <a:xfrm>
            <a:off x="2459483" y="1085381"/>
            <a:ext cx="7324549" cy="5495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114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SEGMENTATION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913" y="1146220"/>
            <a:ext cx="10812887" cy="5396248"/>
          </a:xfrm>
        </p:spPr>
        <p:txBody>
          <a:bodyPr>
            <a:no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Image </a:t>
            </a:r>
            <a:r>
              <a:rPr lang="en-IN" sz="2000" dirty="0">
                <a:latin typeface="Times New Roman" panose="02020603050405020304" pitchFamily="18" charset="0"/>
                <a:cs typeface="Times New Roman" panose="02020603050405020304" pitchFamily="18" charset="0"/>
              </a:rPr>
              <a:t>segmentation is the process of partitioning a digital image into multiple </a:t>
            </a:r>
            <a:r>
              <a:rPr lang="en-IN" sz="2000" dirty="0" smtClean="0">
                <a:latin typeface="Times New Roman" panose="02020603050405020304" pitchFamily="18" charset="0"/>
                <a:cs typeface="Times New Roman" panose="02020603050405020304" pitchFamily="18" charset="0"/>
              </a:rPr>
              <a:t>segments.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Image segmentation is typically used to locate objects and boundaries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images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the process of assigning a label to every pixel in an image such that pixels with the same label share certain characteristics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Each of the pixels in a region are similar with respect to some characteristic or computed property, such as </a:t>
            </a:r>
            <a:r>
              <a:rPr lang="en-IN" sz="2000" dirty="0" smtClean="0">
                <a:latin typeface="Times New Roman" panose="02020603050405020304" pitchFamily="18" charset="0"/>
                <a:cs typeface="Times New Roman" panose="02020603050405020304" pitchFamily="18" charset="0"/>
              </a:rPr>
              <a:t>colour, intensity</a:t>
            </a:r>
            <a:r>
              <a:rPr lang="en-IN" sz="2000" dirty="0">
                <a:latin typeface="Times New Roman" panose="02020603050405020304" pitchFamily="18" charset="0"/>
                <a:cs typeface="Times New Roman" panose="02020603050405020304" pitchFamily="18" charset="0"/>
              </a:rPr>
              <a:t>, or texture. Adjacent regions are significantly different with respect to the same </a:t>
            </a:r>
            <a:r>
              <a:rPr lang="en-IN" sz="2000" dirty="0" smtClean="0">
                <a:latin typeface="Times New Roman" panose="02020603050405020304" pitchFamily="18" charset="0"/>
                <a:cs typeface="Times New Roman" panose="02020603050405020304" pitchFamily="18" charset="0"/>
              </a:rPr>
              <a:t>characteristics.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Clustering Methods:</a:t>
            </a:r>
          </a:p>
          <a:p>
            <a:pPr lvl="1" algn="just">
              <a:lnSpc>
                <a:spcPct val="150000"/>
              </a:lnSpc>
            </a:pPr>
            <a:r>
              <a:rPr lang="en-IN" sz="2000" dirty="0">
                <a:latin typeface="Times New Roman" panose="02020603050405020304" pitchFamily="18" charset="0"/>
                <a:cs typeface="Times New Roman" panose="02020603050405020304" pitchFamily="18" charset="0"/>
              </a:rPr>
              <a:t>The K-means algorithm is an iterative technique that is used to partition an image into </a:t>
            </a:r>
            <a:r>
              <a:rPr lang="en-IN" sz="2000" i="1"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clusters.</a:t>
            </a:r>
          </a:p>
        </p:txBody>
      </p:sp>
    </p:spTree>
    <p:extLst>
      <p:ext uri="{BB962C8B-B14F-4D97-AF65-F5344CB8AC3E}">
        <p14:creationId xmlns:p14="http://schemas.microsoft.com/office/powerpoint/2010/main" val="3969963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SEGMENTATION - FLOW</a:t>
            </a:r>
            <a:endParaRPr lang="en-IN" sz="40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690309" y="1838897"/>
            <a:ext cx="2811381" cy="3382199"/>
            <a:chOff x="4690309" y="1768558"/>
            <a:chExt cx="2811381" cy="3382199"/>
          </a:xfrm>
        </p:grpSpPr>
        <p:cxnSp>
          <p:nvCxnSpPr>
            <p:cNvPr id="8" name="Straight Arrow Connector 7"/>
            <p:cNvCxnSpPr/>
            <p:nvPr/>
          </p:nvCxnSpPr>
          <p:spPr>
            <a:xfrm>
              <a:off x="5533659" y="2567050"/>
              <a:ext cx="0" cy="1785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690309" y="1768558"/>
              <a:ext cx="1790164" cy="798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Embedded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4718941" y="4352267"/>
              <a:ext cx="1803043" cy="7984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Cluster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824628" y="3163630"/>
              <a:ext cx="1677062" cy="400110"/>
            </a:xfrm>
            <a:prstGeom prst="rect">
              <a:avLst/>
            </a:prstGeom>
            <a:solidFill>
              <a:schemeClr val="bg1"/>
            </a:solid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random_forest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38644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SEGMENTED REGION</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4565" t="15636" r="14198" b="8183"/>
          <a:stretch/>
        </p:blipFill>
        <p:spPr bwMode="auto">
          <a:xfrm>
            <a:off x="1914292" y="1271240"/>
            <a:ext cx="8363415" cy="5263375"/>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705372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8946"/>
            <a:ext cx="10515600" cy="5280339"/>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Classification models in machine learning are evaluated for their performance by common performance measures. </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Mean-Class Accuracy: </a:t>
            </a:r>
            <a:endParaRPr lang="en-IN" sz="2000" b="1"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obtained averaging the </a:t>
            </a:r>
            <a:r>
              <a:rPr lang="en-IN" sz="2000" dirty="0" smtClean="0">
                <a:latin typeface="Times New Roman" panose="02020603050405020304" pitchFamily="18" charset="0"/>
                <a:cs typeface="Times New Roman" panose="02020603050405020304" pitchFamily="18" charset="0"/>
              </a:rPr>
              <a:t>accuracies </a:t>
            </a:r>
            <a:r>
              <a:rPr lang="en-IN" sz="2000" dirty="0">
                <a:latin typeface="Times New Roman" panose="02020603050405020304" pitchFamily="18" charset="0"/>
                <a:cs typeface="Times New Roman" panose="02020603050405020304" pitchFamily="18" charset="0"/>
              </a:rPr>
              <a:t>achieved in each of the classes. It is a more </a:t>
            </a:r>
            <a:r>
              <a:rPr lang="en-IN" sz="2000" dirty="0" smtClean="0">
                <a:latin typeface="Times New Roman" panose="02020603050405020304" pitchFamily="18" charset="0"/>
                <a:cs typeface="Times New Roman" panose="02020603050405020304" pitchFamily="18" charset="0"/>
              </a:rPr>
              <a:t>reliable measure </a:t>
            </a:r>
            <a:r>
              <a:rPr lang="en-IN" sz="2000" dirty="0">
                <a:latin typeface="Times New Roman" panose="02020603050405020304" pitchFamily="18" charset="0"/>
                <a:cs typeface="Times New Roman" panose="02020603050405020304" pitchFamily="18" charset="0"/>
              </a:rPr>
              <a:t>than the overall accuracy when, as in this </a:t>
            </a:r>
            <a:r>
              <a:rPr lang="en-IN" sz="2000" dirty="0" smtClean="0">
                <a:latin typeface="Times New Roman" panose="02020603050405020304" pitchFamily="18" charset="0"/>
                <a:cs typeface="Times New Roman" panose="02020603050405020304" pitchFamily="18" charset="0"/>
              </a:rPr>
              <a:t>case, the </a:t>
            </a:r>
            <a:r>
              <a:rPr lang="en-IN" sz="2000" dirty="0">
                <a:latin typeface="Times New Roman" panose="02020603050405020304" pitchFamily="18" charset="0"/>
                <a:cs typeface="Times New Roman" panose="02020603050405020304" pitchFamily="18" charset="0"/>
              </a:rPr>
              <a:t>sample distributions for the same classes are </a:t>
            </a:r>
            <a:r>
              <a:rPr lang="en-IN" sz="2000" dirty="0" smtClean="0">
                <a:latin typeface="Times New Roman" panose="02020603050405020304" pitchFamily="18" charset="0"/>
                <a:cs typeface="Times New Roman" panose="02020603050405020304" pitchFamily="18" charset="0"/>
              </a:rPr>
              <a:t>limited in </a:t>
            </a:r>
            <a:r>
              <a:rPr lang="en-IN" sz="2000" dirty="0">
                <a:latin typeface="Times New Roman" panose="02020603050405020304" pitchFamily="18" charset="0"/>
                <a:cs typeface="Times New Roman" panose="02020603050405020304" pitchFamily="18" charset="0"/>
              </a:rPr>
              <a:t>number, causing an unbalanced dataset.</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Sensitivity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actual positives </a:t>
            </a:r>
            <a:r>
              <a:rPr lang="en-IN" sz="2000" dirty="0" smtClean="0">
                <a:latin typeface="Times New Roman" panose="02020603050405020304" pitchFamily="18" charset="0"/>
                <a:cs typeface="Times New Roman" panose="02020603050405020304" pitchFamily="18" charset="0"/>
              </a:rPr>
              <a:t>which are </a:t>
            </a:r>
            <a:r>
              <a:rPr lang="en-IN" sz="2000" dirty="0">
                <a:latin typeface="Times New Roman" panose="02020603050405020304" pitchFamily="18" charset="0"/>
                <a:cs typeface="Times New Roman" panose="02020603050405020304" pitchFamily="18" charset="0"/>
              </a:rPr>
              <a:t>correctly identiﬁed as positives by the classiﬁer.</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Speciﬁcity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the actual </a:t>
            </a:r>
            <a:r>
              <a:rPr lang="en-IN" sz="2000" dirty="0" smtClean="0">
                <a:latin typeface="Times New Roman" panose="02020603050405020304" pitchFamily="18" charset="0"/>
                <a:cs typeface="Times New Roman" panose="02020603050405020304" pitchFamily="18" charset="0"/>
              </a:rPr>
              <a:t>negatives which </a:t>
            </a:r>
            <a:r>
              <a:rPr lang="en-IN" sz="2000" dirty="0">
                <a:latin typeface="Times New Roman" panose="02020603050405020304" pitchFamily="18" charset="0"/>
                <a:cs typeface="Times New Roman" panose="02020603050405020304" pitchFamily="18" charset="0"/>
              </a:rPr>
              <a:t>the classiﬁer successfully identiﬁes as negative.</a:t>
            </a:r>
          </a:p>
        </p:txBody>
      </p:sp>
    </p:spTree>
    <p:extLst>
      <p:ext uri="{BB962C8B-B14F-4D97-AF65-F5344CB8AC3E}">
        <p14:creationId xmlns:p14="http://schemas.microsoft.com/office/powerpoint/2010/main" val="842490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PERFORMANCE BAR CHART</a:t>
            </a:r>
            <a:endParaRPr lang="en-IN"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7017" t="17294" r="7693" b="5089"/>
          <a:stretch/>
        </p:blipFill>
        <p:spPr>
          <a:xfrm>
            <a:off x="1331387" y="1171978"/>
            <a:ext cx="9529225" cy="5357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2763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3121205"/>
            <a:ext cx="10515600" cy="67806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037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5030626"/>
              </p:ext>
            </p:extLst>
          </p:nvPr>
        </p:nvGraphicFramePr>
        <p:xfrm>
          <a:off x="159027" y="330277"/>
          <a:ext cx="11765244" cy="6557379"/>
        </p:xfrm>
        <a:graphic>
          <a:graphicData uri="http://schemas.openxmlformats.org/drawingml/2006/table">
            <a:tbl>
              <a:tblPr firstRow="1" bandRow="1">
                <a:tableStyleId>{93296810-A885-4BE3-A3E7-6D5BEEA58F35}</a:tableStyleId>
              </a:tblPr>
              <a:tblGrid>
                <a:gridCol w="1729408"/>
                <a:gridCol w="1654865"/>
                <a:gridCol w="4823460"/>
                <a:gridCol w="1920240"/>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Level-set evolution with region competition: Automatic 3-D</a:t>
                      </a:r>
                    </a:p>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Segmentation of brain tumours</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S. Ho, L. Bullitt, and</a:t>
                      </a:r>
                    </a:p>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G. Gerig </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Develop a new method for automatic segmentation of anatomical structures from volumetric medical images. Driving application is tumor segmentation from 3-D MRIs, which is known to be a very challenging problem due to the variability of tumor geometry and intensity patterns. Level-set snakes offer significant advantages over conventional statistical classification and mathematical morphology, however snakes with constant propagation need careful initialization.</a:t>
                      </a:r>
                      <a:endParaRPr lang="en-US" sz="2000" b="0" i="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Statistical classification and mathematical morphology is applied.</a:t>
                      </a:r>
                    </a:p>
                    <a:p>
                      <a:pPr algn="l">
                        <a:lnSpc>
                          <a:spcPct val="150000"/>
                        </a:lnSpc>
                      </a:pPr>
                      <a:endParaRPr lang="en-US" sz="2000" b="0" i="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Missing or fuzzy boundaries.</a:t>
                      </a:r>
                    </a:p>
                    <a:p>
                      <a:pPr algn="l">
                        <a:lnSpc>
                          <a:spcPct val="150000"/>
                        </a:lnSpc>
                      </a:pP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6134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8758"/>
            <a:ext cx="10515600" cy="4003759"/>
          </a:xfrm>
        </p:spPr>
        <p:txBody>
          <a:bodyPr>
            <a:normAutofit/>
          </a:bodyPr>
          <a:lstStyle/>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Digital </a:t>
            </a:r>
            <a:r>
              <a:rPr lang="en-IN" sz="2000" b="1" dirty="0">
                <a:latin typeface="Times New Roman" panose="02020603050405020304" pitchFamily="18" charset="0"/>
                <a:cs typeface="Times New Roman" panose="02020603050405020304" pitchFamily="18" charset="0"/>
              </a:rPr>
              <a:t>image processing </a:t>
            </a:r>
            <a:r>
              <a:rPr lang="en-IN" sz="2000" dirty="0">
                <a:latin typeface="Times New Roman" panose="02020603050405020304" pitchFamily="18" charset="0"/>
                <a:cs typeface="Times New Roman" panose="02020603050405020304" pitchFamily="18" charset="0"/>
              </a:rPr>
              <a:t>is the use of computer algorithms to create, process, communicate, and display digital images. Digital image processing algorithms can be used to:</a:t>
            </a:r>
          </a:p>
          <a:p>
            <a:pPr lvl="1" algn="just">
              <a:lnSpc>
                <a:spcPct val="150000"/>
              </a:lnSpc>
            </a:pPr>
            <a:r>
              <a:rPr lang="en-IN" sz="2000" dirty="0">
                <a:latin typeface="Times New Roman" panose="02020603050405020304" pitchFamily="18" charset="0"/>
                <a:cs typeface="Times New Roman" panose="02020603050405020304" pitchFamily="18" charset="0"/>
              </a:rPr>
              <a:t>Convert signals from an image sensor into digital images</a:t>
            </a:r>
          </a:p>
          <a:p>
            <a:pPr lvl="1" algn="just">
              <a:lnSpc>
                <a:spcPct val="150000"/>
              </a:lnSpc>
            </a:pPr>
            <a:r>
              <a:rPr lang="en-IN" sz="2000" dirty="0">
                <a:latin typeface="Times New Roman" panose="02020603050405020304" pitchFamily="18" charset="0"/>
                <a:cs typeface="Times New Roman" panose="02020603050405020304" pitchFamily="18" charset="0"/>
              </a:rPr>
              <a:t>Improve clarity, and remove noise and other </a:t>
            </a:r>
            <a:r>
              <a:rPr lang="en-IN" sz="2000" dirty="0" err="1">
                <a:latin typeface="Times New Roman" panose="02020603050405020304" pitchFamily="18" charset="0"/>
                <a:cs typeface="Times New Roman" panose="02020603050405020304" pitchFamily="18" charset="0"/>
              </a:rPr>
              <a:t>artifacts</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Extract the size, scale, or number of objects in a scene</a:t>
            </a:r>
          </a:p>
          <a:p>
            <a:pPr lvl="1" algn="just">
              <a:lnSpc>
                <a:spcPct val="150000"/>
              </a:lnSpc>
            </a:pPr>
            <a:r>
              <a:rPr lang="en-IN" sz="2000" dirty="0">
                <a:latin typeface="Times New Roman" panose="02020603050405020304" pitchFamily="18" charset="0"/>
                <a:cs typeface="Times New Roman" panose="02020603050405020304" pitchFamily="18" charset="0"/>
              </a:rPr>
              <a:t>Prepare images for display or printing</a:t>
            </a:r>
          </a:p>
          <a:p>
            <a:pPr lvl="1" algn="just">
              <a:lnSpc>
                <a:spcPct val="150000"/>
              </a:lnSpc>
            </a:pPr>
            <a:r>
              <a:rPr lang="en-IN" sz="2000" dirty="0">
                <a:latin typeface="Times New Roman" panose="02020603050405020304" pitchFamily="18" charset="0"/>
                <a:cs typeface="Times New Roman" panose="02020603050405020304" pitchFamily="18" charset="0"/>
              </a:rPr>
              <a:t>Compress images for communication across a network</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838200" y="365125"/>
            <a:ext cx="10515600" cy="727695"/>
          </a:xfrm>
        </p:spPr>
        <p:txBody>
          <a:bodyPr>
            <a:normAutofit/>
          </a:bodyPr>
          <a:lstStyle/>
          <a:p>
            <a:pPr algn="ctr"/>
            <a:r>
              <a:rPr lang="en-US" sz="4000" dirty="0">
                <a:latin typeface="Times New Roman" panose="02020603050405020304" pitchFamily="18" charset="0"/>
                <a:cs typeface="Times New Roman" panose="02020603050405020304" pitchFamily="18" charset="0"/>
              </a:rPr>
              <a:t>DOMAIN </a:t>
            </a:r>
            <a:r>
              <a:rPr lang="en-US" sz="4000" dirty="0" smtClean="0">
                <a:latin typeface="Times New Roman" panose="02020603050405020304" pitchFamily="18" charset="0"/>
                <a:cs typeface="Times New Roman" panose="02020603050405020304" pitchFamily="18" charset="0"/>
              </a:rPr>
              <a:t>INTRODUCTION</a:t>
            </a:r>
            <a:endParaRPr lang="en-IN" sz="4000" dirty="0"/>
          </a:p>
        </p:txBody>
      </p:sp>
    </p:spTree>
    <p:extLst>
      <p:ext uri="{BB962C8B-B14F-4D97-AF65-F5344CB8AC3E}">
        <p14:creationId xmlns:p14="http://schemas.microsoft.com/office/powerpoint/2010/main" val="2887166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7988488"/>
              </p:ext>
            </p:extLst>
          </p:nvPr>
        </p:nvGraphicFramePr>
        <p:xfrm>
          <a:off x="159027" y="330277"/>
          <a:ext cx="11765244" cy="7014579"/>
        </p:xfrm>
        <a:graphic>
          <a:graphicData uri="http://schemas.openxmlformats.org/drawingml/2006/table">
            <a:tbl>
              <a:tblPr firstRow="1" bandRow="1">
                <a:tableStyleId>{93296810-A885-4BE3-A3E7-6D5BEEA58F35}</a:tableStyleId>
              </a:tblPr>
              <a:tblGrid>
                <a:gridCol w="1627570"/>
                <a:gridCol w="1533378"/>
                <a:gridCol w="4937760"/>
                <a:gridCol w="1927274"/>
                <a:gridCol w="1739262"/>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Training data selection for cancer detection in multispectral    Endoscopy images</a:t>
                      </a:r>
                    </a:p>
                    <a:p>
                      <a:pPr algn="l">
                        <a:lnSpc>
                          <a:spcPct val="150000"/>
                        </a:lnSpc>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C. V. Dinh, M. Loog, </a:t>
                      </a:r>
                    </a:p>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R. </a:t>
                      </a:r>
                      <a:r>
                        <a:rPr lang="en-IN" sz="2000" b="0" kern="1200" dirty="0" err="1" smtClean="0">
                          <a:solidFill>
                            <a:schemeClr val="dk1"/>
                          </a:solidFill>
                          <a:effectLst/>
                          <a:latin typeface="Times New Roman" panose="02020603050405020304" pitchFamily="18" charset="0"/>
                          <a:ea typeface="+mn-ea"/>
                          <a:cs typeface="Times New Roman" panose="02020603050405020304" pitchFamily="18" charset="0"/>
                        </a:rPr>
                        <a:t>Leitner</a:t>
                      </a: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O. Rajadell, and </a:t>
                      </a:r>
                    </a:p>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R. P. Duin</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Multispectral endoscopy images provide potential for early stage cancer detection. It considers this relatively novel imaging technique and presents a supervised method for cancer detection using such multispectral data. The data under consideration include different types of cancer.</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Consequently, it is not always feasible to transfer the knowledge learnt from one data set to another data set. In our approach, we select suitable training data for a given test set based on a similarity measurement between data sets. </a:t>
                      </a:r>
                    </a:p>
                    <a:p>
                      <a:pPr algn="just">
                        <a:lnSpc>
                          <a:spcPct val="150000"/>
                        </a:lnSpc>
                      </a:pPr>
                      <a:endParaRPr lang="en-US" sz="2000" b="0" i="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Test set are selected for training instead of using all available data sets.</a:t>
                      </a:r>
                    </a:p>
                    <a:p>
                      <a:pPr algn="l">
                        <a:lnSpc>
                          <a:spcPct val="150000"/>
                        </a:lnSpc>
                      </a:pPr>
                      <a:endParaRPr lang="en-US" sz="2000" b="0" i="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Different cancer types may exhibit different spectral signatures</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84133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91247617"/>
              </p:ext>
            </p:extLst>
          </p:nvPr>
        </p:nvGraphicFramePr>
        <p:xfrm>
          <a:off x="159027" y="330277"/>
          <a:ext cx="11765244" cy="6100179"/>
        </p:xfrm>
        <a:graphic>
          <a:graphicData uri="http://schemas.openxmlformats.org/drawingml/2006/table">
            <a:tbl>
              <a:tblPr firstRow="1" bandRow="1">
                <a:tableStyleId>{93296810-A885-4BE3-A3E7-6D5BEEA58F35}</a:tableStyleId>
              </a:tblPr>
              <a:tblGrid>
                <a:gridCol w="1416555"/>
                <a:gridCol w="1167618"/>
                <a:gridCol w="5852160"/>
                <a:gridCol w="1772529"/>
                <a:gridCol w="1556382"/>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Principal Component Analysis. </a:t>
                      </a: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Jolliffe, Wiley, Hoboken</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Explored various feature extraction methods for use in automated diagnosis of Attention-Deficit Hyperactivity Disorder (ADHD) from functional Magnetic Resonance Image (fMRI) data. Each participant's data consisted of a resting state fMRI scan as well as phenotypic data (age, gender, handedness, IQ, and site of scanning) from the ADHD-200 dataset. We used machine learning techniques to produce support vector machine (SVM) classifiers that attempted to differentiate between  all ADHD patients vs. healthy controls and ADHD combined (ADHD-c) type vs.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High accuracy using advanced statistical methods.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Some substantial variance is not related to diagnosis.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24569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1585532"/>
              </p:ext>
            </p:extLst>
          </p:nvPr>
        </p:nvGraphicFramePr>
        <p:xfrm>
          <a:off x="159027" y="330277"/>
          <a:ext cx="11765244" cy="6557379"/>
        </p:xfrm>
        <a:graphic>
          <a:graphicData uri="http://schemas.openxmlformats.org/drawingml/2006/table">
            <a:tbl>
              <a:tblPr firstRow="1" bandRow="1">
                <a:tableStyleId>{93296810-A885-4BE3-A3E7-6D5BEEA58F35}</a:tableStyleId>
              </a:tblPr>
              <a:tblGrid>
                <a:gridCol w="1374351"/>
                <a:gridCol w="1420837"/>
                <a:gridCol w="5444197"/>
                <a:gridCol w="1955410"/>
                <a:gridCol w="1570449"/>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 new use of hyper spectral imaging for brain cancer detection in Real- time during neurosurgical operations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 Fabelo et al</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Hyper spectral images allow obtaining large amounts of information about the surface of the scene that is captured by the sensor. Using this information and a set of complex classification algorithms is possible to determine which material or substance is located in each pixel. The HELICoiD (Hyper spectral Imaging Cancer Detection) project is a European FET project that has the goal to develop a demonstrator capable to discriminate, with high precision, between normal and tumour tissues, operating in real-time, during neurosurgical operations.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nSpc>
                          <a:spcPct val="150000"/>
                        </a:lnSpc>
                        <a:buFont typeface="Wingdings" panose="05000000000000000000" pitchFamily="2" charset="2"/>
                        <a:buChar char="Ø"/>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Delimitation of the tumour boundaries will improve the results of the surgery.</a:t>
                      </a:r>
                    </a:p>
                    <a:p>
                      <a:pPr marL="285750" indent="-285750">
                        <a:lnSpc>
                          <a:spcPct val="150000"/>
                        </a:lnSpc>
                        <a:buFont typeface="Wingdings" panose="05000000000000000000" pitchFamily="2" charset="2"/>
                        <a:buChar char="Ø"/>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High accuracy between normal and tumour tissues.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Brain tumour resection, avoiding the excessive extraction.</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8762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89982240"/>
              </p:ext>
            </p:extLst>
          </p:nvPr>
        </p:nvGraphicFramePr>
        <p:xfrm>
          <a:off x="159027" y="330277"/>
          <a:ext cx="11765244" cy="6557379"/>
        </p:xfrm>
        <a:graphic>
          <a:graphicData uri="http://schemas.openxmlformats.org/drawingml/2006/table">
            <a:tbl>
              <a:tblPr firstRow="1" bandRow="1">
                <a:tableStyleId>{93296810-A885-4BE3-A3E7-6D5BEEA58F35}</a:tableStyleId>
              </a:tblPr>
              <a:tblGrid>
                <a:gridCol w="1599435"/>
                <a:gridCol w="1252024"/>
                <a:gridCol w="5627077"/>
                <a:gridCol w="1659988"/>
                <a:gridCol w="1626720"/>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Segmentation of meningioma as and low grade gliomas in MRI</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 Kaus et al</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Computer assisted surgical planning and image guided technology have become increasingly used in neurosurgery. We have developed a system based on ATmC (Adaptive Template moderated Classification) for the automated segmentation of 3D MRI brain data sets of patients with brain tumours (meningioma as and low grade gliomas) into the skin, the brain, the ventricles and the tumour. In a validation study of 13 patients with brain tumours, the segmentation results of the automated method are compared to manual segmentations carried out by 4 independent trained human observers.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More accuracy and Robustness.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More amount of time spend to prepare a data.</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48476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7887"/>
            <a:ext cx="10515600" cy="4889076"/>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a:t>
            </a:r>
            <a:r>
              <a:rPr lang="en-IN" sz="2000" dirty="0" smtClean="0">
                <a:latin typeface="Times New Roman" panose="02020603050405020304" pitchFamily="18" charset="0"/>
                <a:cs typeface="Times New Roman" panose="02020603050405020304" pitchFamily="18" charset="0"/>
              </a:rPr>
              <a:t>e </a:t>
            </a:r>
            <a:r>
              <a:rPr lang="en-IN" sz="2000" dirty="0">
                <a:latin typeface="Times New Roman" panose="02020603050405020304" pitchFamily="18" charset="0"/>
                <a:cs typeface="Times New Roman" panose="02020603050405020304" pitchFamily="18" charset="0"/>
              </a:rPr>
              <a:t>have proposed a novel manifold </a:t>
            </a:r>
            <a:r>
              <a:rPr lang="en-IN" sz="2000" dirty="0" smtClean="0">
                <a:latin typeface="Times New Roman" panose="02020603050405020304" pitchFamily="18" charset="0"/>
                <a:cs typeface="Times New Roman" panose="02020603050405020304" pitchFamily="18" charset="0"/>
              </a:rPr>
              <a:t>embedding framework </a:t>
            </a:r>
            <a:r>
              <a:rPr lang="en-IN" sz="2000" dirty="0">
                <a:latin typeface="Times New Roman" panose="02020603050405020304" pitchFamily="18" charset="0"/>
                <a:cs typeface="Times New Roman" panose="02020603050405020304" pitchFamily="18" charset="0"/>
              </a:rPr>
              <a:t>FR-t-SNE with which the output </a:t>
            </a:r>
            <a:r>
              <a:rPr lang="en-IN" sz="2000" dirty="0" smtClean="0">
                <a:latin typeface="Times New Roman" panose="02020603050405020304" pitchFamily="18" charset="0"/>
                <a:cs typeface="Times New Roman" panose="02020603050405020304" pitchFamily="18" charset="0"/>
              </a:rPr>
              <a:t> generated from a </a:t>
            </a:r>
            <a:r>
              <a:rPr lang="en-IN" sz="2000" dirty="0">
                <a:latin typeface="Times New Roman" panose="02020603050405020304" pitchFamily="18" charset="0"/>
                <a:cs typeface="Times New Roman" panose="02020603050405020304" pitchFamily="18" charset="0"/>
              </a:rPr>
              <a:t>hyperspectral image can be used as input for a </a:t>
            </a:r>
            <a:r>
              <a:rPr lang="en-IN" sz="2000" dirty="0" smtClean="0">
                <a:latin typeface="Times New Roman" panose="02020603050405020304" pitchFamily="18" charset="0"/>
                <a:cs typeface="Times New Roman" panose="02020603050405020304" pitchFamily="18" charset="0"/>
              </a:rPr>
              <a:t>semantic </a:t>
            </a:r>
            <a:r>
              <a:rPr lang="en-IN" sz="2000" dirty="0">
                <a:latin typeface="Times New Roman" panose="02020603050405020304" pitchFamily="18" charset="0"/>
                <a:cs typeface="Times New Roman" panose="02020603050405020304" pitchFamily="18" charset="0"/>
              </a:rPr>
              <a:t>segmentation classiﬁer of brain </a:t>
            </a:r>
            <a:r>
              <a:rPr lang="en-IN" sz="2000" dirty="0" smtClean="0">
                <a:latin typeface="Times New Roman" panose="02020603050405020304" pitchFamily="18" charset="0"/>
                <a:cs typeface="Times New Roman" panose="02020603050405020304" pitchFamily="18" charset="0"/>
              </a:rPr>
              <a:t>tissues.</a:t>
            </a:r>
          </a:p>
          <a:p>
            <a:pPr algn="just">
              <a:lnSpc>
                <a:spcPct val="150000"/>
              </a:lnSpc>
            </a:pPr>
            <a:r>
              <a:rPr lang="en-IN" sz="2000" dirty="0" smtClean="0">
                <a:latin typeface="Times New Roman" panose="02020603050405020304" pitchFamily="18" charset="0"/>
                <a:cs typeface="Times New Roman" panose="02020603050405020304" pitchFamily="18" charset="0"/>
              </a:rPr>
              <a:t>It aims </a:t>
            </a:r>
            <a:r>
              <a:rPr lang="en-IN" sz="2000" dirty="0">
                <a:latin typeface="Times New Roman" panose="02020603050405020304" pitchFamily="18" charset="0"/>
                <a:cs typeface="Times New Roman" panose="02020603050405020304" pitchFamily="18" charset="0"/>
              </a:rPr>
              <a:t>to determine the boundaries </a:t>
            </a:r>
            <a:r>
              <a:rPr lang="en-IN" sz="2000" dirty="0" smtClean="0">
                <a:latin typeface="Times New Roman" panose="02020603050405020304" pitchFamily="18" charset="0"/>
                <a:cs typeface="Times New Roman" panose="02020603050405020304" pitchFamily="18" charset="0"/>
              </a:rPr>
              <a:t>of tumours</a:t>
            </a:r>
            <a:r>
              <a:rPr lang="en-IN" sz="2000" dirty="0">
                <a:latin typeface="Times New Roman" panose="02020603050405020304" pitchFamily="18" charset="0"/>
                <a:cs typeface="Times New Roman" panose="02020603050405020304" pitchFamily="18" charset="0"/>
              </a:rPr>
              <a:t>, saving healthy brain tissue and allowing a </a:t>
            </a:r>
            <a:r>
              <a:rPr lang="en-IN" sz="2000" dirty="0" smtClean="0">
                <a:latin typeface="Times New Roman" panose="02020603050405020304" pitchFamily="18" charset="0"/>
                <a:cs typeface="Times New Roman" panose="02020603050405020304" pitchFamily="18" charset="0"/>
              </a:rPr>
              <a:t>complete resection </a:t>
            </a:r>
            <a:r>
              <a:rPr lang="en-IN" sz="2000" dirty="0">
                <a:latin typeface="Times New Roman" panose="02020603050405020304" pitchFamily="18" charset="0"/>
                <a:cs typeface="Times New Roman" panose="02020603050405020304" pitchFamily="18" charset="0"/>
              </a:rPr>
              <a:t>of the malignant cells.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3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FUTURE ENHANCEMENTS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47741"/>
            <a:ext cx="10515600" cy="4129222"/>
          </a:xfrm>
        </p:spPr>
        <p:txBody>
          <a:bodyPr>
            <a:normAutofit/>
          </a:bodyPr>
          <a:lstStyle/>
          <a:p>
            <a:pPr marL="457200" lvl="1" indent="0">
              <a:buNone/>
            </a:pPr>
            <a:r>
              <a:rPr lang="en-US" sz="16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terms of the near-future</a:t>
            </a:r>
          </a:p>
          <a:p>
            <a:pPr marL="457200" lvl="1" indent="0">
              <a:buNone/>
            </a:pP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As medical image segmentation plays a very important role in the field of </a:t>
            </a:r>
            <a:r>
              <a:rPr lang="en-US" sz="2000" b="1" dirty="0" smtClean="0">
                <a:latin typeface="Times New Roman" panose="02020603050405020304" pitchFamily="18" charset="0"/>
                <a:cs typeface="Times New Roman" panose="02020603050405020304" pitchFamily="18" charset="0"/>
              </a:rPr>
              <a:t>image guided surgeries.</a:t>
            </a:r>
          </a:p>
          <a:p>
            <a:pPr lvl="1">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By creating </a:t>
            </a:r>
            <a:r>
              <a:rPr lang="en-US" sz="2000" b="1" dirty="0" smtClean="0">
                <a:latin typeface="Times New Roman" panose="02020603050405020304" pitchFamily="18" charset="0"/>
                <a:cs typeface="Times New Roman" panose="02020603050405020304" pitchFamily="18" charset="0"/>
              </a:rPr>
              <a:t>Three dimensional [3D] </a:t>
            </a:r>
            <a:r>
              <a:rPr lang="en-US" sz="2000" dirty="0" smtClean="0">
                <a:latin typeface="Times New Roman" panose="02020603050405020304" pitchFamily="18" charset="0"/>
                <a:cs typeface="Times New Roman" panose="02020603050405020304" pitchFamily="18" charset="0"/>
              </a:rPr>
              <a:t>anatomical models from individual patients, training, planning, and computer guidance during surgery is improved.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279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56" y="2734838"/>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REFERENCES</a:t>
            </a:r>
            <a:endParaRPr lang="en-IN" sz="4000" dirty="0"/>
          </a:p>
        </p:txBody>
      </p:sp>
    </p:spTree>
    <p:extLst>
      <p:ext uri="{BB962C8B-B14F-4D97-AF65-F5344CB8AC3E}">
        <p14:creationId xmlns:p14="http://schemas.microsoft.com/office/powerpoint/2010/main" val="37451131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40"/>
            <a:ext cx="10515600" cy="6168980"/>
          </a:xfrm>
        </p:spPr>
        <p:txBody>
          <a:bodyPr>
            <a:noAutofit/>
          </a:bodyPr>
          <a:lstStyle/>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B.H.Menze et al., “The multimodal brain tumor image segmenta-tion benchmark (BRATS),” IEEETrans.Med.Imag., vol. 34, no. 10,pp. 1993–2024, Oct. 2015.</a:t>
            </a:r>
          </a:p>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M.T.Eismann, Hyperspectral Remote Sensing. Bellingham, WA, USA:SPIE, 2012.</a:t>
            </a:r>
          </a:p>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 Ramanujam, “Fluorescence spectroscopy of neoplastic and non-neoplastic tissues,” Neoplasia, vol. 2, nos. 1–2, pp. 89–117, 2000.</a:t>
            </a:r>
          </a:p>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 Akbari et al., “Hyperspectral imaging and quantitative analysis for prostate cancer detection,” J. Biomed. Opt., vol. 17, no. 7,pp. 076005-1–076005-10, 2012</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 Fabelo et al., “HELICoiD project: A new use of hyperspectralimaging for brain cancer detection in real-time during neurosurgicaloperations,” Proc. SPIE, vol. 9860, p. 986002, May 2016.</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 M. Pohl et al., “A unifying approach to registration, segmentation,and intensity correction,” in Medical Image Computing and Computer-Assisted Intervention–MICCAI. Palm Springs, CA, USA: Springer, </a:t>
            </a:r>
            <a:r>
              <a:rPr lang="en-IN" sz="2000" dirty="0" smtClean="0">
                <a:latin typeface="Times New Roman" panose="02020603050405020304" pitchFamily="18" charset="0"/>
                <a:cs typeface="Times New Roman" panose="02020603050405020304" pitchFamily="18" charset="0"/>
              </a:rPr>
              <a:t>2005.</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141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7" y="270456"/>
            <a:ext cx="10515600" cy="6426558"/>
          </a:xfrm>
        </p:spPr>
        <p:txBody>
          <a:bodyPr>
            <a:normAutofit/>
          </a:bodyPr>
          <a:lstStyle/>
          <a:p>
            <a:pPr lvl="0">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a:t>
            </a:r>
            <a:r>
              <a:rPr lang="en-IN" sz="2000" dirty="0">
                <a:latin typeface="Times New Roman" panose="02020603050405020304" pitchFamily="18" charset="0"/>
                <a:cs typeface="Times New Roman" panose="02020603050405020304" pitchFamily="18" charset="0"/>
              </a:rPr>
              <a:t>. Kabwama et al., “Intra-operative hyperspectral imaging for braintumour detection and delineation: Current progress on the HELICoidproject,” Int. J. Surgery, vol. 36, no. 2, p. S140, 2016.</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 D. Angelini, O. Clatz, E. Mandonnet, E. Konukoglu, L. Capelle,and H. Duffau, “Glioma dynamics and computational models: A reviewof segmentation, registration, and in silico growth algorithms andtheir clinical applications,” Current Med. Imag. Rev., vol. 3, no. 4,pp. 262–276, 2007.</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 Bauer, R. Wiest, L.-P. Nolte, and M. Reyes, “A survey of MRI-based medical image analysis for brain tumour studies,” Phys. Med. Biol.,vol. 58, no. 13, p. R97, 2013.</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 Kaus et al., “Segmentation of meningiomas and low grade gliomasin MRI,” in Medical Image Computing and Computer-AssistedIntervention—MICCAI. Cambridge, U.K.: Springer, 1999, pp. 1–10</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53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Autofit/>
          </a:bodyPr>
          <a:lstStyle/>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 Konukoglu et al., “Monitoring slowly evolving tumors,” in Proc.5th IEEE Int. Symp. Biomed. Imag., Nano Macro (ISBI), May 2008,pp. </a:t>
            </a:r>
            <a:r>
              <a:rPr lang="en-IN" sz="2000" dirty="0" smtClean="0">
                <a:latin typeface="Times New Roman" panose="02020603050405020304" pitchFamily="18" charset="0"/>
                <a:cs typeface="Times New Roman" panose="02020603050405020304" pitchFamily="18" charset="0"/>
              </a:rPr>
              <a:t>812–815.</a:t>
            </a:r>
          </a:p>
          <a:p>
            <a:pPr lvl="0">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B. Cuadra, M. D. Craene, V. Duay, B. Macq, C. Pollo, andJ.-P. Thiran, “Dense deformation ﬁeld estimation for atlas-based segmen-tation of pathological MR brain images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2006.</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 Weizman et al., “Automatic segmentation, internal classiﬁcation, andfollow-up of optic pathway gliomas in MRI,” Med. Image Anal., vol. 16,no. 1, pp. 177–188, 2012.</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 Van Leemput, F. Maes, D. Vandermeulen, and P. Suetens, “Automatedmodel-based bias ﬁeld correction of MR images of the brain,” IEEETrans. Med. Imag., vol. 18, no. 10, pp. 885–896, Oct. 1999.</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 R. Kaus, S. K. Warﬁeld, A. Nabavi, P. M. Black, F. A. Jolesz, andR. Kikinis, “Automated segmentation of MR images of brain tumors 1,”Radiology, vol. 218, no. 2, pp. 586–591, 2001</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375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503" y="521242"/>
            <a:ext cx="10515600" cy="613669"/>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1259" y="1775011"/>
            <a:ext cx="8875060" cy="4401951"/>
          </a:xfrm>
        </p:spPr>
        <p:txBody>
          <a:bodyPr>
            <a:normAutofit/>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Dimensionality reduction </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Dimensionality reduction or dimension reduction is the process of reducing the number of random variables under consideration by obtaining a set of principal variables. It can be divided into feature selection and feature extraction.</a:t>
            </a:r>
          </a:p>
          <a:p>
            <a:pPr lvl="1" algn="just">
              <a:lnSpc>
                <a:spcPct val="150000"/>
              </a:lnSpc>
            </a:pPr>
            <a:r>
              <a:rPr lang="en-IN" sz="2000" dirty="0">
                <a:latin typeface="Times New Roman" panose="02020603050405020304" pitchFamily="18" charset="0"/>
                <a:cs typeface="Times New Roman" panose="02020603050405020304" pitchFamily="18" charset="0"/>
              </a:rPr>
              <a:t>Feature </a:t>
            </a:r>
            <a:r>
              <a:rPr lang="en-IN" sz="2000" dirty="0" smtClean="0">
                <a:latin typeface="Times New Roman" panose="02020603050405020304" pitchFamily="18" charset="0"/>
                <a:cs typeface="Times New Roman" panose="02020603050405020304" pitchFamily="18" charset="0"/>
              </a:rPr>
              <a:t>selection</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Feature extraction: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396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7"/>
            <a:ext cx="10515600" cy="6233375"/>
          </a:xfrm>
        </p:spPr>
        <p:txBody>
          <a:bodyPr>
            <a:noAutofit/>
          </a:bodyPr>
          <a:lstStyle/>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 O. Kaster, B. H. Menze, M.-A. Weber, and F. A. Hamprecht,“Comparative validation of graphical models for learning tumor segmen-tations from noisy manual annotations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Beijing,China: Springer, 2010, pp. 74–85.</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 Fischl et al., “Whole brain segmentation: Automated labeling ofneuroanatomical structures in the human brain,” Neuron, vol. 33, no. 3,pp. 341–355, 2002.</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 Ashburner and K. J. Friston, “Uniﬁed segmentation,” NeuroImage,vol. 26, no. 3, pp. 839–851, 2005.</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 V. Dinh, M. Loog, R. Leitner, O. Rajadell, and R. P. Duin,“Training data selection for cancer detection in multispectral endoscopyimages,” in Proc. 21st Int. Conf. Pattern Recognit. (ICPR), Nov. 2012</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 Akbari, K. Uto, Y. Kosugi, K. Kojima, and N. Tanaka, “Cancerdetection using infrared hyperspectral imaging,” Cancer Sci., vol. 102,no. 4, pp. 852–857, 2011.</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6668161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92500" lnSpcReduction="10000"/>
          </a:bodyPr>
          <a:lstStyle/>
          <a:p>
            <a:pPr lvl="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 Cobzas, N. Birkbeck, M. Schmidt, M. Jagersand, and A. Murtha,“3D variational brain tumor segmentation using a high dimensionalfeature set,” in Proc. IEEE 11th Int. Conf. Comput. Vis. (ICCV),Oct. 2007, pp. 1–8</a:t>
            </a:r>
            <a:r>
              <a:rPr lang="en-IN" sz="2200" dirty="0" smtClean="0">
                <a:latin typeface="Times New Roman" panose="02020603050405020304" pitchFamily="18" charset="0"/>
                <a:cs typeface="Times New Roman" panose="02020603050405020304" pitchFamily="18" charset="0"/>
              </a:rPr>
              <a:t>.</a:t>
            </a:r>
          </a:p>
          <a:p>
            <a:pPr lvl="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N. Amharref et al., “Discriminating healthy from tumor and necrosistissue in rat brain tissue samples by Raman spectral imaging,” Biochim.Biophys. Acta (BBA)-Biomembranes, vol. 1768, no. 10, pp. 2605–2615,2007.</a:t>
            </a:r>
          </a:p>
          <a:p>
            <a:pPr lvl="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A.Cerussi, N.Shah, D.Hsiang, A.Durkin, J.Butler, B.J.Tromberg,“In vivo absorption, scattering, and physiologic properties of 58 malig-nant breast tumours determined by broadband diffuse optical spectroscopy,” J. Biomed. Opt., vol. 11, no. 4, p. 044005, 2006</a:t>
            </a:r>
            <a:r>
              <a:rPr lang="en-IN" sz="22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Y.-F. Tsai, I.-J. Chiang, Y.-C. Lee, C.-C. Liao, and K.-L. Wang, “Auto-matic MRI meningioma segmentation using estimation maximization,”in Proc. 27th Annu. Int. Conf. Eng. Med. Biol. Soc. (IEEE-EMBS),Jan. 2005, </a:t>
            </a:r>
          </a:p>
          <a:p>
            <a:pPr lvl="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558870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2709080"/>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31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9829" y="1712889"/>
            <a:ext cx="9695542" cy="3773511"/>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Existing </a:t>
            </a:r>
            <a:r>
              <a:rPr lang="en-IN" sz="2000" dirty="0">
                <a:latin typeface="Times New Roman" panose="02020603050405020304" pitchFamily="18" charset="0"/>
                <a:cs typeface="Times New Roman" panose="02020603050405020304" pitchFamily="18" charset="0"/>
              </a:rPr>
              <a:t>approaches to dimensionality reduction based </a:t>
            </a:r>
            <a:r>
              <a:rPr lang="en-IN" sz="2000" dirty="0" smtClean="0">
                <a:latin typeface="Times New Roman" panose="02020603050405020304" pitchFamily="18" charset="0"/>
                <a:cs typeface="Times New Roman" panose="02020603050405020304" pitchFamily="18" charset="0"/>
              </a:rPr>
              <a:t>on manifold </a:t>
            </a:r>
            <a:r>
              <a:rPr lang="en-IN" sz="2000" dirty="0">
                <a:latin typeface="Times New Roman" panose="02020603050405020304" pitchFamily="18" charset="0"/>
                <a:cs typeface="Times New Roman" panose="02020603050405020304" pitchFamily="18" charset="0"/>
              </a:rPr>
              <a:t>embedding can be time </a:t>
            </a:r>
            <a:r>
              <a:rPr lang="en-IN" sz="2000" dirty="0" smtClean="0">
                <a:latin typeface="Times New Roman" panose="02020603050405020304" pitchFamily="18" charset="0"/>
                <a:cs typeface="Times New Roman" panose="02020603050405020304" pitchFamily="18" charset="0"/>
              </a:rPr>
              <a:t>consuming </a:t>
            </a:r>
            <a:r>
              <a:rPr lang="en-IN" sz="2000" dirty="0">
                <a:latin typeface="Times New Roman" panose="02020603050405020304" pitchFamily="18" charset="0"/>
                <a:cs typeface="Times New Roman" panose="02020603050405020304" pitchFamily="18" charset="0"/>
              </a:rPr>
              <a:t>and may </a:t>
            </a:r>
            <a:r>
              <a:rPr lang="en-IN" sz="2000" dirty="0" smtClean="0">
                <a:latin typeface="Times New Roman" panose="02020603050405020304" pitchFamily="18" charset="0"/>
                <a:cs typeface="Times New Roman" panose="02020603050405020304" pitchFamily="18" charset="0"/>
              </a:rPr>
              <a:t>not guarantee </a:t>
            </a:r>
            <a:r>
              <a:rPr lang="en-IN" sz="2000" dirty="0">
                <a:latin typeface="Times New Roman" panose="02020603050405020304" pitchFamily="18" charset="0"/>
                <a:cs typeface="Times New Roman" panose="02020603050405020304" pitchFamily="18" charset="0"/>
              </a:rPr>
              <a:t>a consistent result, thus hindering ﬁnal </a:t>
            </a:r>
            <a:r>
              <a:rPr lang="en-IN" sz="2000" dirty="0" smtClean="0">
                <a:latin typeface="Times New Roman" panose="02020603050405020304" pitchFamily="18" charset="0"/>
                <a:cs typeface="Times New Roman" panose="02020603050405020304" pitchFamily="18" charset="0"/>
              </a:rPr>
              <a:t>tissue classiﬁcation.</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brain tumour visualisation are </a:t>
            </a:r>
            <a:r>
              <a:rPr lang="en-IN" sz="2000" dirty="0" smtClean="0">
                <a:latin typeface="Times New Roman" panose="02020603050405020304" pitchFamily="18" charset="0"/>
                <a:cs typeface="Times New Roman" panose="02020603050405020304" pitchFamily="18" charset="0"/>
              </a:rPr>
              <a:t>commonly </a:t>
            </a:r>
            <a:r>
              <a:rPr lang="en-IN" sz="2000" dirty="0">
                <a:latin typeface="Times New Roman" panose="02020603050405020304" pitchFamily="18" charset="0"/>
                <a:cs typeface="Times New Roman" panose="02020603050405020304" pitchFamily="18" charset="0"/>
              </a:rPr>
              <a:t>based on the use of Computed Tomography (</a:t>
            </a:r>
            <a:r>
              <a:rPr lang="en-IN" sz="2000" dirty="0" smtClean="0">
                <a:latin typeface="Times New Roman" panose="02020603050405020304" pitchFamily="18" charset="0"/>
                <a:cs typeface="Times New Roman" panose="02020603050405020304" pitchFamily="18" charset="0"/>
              </a:rPr>
              <a:t>CT) or </a:t>
            </a:r>
            <a:r>
              <a:rPr lang="en-IN" sz="2000" dirty="0">
                <a:latin typeface="Times New Roman" panose="02020603050405020304" pitchFamily="18" charset="0"/>
                <a:cs typeface="Times New Roman" panose="02020603050405020304" pitchFamily="18" charset="0"/>
              </a:rPr>
              <a:t>MRI.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Usually represent </a:t>
            </a:r>
            <a:r>
              <a:rPr lang="en-IN" sz="2000" dirty="0">
                <a:latin typeface="Times New Roman" panose="02020603050405020304" pitchFamily="18" charset="0"/>
                <a:cs typeface="Times New Roman" panose="02020603050405020304" pitchFamily="18" charset="0"/>
              </a:rPr>
              <a:t>local intensity differences, intensity </a:t>
            </a:r>
            <a:r>
              <a:rPr lang="en-IN" sz="2000" dirty="0" smtClean="0">
                <a:latin typeface="Times New Roman" panose="02020603050405020304" pitchFamily="18" charset="0"/>
                <a:cs typeface="Times New Roman" panose="02020603050405020304" pitchFamily="18" charset="0"/>
              </a:rPr>
              <a:t>distributions, texture </a:t>
            </a:r>
            <a:r>
              <a:rPr lang="en-IN" sz="2000" dirty="0">
                <a:latin typeface="Times New Roman" panose="02020603050405020304" pitchFamily="18" charset="0"/>
                <a:cs typeface="Times New Roman" panose="02020603050405020304" pitchFamily="18" charset="0"/>
              </a:rPr>
              <a:t>and spatial regularity of tissue labels. </a:t>
            </a:r>
          </a:p>
        </p:txBody>
      </p:sp>
    </p:spTree>
    <p:extLst>
      <p:ext uri="{BB962C8B-B14F-4D97-AF65-F5344CB8AC3E}">
        <p14:creationId xmlns:p14="http://schemas.microsoft.com/office/powerpoint/2010/main" val="318466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1223"/>
            <a:ext cx="10515600" cy="4953470"/>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main weaknesses of the </a:t>
            </a:r>
            <a:r>
              <a:rPr lang="en-IN" sz="2000" dirty="0" smtClean="0">
                <a:latin typeface="Times New Roman" panose="02020603050405020304" pitchFamily="18" charset="0"/>
                <a:cs typeface="Times New Roman" panose="02020603050405020304" pitchFamily="18" charset="0"/>
              </a:rPr>
              <a:t>traditional approach </a:t>
            </a:r>
            <a:r>
              <a:rPr lang="en-IN" sz="2000" dirty="0">
                <a:latin typeface="Times New Roman" panose="02020603050405020304" pitchFamily="18" charset="0"/>
                <a:cs typeface="Times New Roman" panose="02020603050405020304" pitchFamily="18" charset="0"/>
              </a:rPr>
              <a:t>are </a:t>
            </a:r>
            <a:r>
              <a:rPr lang="en-IN" sz="2000" dirty="0" smtClean="0">
                <a:latin typeface="Times New Roman" panose="02020603050405020304" pitchFamily="18" charset="0"/>
                <a:cs typeface="Times New Roman" panose="02020603050405020304" pitchFamily="18" charset="0"/>
              </a:rPr>
              <a:t>two fold.</a:t>
            </a:r>
          </a:p>
          <a:p>
            <a:pPr lvl="1"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invasive with many </a:t>
            </a:r>
            <a:r>
              <a:rPr lang="en-IN" sz="2000" dirty="0" smtClean="0">
                <a:latin typeface="Times New Roman" panose="02020603050405020304" pitchFamily="18" charset="0"/>
                <a:cs typeface="Times New Roman" panose="02020603050405020304" pitchFamily="18" charset="0"/>
              </a:rPr>
              <a:t>potential </a:t>
            </a:r>
            <a:r>
              <a:rPr lang="en-IN" sz="2000" dirty="0">
                <a:latin typeface="Times New Roman" panose="02020603050405020304" pitchFamily="18" charset="0"/>
                <a:cs typeface="Times New Roman" panose="02020603050405020304" pitchFamily="18" charset="0"/>
              </a:rPr>
              <a:t>side effects and </a:t>
            </a:r>
            <a:r>
              <a:rPr lang="en-IN" sz="2000" dirty="0" smtClean="0">
                <a:latin typeface="Times New Roman" panose="02020603050405020304" pitchFamily="18" charset="0"/>
                <a:cs typeface="Times New Roman" panose="02020603050405020304" pitchFamily="18" charset="0"/>
              </a:rPr>
              <a:t>complications.</a:t>
            </a:r>
          </a:p>
          <a:p>
            <a:pPr lvl="1" algn="just">
              <a:lnSpc>
                <a:spcPct val="150000"/>
              </a:lnSpc>
            </a:pPr>
            <a:r>
              <a:rPr lang="en-IN" sz="2000" dirty="0" smtClean="0">
                <a:latin typeface="Times New Roman" panose="02020603050405020304" pitchFamily="18" charset="0"/>
                <a:cs typeface="Times New Roman" panose="02020603050405020304" pitchFamily="18" charset="0"/>
              </a:rPr>
              <a:t>Diagnostic information </a:t>
            </a:r>
            <a:r>
              <a:rPr lang="en-IN" sz="2000" dirty="0">
                <a:latin typeface="Times New Roman" panose="02020603050405020304" pitchFamily="18" charset="0"/>
                <a:cs typeface="Times New Roman" panose="02020603050405020304" pitchFamily="18" charset="0"/>
              </a:rPr>
              <a:t>is not available in real-time and requires </a:t>
            </a:r>
            <a:r>
              <a:rPr lang="en-IN" sz="2000" dirty="0" smtClean="0">
                <a:latin typeface="Times New Roman" panose="02020603050405020304" pitchFamily="18" charset="0"/>
                <a:cs typeface="Times New Roman" panose="02020603050405020304" pitchFamily="18" charset="0"/>
              </a:rPr>
              <a:t>off-line histopathology </a:t>
            </a:r>
            <a:r>
              <a:rPr lang="en-IN" sz="2000" dirty="0">
                <a:latin typeface="Times New Roman" panose="02020603050405020304" pitchFamily="18" charset="0"/>
                <a:cs typeface="Times New Roman" panose="02020603050405020304" pitchFamily="18" charset="0"/>
              </a:rPr>
              <a:t>sample preparation and analysis.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can </a:t>
            </a:r>
            <a:r>
              <a:rPr lang="en-IN" sz="2000" dirty="0">
                <a:latin typeface="Times New Roman" panose="02020603050405020304" pitchFamily="18" charset="0"/>
                <a:cs typeface="Times New Roman" panose="02020603050405020304" pitchFamily="18" charset="0"/>
              </a:rPr>
              <a:t>be time consuming and may </a:t>
            </a:r>
            <a:r>
              <a:rPr lang="en-IN" sz="2000" dirty="0" smtClean="0">
                <a:latin typeface="Times New Roman" panose="02020603050405020304" pitchFamily="18" charset="0"/>
                <a:cs typeface="Times New Roman" panose="02020603050405020304" pitchFamily="18" charset="0"/>
              </a:rPr>
              <a:t>not guarantee </a:t>
            </a:r>
            <a:r>
              <a:rPr lang="en-IN" sz="2000" dirty="0">
                <a:latin typeface="Times New Roman" panose="02020603050405020304" pitchFamily="18" charset="0"/>
                <a:cs typeface="Times New Roman" panose="02020603050405020304" pitchFamily="18" charset="0"/>
              </a:rPr>
              <a:t>a consistent result</a:t>
            </a:r>
          </a:p>
        </p:txBody>
      </p:sp>
    </p:spTree>
    <p:extLst>
      <p:ext uri="{BB962C8B-B14F-4D97-AF65-F5344CB8AC3E}">
        <p14:creationId xmlns:p14="http://schemas.microsoft.com/office/powerpoint/2010/main" val="200077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6"/>
            <a:ext cx="10515600" cy="5563672"/>
          </a:xfrm>
        </p:spPr>
        <p:txBody>
          <a:bodyPr>
            <a:no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main </a:t>
            </a:r>
            <a:r>
              <a:rPr lang="en-IN" sz="2000" dirty="0" smtClean="0">
                <a:latin typeface="Times New Roman" panose="02020603050405020304" pitchFamily="18" charset="0"/>
                <a:cs typeface="Times New Roman" panose="02020603050405020304" pitchFamily="18" charset="0"/>
              </a:rPr>
              <a:t>goal of </a:t>
            </a:r>
            <a:r>
              <a:rPr lang="en-IN" sz="2000" dirty="0">
                <a:latin typeface="Times New Roman" panose="02020603050405020304" pitchFamily="18" charset="0"/>
                <a:cs typeface="Times New Roman" panose="02020603050405020304" pitchFamily="18" charset="0"/>
              </a:rPr>
              <a:t>delineating the exact boundaries of the brain </a:t>
            </a:r>
            <a:r>
              <a:rPr lang="en-IN" sz="2000" dirty="0" smtClean="0">
                <a:latin typeface="Times New Roman" panose="02020603050405020304" pitchFamily="18" charset="0"/>
                <a:cs typeface="Times New Roman" panose="02020603050405020304" pitchFamily="18" charset="0"/>
              </a:rPr>
              <a:t>tumours, allowing </a:t>
            </a:r>
            <a:r>
              <a:rPr lang="en-IN" sz="2000" dirty="0">
                <a:latin typeface="Times New Roman" panose="02020603050405020304" pitchFamily="18" charset="0"/>
                <a:cs typeface="Times New Roman" panose="02020603050405020304" pitchFamily="18" charset="0"/>
              </a:rPr>
              <a:t>a complete </a:t>
            </a:r>
            <a:r>
              <a:rPr lang="en-IN" sz="2000" dirty="0" smtClean="0">
                <a:latin typeface="Times New Roman" panose="02020603050405020304" pitchFamily="18" charset="0"/>
                <a:cs typeface="Times New Roman" panose="02020603050405020304" pitchFamily="18" charset="0"/>
              </a:rPr>
              <a:t>resection </a:t>
            </a:r>
            <a:r>
              <a:rPr lang="en-IN" sz="2000" dirty="0">
                <a:latin typeface="Times New Roman" panose="02020603050405020304" pitchFamily="18" charset="0"/>
                <a:cs typeface="Times New Roman" panose="02020603050405020304" pitchFamily="18" charset="0"/>
              </a:rPr>
              <a:t>of the malignant cells </a:t>
            </a:r>
            <a:r>
              <a:rPr lang="en-IN" sz="2000" dirty="0" smtClean="0">
                <a:latin typeface="Times New Roman" panose="02020603050405020304" pitchFamily="18" charset="0"/>
                <a:cs typeface="Times New Roman" panose="02020603050405020304" pitchFamily="18" charset="0"/>
              </a:rPr>
              <a:t>while saving </a:t>
            </a:r>
            <a:r>
              <a:rPr lang="en-IN" sz="2000" dirty="0">
                <a:latin typeface="Times New Roman" panose="02020603050405020304" pitchFamily="18" charset="0"/>
                <a:cs typeface="Times New Roman" panose="02020603050405020304" pitchFamily="18" charset="0"/>
              </a:rPr>
              <a:t>as much healthy brain tissue as possible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can </a:t>
            </a:r>
            <a:r>
              <a:rPr lang="en-IN" sz="2000" dirty="0">
                <a:latin typeface="Times New Roman" panose="02020603050405020304" pitchFamily="18" charset="0"/>
                <a:cs typeface="Times New Roman" panose="02020603050405020304" pitchFamily="18" charset="0"/>
              </a:rPr>
              <a:t>also be used to improve diagnosis and </a:t>
            </a:r>
            <a:r>
              <a:rPr lang="en-IN" sz="2000" dirty="0" smtClean="0">
                <a:latin typeface="Times New Roman" panose="02020603050405020304" pitchFamily="18" charset="0"/>
                <a:cs typeface="Times New Roman" panose="02020603050405020304" pitchFamily="18" charset="0"/>
              </a:rPr>
              <a:t>treatment planning</a:t>
            </a:r>
            <a:r>
              <a:rPr lang="en-IN" sz="2000" dirty="0">
                <a:latin typeface="Times New Roman" panose="02020603050405020304" pitchFamily="18" charset="0"/>
                <a:cs typeface="Times New Roman" panose="02020603050405020304" pitchFamily="18" charset="0"/>
              </a:rPr>
              <a:t>, as well as follow-up of individual patients.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process divided into two steps</a:t>
            </a:r>
            <a:r>
              <a:rPr lang="en-IN" sz="2000" dirty="0" smtClean="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Dimensionality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reduction</a:t>
            </a:r>
            <a:endParaRPr lang="en-IN" sz="2000" dirty="0">
              <a:latin typeface="Times New Roman" panose="02020603050405020304" pitchFamily="18" charset="0"/>
              <a:cs typeface="Times New Roman" panose="02020603050405020304" pitchFamily="18" charset="0"/>
            </a:endParaRPr>
          </a:p>
          <a:p>
            <a:pPr lvl="2" algn="just">
              <a:lnSpc>
                <a:spcPct val="150000"/>
              </a:lnSpc>
            </a:pPr>
            <a:r>
              <a:rPr lang="en-IN" dirty="0" smtClean="0">
                <a:latin typeface="Times New Roman" panose="02020603050405020304" pitchFamily="18" charset="0"/>
                <a:cs typeface="Times New Roman" panose="02020603050405020304" pitchFamily="18" charset="0"/>
              </a:rPr>
              <a:t>It is based </a:t>
            </a:r>
            <a:r>
              <a:rPr lang="en-IN" dirty="0">
                <a:latin typeface="Times New Roman" panose="02020603050405020304" pitchFamily="18" charset="0"/>
                <a:cs typeface="Times New Roman" panose="02020603050405020304" pitchFamily="18" charset="0"/>
              </a:rPr>
              <a:t>on an extension of </a:t>
            </a:r>
            <a:r>
              <a:rPr lang="en-IN" dirty="0" smtClean="0">
                <a:latin typeface="Times New Roman" panose="02020603050405020304" pitchFamily="18" charset="0"/>
                <a:cs typeface="Times New Roman" panose="02020603050405020304" pitchFamily="18" charset="0"/>
              </a:rPr>
              <a:t>the T-distributed </a:t>
            </a:r>
            <a:r>
              <a:rPr lang="en-IN" dirty="0">
                <a:latin typeface="Times New Roman" panose="02020603050405020304" pitchFamily="18" charset="0"/>
                <a:cs typeface="Times New Roman" panose="02020603050405020304" pitchFamily="18" charset="0"/>
              </a:rPr>
              <a:t>stochastic </a:t>
            </a:r>
            <a:r>
              <a:rPr lang="en-IN" dirty="0" smtClean="0">
                <a:latin typeface="Times New Roman" panose="02020603050405020304" pitchFamily="18" charset="0"/>
                <a:cs typeface="Times New Roman" panose="02020603050405020304" pitchFamily="18" charset="0"/>
              </a:rPr>
              <a:t>neighbour </a:t>
            </a:r>
            <a:r>
              <a:rPr lang="en-IN" dirty="0">
                <a:latin typeface="Times New Roman" panose="02020603050405020304" pitchFamily="18" charset="0"/>
                <a:cs typeface="Times New Roman" panose="02020603050405020304" pitchFamily="18" charset="0"/>
              </a:rPr>
              <a:t>approach</a:t>
            </a:r>
            <a:endParaRPr lang="en-US"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Semantic </a:t>
            </a:r>
            <a:r>
              <a:rPr lang="en-IN" sz="2000" dirty="0" smtClean="0">
                <a:latin typeface="Times New Roman" panose="02020603050405020304" pitchFamily="18" charset="0"/>
                <a:cs typeface="Times New Roman" panose="02020603050405020304" pitchFamily="18" charset="0"/>
              </a:rPr>
              <a:t>segmentation</a:t>
            </a:r>
          </a:p>
          <a:p>
            <a:pPr lvl="2" algn="just">
              <a:lnSpc>
                <a:spcPct val="150000"/>
              </a:lnSpc>
            </a:pPr>
            <a:r>
              <a:rPr lang="en-IN" dirty="0" smtClean="0">
                <a:latin typeface="Times New Roman" panose="02020603050405020304" pitchFamily="18" charset="0"/>
                <a:cs typeface="Times New Roman" panose="02020603050405020304" pitchFamily="18" charset="0"/>
              </a:rPr>
              <a:t>It is applied </a:t>
            </a:r>
            <a:r>
              <a:rPr lang="en-IN" dirty="0">
                <a:latin typeface="Times New Roman" panose="02020603050405020304" pitchFamily="18" charset="0"/>
                <a:cs typeface="Times New Roman" panose="02020603050405020304" pitchFamily="18" charset="0"/>
              </a:rPr>
              <a:t>to the embedded results by using a Semantic </a:t>
            </a:r>
            <a:r>
              <a:rPr lang="en-IN" dirty="0" smtClean="0">
                <a:latin typeface="Times New Roman" panose="02020603050405020304" pitchFamily="18" charset="0"/>
                <a:cs typeface="Times New Roman" panose="02020603050405020304" pitchFamily="18" charset="0"/>
              </a:rPr>
              <a:t>Text on Forest </a:t>
            </a:r>
            <a:r>
              <a:rPr lang="en-IN" dirty="0">
                <a:latin typeface="Times New Roman" panose="02020603050405020304" pitchFamily="18" charset="0"/>
                <a:cs typeface="Times New Roman" panose="02020603050405020304" pitchFamily="18" charset="0"/>
              </a:rPr>
              <a:t>for tissue classiﬁcation.</a:t>
            </a:r>
          </a:p>
          <a:p>
            <a:pPr lvl="1"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982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pPr algn="ctr"/>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Hyper spectral </a:t>
            </a:r>
            <a:r>
              <a:rPr lang="en-IN" sz="2000" dirty="0">
                <a:latin typeface="Times New Roman" panose="02020603050405020304" pitchFamily="18" charset="0"/>
                <a:cs typeface="Times New Roman" panose="02020603050405020304" pitchFamily="18" charset="0"/>
              </a:rPr>
              <a:t>imaging is a non-contact, non-ionizing and </a:t>
            </a:r>
            <a:r>
              <a:rPr lang="en-IN" sz="2000" dirty="0" smtClean="0">
                <a:latin typeface="Times New Roman" panose="02020603050405020304" pitchFamily="18" charset="0"/>
                <a:cs typeface="Times New Roman" panose="02020603050405020304" pitchFamily="18" charset="0"/>
              </a:rPr>
              <a:t>minimally invasive </a:t>
            </a:r>
            <a:r>
              <a:rPr lang="en-IN" sz="2000" dirty="0">
                <a:latin typeface="Times New Roman" panose="02020603050405020304" pitchFamily="18" charset="0"/>
                <a:cs typeface="Times New Roman" panose="02020603050405020304" pitchFamily="18" charset="0"/>
              </a:rPr>
              <a:t>sensing technique.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helps </a:t>
            </a:r>
            <a:r>
              <a:rPr lang="en-IN" sz="2000" dirty="0">
                <a:latin typeface="Times New Roman" panose="02020603050405020304" pitchFamily="18" charset="0"/>
                <a:cs typeface="Times New Roman" panose="02020603050405020304" pitchFamily="18" charset="0"/>
              </a:rPr>
              <a:t>in understanding the cancer progression.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techniques can improve surgical </a:t>
            </a:r>
            <a:r>
              <a:rPr lang="en-IN" sz="2000" dirty="0" smtClean="0">
                <a:latin typeface="Times New Roman" panose="02020603050405020304" pitchFamily="18" charset="0"/>
                <a:cs typeface="Times New Roman" panose="02020603050405020304" pitchFamily="18" charset="0"/>
              </a:rPr>
              <a:t>accuracy, providing </a:t>
            </a:r>
            <a:r>
              <a:rPr lang="en-IN" sz="2000" dirty="0">
                <a:latin typeface="Times New Roman" panose="02020603050405020304" pitchFamily="18" charset="0"/>
                <a:cs typeface="Times New Roman" panose="02020603050405020304" pitchFamily="18" charset="0"/>
              </a:rPr>
              <a:t>additional information that can also reduce </a:t>
            </a:r>
            <a:r>
              <a:rPr lang="en-IN" sz="2000" dirty="0" smtClean="0">
                <a:latin typeface="Times New Roman" panose="02020603050405020304" pitchFamily="18" charset="0"/>
                <a:cs typeface="Times New Roman" panose="02020603050405020304" pitchFamily="18" charset="0"/>
              </a:rPr>
              <a:t>the probability </a:t>
            </a:r>
            <a:r>
              <a:rPr lang="en-IN" sz="2000" dirty="0">
                <a:latin typeface="Times New Roman" panose="02020603050405020304" pitchFamily="18" charset="0"/>
                <a:cs typeface="Times New Roman" panose="02020603050405020304" pitchFamily="18" charset="0"/>
              </a:rPr>
              <a:t>of erroneous </a:t>
            </a:r>
            <a:r>
              <a:rPr lang="en-IN" sz="2000" dirty="0" smtClean="0">
                <a:latin typeface="Times New Roman" panose="02020603050405020304" pitchFamily="18" charset="0"/>
                <a:cs typeface="Times New Roman" panose="02020603050405020304" pitchFamily="18" charset="0"/>
              </a:rPr>
              <a:t>resectioning </a:t>
            </a:r>
            <a:r>
              <a:rPr lang="en-IN" sz="2000" dirty="0">
                <a:latin typeface="Times New Roman" panose="02020603050405020304" pitchFamily="18" charset="0"/>
                <a:cs typeface="Times New Roman" panose="02020603050405020304" pitchFamily="18" charset="0"/>
              </a:rPr>
              <a:t>of healthy tissue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can be seen that </a:t>
            </a:r>
            <a:r>
              <a:rPr lang="en-IN" sz="2000" dirty="0" smtClean="0">
                <a:latin typeface="Times New Roman" panose="02020603050405020304" pitchFamily="18" charset="0"/>
                <a:cs typeface="Times New Roman" panose="02020603050405020304" pitchFamily="18" charset="0"/>
              </a:rPr>
              <a:t>the high </a:t>
            </a:r>
            <a:r>
              <a:rPr lang="en-IN" sz="2000" dirty="0">
                <a:latin typeface="Times New Roman" panose="02020603050405020304" pitchFamily="18" charset="0"/>
                <a:cs typeface="Times New Roman" panose="02020603050405020304" pitchFamily="18" charset="0"/>
              </a:rPr>
              <a:t>quality and accuracy of the obtained tumour maps </a:t>
            </a:r>
            <a:r>
              <a:rPr lang="en-IN" sz="2000" dirty="0" smtClean="0">
                <a:latin typeface="Times New Roman" panose="02020603050405020304" pitchFamily="18" charset="0"/>
                <a:cs typeface="Times New Roman" panose="02020603050405020304" pitchFamily="18" charset="0"/>
              </a:rPr>
              <a:t>can be </a:t>
            </a:r>
            <a:r>
              <a:rPr lang="en-IN" sz="2000" dirty="0">
                <a:latin typeface="Times New Roman" panose="02020603050405020304" pitchFamily="18" charset="0"/>
                <a:cs typeface="Times New Roman" panose="02020603050405020304" pitchFamily="18" charset="0"/>
              </a:rPr>
              <a:t>achieved by using a suitable embedding </a:t>
            </a:r>
            <a:r>
              <a:rPr lang="en-IN" sz="2000" dirty="0" smtClean="0">
                <a:latin typeface="Times New Roman" panose="02020603050405020304" pitchFamily="18" charset="0"/>
                <a:cs typeface="Times New Roman" panose="02020603050405020304" pitchFamily="18" charset="0"/>
              </a:rPr>
              <a:t>approach.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99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3021</Words>
  <Application>Microsoft Office PowerPoint</Application>
  <PresentationFormat>Widescreen</PresentationFormat>
  <Paragraphs>319</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Times New Roman</vt:lpstr>
      <vt:lpstr>Wingdings</vt:lpstr>
      <vt:lpstr>Office Theme</vt:lpstr>
      <vt:lpstr>MANIFOLD EMBEDDING AND SEMANTIC SEGMENTATION FOR INTRAOPERATIVE GUIDANCE WITH HYPERSPECTRAL BRAIN IMAGING</vt:lpstr>
      <vt:lpstr>ABSTRACT</vt:lpstr>
      <vt:lpstr>OBJECTIVES</vt:lpstr>
      <vt:lpstr>DOMAIN INTRODUCTION</vt:lpstr>
      <vt:lpstr> INTRODUCTION</vt:lpstr>
      <vt:lpstr>EXISTING SYSTEM</vt:lpstr>
      <vt:lpstr>DISADVANTAGES</vt:lpstr>
      <vt:lpstr>PROPOSED SYSTEM</vt:lpstr>
      <vt:lpstr>ADVANTAGES</vt:lpstr>
      <vt:lpstr>SYSTEM REQUIREMENTS</vt:lpstr>
      <vt:lpstr>SOFTWARE REQUIREMENTS</vt:lpstr>
      <vt:lpstr>DATA FLOW DIAGRAM</vt:lpstr>
      <vt:lpstr>BLOCK DIAGRAM</vt:lpstr>
      <vt:lpstr>SYSTEM ARCHITECTURE</vt:lpstr>
      <vt:lpstr>SEQUENCE DIAGRAM</vt:lpstr>
      <vt:lpstr>USE CASE DIAGRAM</vt:lpstr>
      <vt:lpstr>MODULES</vt:lpstr>
      <vt:lpstr>MODULE DESCRIPTION</vt:lpstr>
      <vt:lpstr>1. READ A FILE</vt:lpstr>
      <vt:lpstr>READ A FILE - FLOW</vt:lpstr>
      <vt:lpstr>READ A FILE</vt:lpstr>
      <vt:lpstr>ORIGINAL IMAGE</vt:lpstr>
      <vt:lpstr>PREPROCESSING</vt:lpstr>
      <vt:lpstr>PREPROCESSING - FLOW</vt:lpstr>
      <vt:lpstr>PREPROCESSED IMAGE</vt:lpstr>
      <vt:lpstr>MEDIAN COMBINE IMAGE</vt:lpstr>
      <vt:lpstr>NOISY IMAGE</vt:lpstr>
      <vt:lpstr>NORMALIZED IMAGE</vt:lpstr>
      <vt:lpstr>MANIFOLD EMBEDDING</vt:lpstr>
      <vt:lpstr>MANIFOLD EMBEDDING - FLOW</vt:lpstr>
      <vt:lpstr>CONTRAST ADJUST IMAGE</vt:lpstr>
      <vt:lpstr>HISTOGRAM EQUALIZATION</vt:lpstr>
      <vt:lpstr>SEGMENTATION</vt:lpstr>
      <vt:lpstr>SEGMENTATION - FLOW</vt:lpstr>
      <vt:lpstr>SEGMENTED REGION</vt:lpstr>
      <vt:lpstr>VALIDATION</vt:lpstr>
      <vt:lpstr>PERFORMANCE BAR CHART</vt:lpstr>
      <vt:lpstr>LITERATURE SURVEY</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 Embedding and SemanticSegmentation for IntraoperativeGuidance With HyperspectralBrain Imaging </dc:title>
  <dc:creator>egc</dc:creator>
  <cp:lastModifiedBy>kandasamy</cp:lastModifiedBy>
  <cp:revision>600</cp:revision>
  <dcterms:created xsi:type="dcterms:W3CDTF">2018-01-05T11:12:52Z</dcterms:created>
  <dcterms:modified xsi:type="dcterms:W3CDTF">2018-01-29T19:33:01Z</dcterms:modified>
</cp:coreProperties>
</file>