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4D02525-149B-4A82-B3D6-C6D6891AB38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B1447C15-5FA8-450F-922D-6D6752AAF3D1}"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2CA97EC2-030A-4446-B91E-E36FEE17468C}"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E041370-81FF-48E7-814C-D6FFAF3307E1}"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78EEC29-464C-464A-9E2B-019CF893C543}"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306B7CDC-9CA8-4662-9D84-E38511A57FCF}"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8451AF9F-6D24-440C-A3E2-00462D028E21}"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6E836440-53EA-4C7F-811E-A896A0DB503E}"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AA9BF057-0ADF-4DE2-9824-7DE10B7AAC4A}"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99126BF9-EA02-476D-8F85-1C68A63C6E2F}"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3"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4" name="Rectangle 6"/>
          <p:cNvSpPr/>
          <p:nvPr/>
        </p:nvSpPr>
        <p:spPr>
          <a:xfrm>
            <a:off x="446400" y="3085920"/>
            <a:ext cx="11297880" cy="33372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5" name="PlaceHolder 1"/>
          <p:cNvSpPr>
            <a:spLocks noGrp="1"/>
          </p:cNvSpPr>
          <p:nvPr>
            <p:ph type="title"/>
          </p:nvPr>
        </p:nvSpPr>
        <p:spPr>
          <a:xfrm>
            <a:off x="576000" y="712800"/>
            <a:ext cx="1102860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 name="PlaceHolder 2"/>
          <p:cNvSpPr>
            <a:spLocks noGrp="1"/>
          </p:cNvSpPr>
          <p:nvPr>
            <p:ph type="ftr" idx="1"/>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3"/>
          <p:cNvSpPr>
            <a:spLocks noGrp="1"/>
          </p:cNvSpPr>
          <p:nvPr>
            <p:ph type="sldNum" idx="2"/>
          </p:nvPr>
        </p:nvSpPr>
        <p:spPr>
          <a:xfrm>
            <a:off x="10558440" y="642384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91D70668-5F1F-4271-A2D7-A2DEAF2CB337}"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8" name="PlaceHolder 4"/>
          <p:cNvSpPr>
            <a:spLocks noGrp="1"/>
          </p:cNvSpPr>
          <p:nvPr>
            <p:ph type="dt" idx="3"/>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85"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6"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87"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88" name="Rectangle 8"/>
          <p:cNvSpPr/>
          <p:nvPr/>
        </p:nvSpPr>
        <p:spPr>
          <a:xfrm>
            <a:off x="447840" y="601200"/>
            <a:ext cx="3681720" cy="58143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89" name="PlaceHolder 1"/>
          <p:cNvSpPr>
            <a:spLocks noGrp="1"/>
          </p:cNvSpPr>
          <p:nvPr>
            <p:ph type="ftr" idx="26"/>
          </p:nvPr>
        </p:nvSpPr>
        <p:spPr>
          <a:xfrm>
            <a:off x="581040" y="64526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0" name="PlaceHolder 2"/>
          <p:cNvSpPr>
            <a:spLocks noGrp="1"/>
          </p:cNvSpPr>
          <p:nvPr>
            <p:ph type="sldNum" idx="27"/>
          </p:nvPr>
        </p:nvSpPr>
        <p:spPr>
          <a:xfrm>
            <a:off x="10558440" y="645696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180507BD-48E8-404B-B705-C315745AC68B}"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91" name="PlaceHolder 3"/>
          <p:cNvSpPr>
            <a:spLocks noGrp="1"/>
          </p:cNvSpPr>
          <p:nvPr>
            <p:ph type="dt" idx="28"/>
          </p:nvPr>
        </p:nvSpPr>
        <p:spPr>
          <a:xfrm>
            <a:off x="7606080" y="6456960"/>
            <a:ext cx="2843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93"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4"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95"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96" name="PlaceHolder 1"/>
          <p:cNvSpPr>
            <a:spLocks noGrp="1"/>
          </p:cNvSpPr>
          <p:nvPr>
            <p:ph type="ftr" idx="29"/>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7" name="PlaceHolder 2"/>
          <p:cNvSpPr>
            <a:spLocks noGrp="1"/>
          </p:cNvSpPr>
          <p:nvPr>
            <p:ph type="sldNum" idx="30"/>
          </p:nvPr>
        </p:nvSpPr>
        <p:spPr>
          <a:xfrm>
            <a:off x="10558440" y="642384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CEEE5263-1863-4CBD-9E56-BD97505F0303}"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98" name="PlaceHolder 3"/>
          <p:cNvSpPr>
            <a:spLocks noGrp="1"/>
          </p:cNvSpPr>
          <p:nvPr>
            <p:ph type="dt" idx="31"/>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3"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4"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15"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16" name="PlaceHolder 1"/>
          <p:cNvSpPr>
            <a:spLocks noGrp="1"/>
          </p:cNvSpPr>
          <p:nvPr>
            <p:ph type="ftr" idx="4"/>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 name="PlaceHolder 2"/>
          <p:cNvSpPr>
            <a:spLocks noGrp="1"/>
          </p:cNvSpPr>
          <p:nvPr>
            <p:ph type="sldNum" idx="5"/>
          </p:nvPr>
        </p:nvSpPr>
        <p:spPr>
          <a:xfrm>
            <a:off x="10558440" y="642384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74316284-FFFB-4AF2-B2B9-3E3CE7412D81}"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18" name="PlaceHolder 3"/>
          <p:cNvSpPr>
            <a:spLocks noGrp="1"/>
          </p:cNvSpPr>
          <p:nvPr>
            <p:ph type="dt" idx="6"/>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Rectangle 8" hidden="1"/>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0" name="Rectangle 9" hidden="1"/>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 name="Rectangle 10" hidden="1"/>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22"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23" name="Rectangle 6"/>
          <p:cNvSpPr/>
          <p:nvPr/>
        </p:nvSpPr>
        <p:spPr>
          <a:xfrm>
            <a:off x="8058240" y="599760"/>
            <a:ext cx="3686400" cy="58158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4" name="Rectangle 7"/>
          <p:cNvSpPr/>
          <p:nvPr/>
        </p:nvSpPr>
        <p:spPr>
          <a:xfrm>
            <a:off x="446400" y="457200"/>
            <a:ext cx="3702240" cy="939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5" name="Rectangle 8"/>
          <p:cNvSpPr/>
          <p:nvPr/>
        </p:nvSpPr>
        <p:spPr>
          <a:xfrm>
            <a:off x="8042040" y="453600"/>
            <a:ext cx="3702240" cy="9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6" name="Rectangle 9"/>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7" name="PlaceHolder 1"/>
          <p:cNvSpPr>
            <a:spLocks noGrp="1"/>
          </p:cNvSpPr>
          <p:nvPr>
            <p:ph type="ftr" idx="7"/>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2"/>
          <p:cNvSpPr>
            <a:spLocks noGrp="1"/>
          </p:cNvSpPr>
          <p:nvPr>
            <p:ph type="sldNum" idx="8"/>
          </p:nvPr>
        </p:nvSpPr>
        <p:spPr>
          <a:xfrm>
            <a:off x="10558440" y="642384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0876D0C8-DE0A-4EC9-9687-893133037294}"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29" name="PlaceHolder 3"/>
          <p:cNvSpPr>
            <a:spLocks noGrp="1"/>
          </p:cNvSpPr>
          <p:nvPr>
            <p:ph type="dt" idx="9"/>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31"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33"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34" name="PlaceHolder 1"/>
          <p:cNvSpPr>
            <a:spLocks noGrp="1"/>
          </p:cNvSpPr>
          <p:nvPr>
            <p:ph type="title"/>
          </p:nvPr>
        </p:nvSpPr>
        <p:spPr>
          <a:xfrm>
            <a:off x="576000" y="712800"/>
            <a:ext cx="1102860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6" name="PlaceHolder 3"/>
          <p:cNvSpPr>
            <a:spLocks noGrp="1"/>
          </p:cNvSpPr>
          <p:nvPr>
            <p:ph type="dt" idx="10"/>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40"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1"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42"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43" name="Rectangle 7"/>
          <p:cNvSpPr/>
          <p:nvPr/>
        </p:nvSpPr>
        <p:spPr>
          <a:xfrm>
            <a:off x="447840" y="5141880"/>
            <a:ext cx="11289960" cy="125784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44" name="PlaceHolder 1"/>
          <p:cNvSpPr>
            <a:spLocks noGrp="1"/>
          </p:cNvSpPr>
          <p:nvPr>
            <p:ph type="ftr" idx="11"/>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2"/>
          <p:cNvSpPr>
            <a:spLocks noGrp="1"/>
          </p:cNvSpPr>
          <p:nvPr>
            <p:ph type="sldNum" idx="12"/>
          </p:nvPr>
        </p:nvSpPr>
        <p:spPr>
          <a:xfrm>
            <a:off x="10558440" y="642384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F64BB5BC-653C-4CFC-9A9C-C4B7ADA9391E}"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46" name="PlaceHolder 3"/>
          <p:cNvSpPr>
            <a:spLocks noGrp="1"/>
          </p:cNvSpPr>
          <p:nvPr>
            <p:ph type="dt" idx="13"/>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48"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9"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50"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51" name="PlaceHolder 1"/>
          <p:cNvSpPr>
            <a:spLocks noGrp="1"/>
          </p:cNvSpPr>
          <p:nvPr>
            <p:ph type="title"/>
          </p:nvPr>
        </p:nvSpPr>
        <p:spPr>
          <a:xfrm>
            <a:off x="576000" y="712800"/>
            <a:ext cx="1102860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4" name="PlaceHolder 4"/>
          <p:cNvSpPr>
            <a:spLocks noGrp="1"/>
          </p:cNvSpPr>
          <p:nvPr>
            <p:ph type="ftr" idx="14"/>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5"/>
          <p:cNvSpPr>
            <a:spLocks noGrp="1"/>
          </p:cNvSpPr>
          <p:nvPr>
            <p:ph type="sldNum" idx="15"/>
          </p:nvPr>
        </p:nvSpPr>
        <p:spPr>
          <a:xfrm>
            <a:off x="10558440" y="642384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94340CE5-7CDA-4D45-A264-B7D1B5C1BF28}"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56" name="PlaceHolder 6"/>
          <p:cNvSpPr>
            <a:spLocks noGrp="1"/>
          </p:cNvSpPr>
          <p:nvPr>
            <p:ph type="dt" idx="16"/>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1"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2"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63"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64" name="PlaceHolder 1"/>
          <p:cNvSpPr>
            <a:spLocks noGrp="1"/>
          </p:cNvSpPr>
          <p:nvPr>
            <p:ph type="ftr" idx="17"/>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5" name="PlaceHolder 2"/>
          <p:cNvSpPr>
            <a:spLocks noGrp="1"/>
          </p:cNvSpPr>
          <p:nvPr>
            <p:ph type="sldNum" idx="18"/>
          </p:nvPr>
        </p:nvSpPr>
        <p:spPr>
          <a:xfrm>
            <a:off x="10558440" y="642384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49482A0E-E44D-4B84-A68C-B0E84025A3A3}"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66" name="PlaceHolder 3"/>
          <p:cNvSpPr>
            <a:spLocks noGrp="1"/>
          </p:cNvSpPr>
          <p:nvPr>
            <p:ph type="dt" idx="19"/>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8"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9"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70"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71" name="PlaceHolder 1"/>
          <p:cNvSpPr>
            <a:spLocks noGrp="1"/>
          </p:cNvSpPr>
          <p:nvPr>
            <p:ph type="title"/>
          </p:nvPr>
        </p:nvSpPr>
        <p:spPr>
          <a:xfrm>
            <a:off x="576000" y="712800"/>
            <a:ext cx="1102860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2" name="PlaceHolder 2"/>
          <p:cNvSpPr>
            <a:spLocks noGrp="1"/>
          </p:cNvSpPr>
          <p:nvPr>
            <p:ph type="ftr" idx="20"/>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3" name="PlaceHolder 3"/>
          <p:cNvSpPr>
            <a:spLocks noGrp="1"/>
          </p:cNvSpPr>
          <p:nvPr>
            <p:ph type="sldNum" idx="21"/>
          </p:nvPr>
        </p:nvSpPr>
        <p:spPr>
          <a:xfrm>
            <a:off x="10558440" y="642384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CE2C5BEB-DC8B-4855-9B0E-22FCB61D4369}"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74" name="PlaceHolder 4"/>
          <p:cNvSpPr>
            <a:spLocks noGrp="1"/>
          </p:cNvSpPr>
          <p:nvPr>
            <p:ph type="dt" idx="22"/>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78"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9"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80"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81" name="PlaceHolder 1"/>
          <p:cNvSpPr>
            <a:spLocks noGrp="1"/>
          </p:cNvSpPr>
          <p:nvPr>
            <p:ph type="ftr" idx="23"/>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2" name="PlaceHolder 2"/>
          <p:cNvSpPr>
            <a:spLocks noGrp="1"/>
          </p:cNvSpPr>
          <p:nvPr>
            <p:ph type="sldNum" idx="24"/>
          </p:nvPr>
        </p:nvSpPr>
        <p:spPr>
          <a:xfrm>
            <a:off x="10558440" y="6423840"/>
            <a:ext cx="105156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B53A1E0A-4946-47F2-B667-680D8794D532}"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83" name="PlaceHolder 3"/>
          <p:cNvSpPr>
            <a:spLocks noGrp="1"/>
          </p:cNvSpPr>
          <p:nvPr>
            <p:ph type="dt" idx="25"/>
          </p:nvPr>
        </p:nvSpPr>
        <p:spPr>
          <a:xfrm>
            <a:off x="7606080" y="6423840"/>
            <a:ext cx="2843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359000" y="1821600"/>
            <a:ext cx="9142920" cy="97668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3600" spc="-1" strike="noStrike" cap="all">
                <a:solidFill>
                  <a:schemeClr val="accent1"/>
                </a:solidFill>
                <a:latin typeface="Arial"/>
              </a:rPr>
              <a:t> </a:t>
            </a:r>
            <a:r>
              <a:rPr b="1" lang="en-US" sz="3600" spc="-1" strike="noStrike" cap="all">
                <a:solidFill>
                  <a:schemeClr val="accent1"/>
                </a:solidFill>
                <a:latin typeface="Arial"/>
              </a:rPr>
              <a:t>Key logger  security with  GUI</a:t>
            </a:r>
            <a:endParaRPr b="0" lang="en-US" sz="3600" spc="-1" strike="noStrike">
              <a:solidFill>
                <a:srgbClr val="000000"/>
              </a:solidFill>
              <a:latin typeface="Arial"/>
            </a:endParaRPr>
          </a:p>
        </p:txBody>
      </p:sp>
      <p:sp>
        <p:nvSpPr>
          <p:cNvPr id="100" name="TextBox 2"/>
          <p:cNvSpPr/>
          <p:nvPr/>
        </p:nvSpPr>
        <p:spPr>
          <a:xfrm>
            <a:off x="-329760" y="1034280"/>
            <a:ext cx="1272564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US" sz="3200" spc="-1" strike="noStrike">
              <a:solidFill>
                <a:srgbClr val="000000"/>
              </a:solidFill>
              <a:latin typeface="Arial"/>
            </a:endParaRPr>
          </a:p>
        </p:txBody>
      </p:sp>
      <p:sp>
        <p:nvSpPr>
          <p:cNvPr id="101" name="TextBox 3"/>
          <p:cNvSpPr/>
          <p:nvPr/>
        </p:nvSpPr>
        <p:spPr>
          <a:xfrm>
            <a:off x="2307240" y="4099320"/>
            <a:ext cx="7979040" cy="1614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accent1">
                    <a:lumMod val="75000"/>
                  </a:schemeClr>
                </a:solidFill>
                <a:latin typeface="Arial"/>
              </a:rPr>
              <a:t>Presented By:</a:t>
            </a:r>
            <a:endParaRPr b="0" lang="en-US" sz="2000" spc="-1" strike="noStrike">
              <a:solidFill>
                <a:srgbClr val="000000"/>
              </a:solidFill>
              <a:latin typeface="Arial"/>
            </a:endParaRPr>
          </a:p>
          <a:p>
            <a:pPr defTabSz="914400">
              <a:lnSpc>
                <a:spcPct val="100000"/>
              </a:lnSpc>
            </a:pP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Dhanalakshmi  S</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Department of Information Technology</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Kings Engineering College .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References</a:t>
            </a:r>
            <a:endParaRPr b="0" lang="en-US" sz="4400" spc="-1" strike="noStrike">
              <a:solidFill>
                <a:srgbClr val="000000"/>
              </a:solidFill>
              <a:latin typeface="Arial"/>
            </a:endParaRPr>
          </a:p>
        </p:txBody>
      </p:sp>
      <p:sp>
        <p:nvSpPr>
          <p:cNvPr id="122" name="PlaceHolder 2"/>
          <p:cNvSpPr>
            <a:spLocks noGrp="1"/>
          </p:cNvSpPr>
          <p:nvPr>
            <p:ph/>
          </p:nvPr>
        </p:nvSpPr>
        <p:spPr>
          <a:xfrm>
            <a:off x="581040" y="1302120"/>
            <a:ext cx="11028600" cy="4672080"/>
          </a:xfrm>
          <a:prstGeom prst="rect">
            <a:avLst/>
          </a:prstGeom>
          <a:noFill/>
          <a:ln w="0">
            <a:noFill/>
          </a:ln>
        </p:spPr>
        <p:txBody>
          <a:bodyPr lIns="91440" rIns="91440" tIns="45720" bIns="45720" anchor="ctr">
            <a:normAutofit/>
          </a:bodyPr>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Python Documentation:  https://www.python.org/doc/</a:t>
            </a:r>
            <a:endParaRPr b="0" lang="en-US" sz="2400" spc="-1" strike="noStrike">
              <a:solidFill>
                <a:srgbClr val="000000"/>
              </a:solidFill>
              <a:latin typeface="Arial"/>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Tkinter Documentation:  https://docs.python.org/3/library/tkinter.html</a:t>
            </a:r>
            <a:endParaRPr b="0" lang="en-US" sz="2400" spc="-1" strike="noStrike">
              <a:solidFill>
                <a:srgbClr val="000000"/>
              </a:solidFill>
              <a:latin typeface="Arial"/>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pynput Documentation:  https://pynput.readthedocs.io/en/latest/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463040" y="2766240"/>
            <a:ext cx="9297720" cy="132444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2800" spc="-1" strike="noStrike" cap="all">
                <a:solidFill>
                  <a:srgbClr val="002060"/>
                </a:solidFill>
                <a:latin typeface="Arial"/>
              </a:rPr>
              <a:t>THANK YOU</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49600" y="558360"/>
            <a:ext cx="10514520" cy="132444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800" spc="-1" strike="noStrike" cap="all">
                <a:solidFill>
                  <a:srgbClr val="002060"/>
                </a:solidFill>
                <a:latin typeface="Arial"/>
              </a:rPr>
              <a:t>OUTLINE</a:t>
            </a:r>
            <a:endParaRPr b="0" lang="en-US" sz="2800" spc="-1" strike="noStrike">
              <a:solidFill>
                <a:srgbClr val="000000"/>
              </a:solidFill>
              <a:latin typeface="Arial"/>
            </a:endParaRPr>
          </a:p>
        </p:txBody>
      </p:sp>
      <p:sp>
        <p:nvSpPr>
          <p:cNvPr id="103" name="PlaceHolder 2"/>
          <p:cNvSpPr>
            <a:spLocks noGrp="1"/>
          </p:cNvSpPr>
          <p:nvPr>
            <p:ph/>
          </p:nvPr>
        </p:nvSpPr>
        <p:spPr>
          <a:xfrm>
            <a:off x="838080" y="1618920"/>
            <a:ext cx="11017800" cy="523800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System/Solution</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Development Approach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(Output Image)</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US"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00680" y="61308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Proposed Solution</a:t>
            </a:r>
            <a:endParaRPr b="0" lang="en-US" sz="4400" spc="-1" strike="noStrike">
              <a:solidFill>
                <a:srgbClr val="000000"/>
              </a:solidFill>
              <a:latin typeface="Arial"/>
            </a:endParaRPr>
          </a:p>
        </p:txBody>
      </p:sp>
      <p:sp>
        <p:nvSpPr>
          <p:cNvPr id="105" name="PlaceHolder 2"/>
          <p:cNvSpPr>
            <a:spLocks noGrp="1"/>
          </p:cNvSpPr>
          <p:nvPr>
            <p:ph/>
          </p:nvPr>
        </p:nvSpPr>
        <p:spPr>
          <a:xfrm>
            <a:off x="144360" y="1328760"/>
            <a:ext cx="11612520" cy="556272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Data Collection:</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The code collects keyboard inputs in real-time, capturing key presses, holds, and releases.</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Data Preprocessing:</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While no explicit data preprocessing is conducted, the captured keyboard inputs are stored in files for further analysis.</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Machine Learning Algorithm:</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The code doesn't involve any machine learning algorithm. It focuses on capturing keyboard inputs using pynput library.</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Deployment:</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The code provides a simple user interface using Tkinter for starting and stopping the keylogger, facilitating easy interaction.</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Evaluation:</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There's no evaluation of machine learning models. However, potential metrics could include keystroke frequency or typing patterns.</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Results:</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The keylogger functionality is successfully implemented, allowing users to start and stop the keylogger with provided buttons. Captured inputs are saved in 'key_log.txt' and 'key_log.json'.</a:t>
            </a:r>
            <a:endParaRPr b="0" lang="en-US" sz="14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81040" y="7020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Problem Statement</a:t>
            </a:r>
            <a:endParaRPr b="0" lang="en-US" sz="4400" spc="-1" strike="noStrike">
              <a:solidFill>
                <a:srgbClr val="000000"/>
              </a:solidFill>
              <a:latin typeface="Arial"/>
            </a:endParaRPr>
          </a:p>
        </p:txBody>
      </p:sp>
      <p:sp>
        <p:nvSpPr>
          <p:cNvPr id="107" name="PlaceHolder 2"/>
          <p:cNvSpPr>
            <a:spLocks noGrp="1"/>
          </p:cNvSpPr>
          <p:nvPr>
            <p:ph/>
          </p:nvPr>
        </p:nvSpPr>
        <p:spPr>
          <a:xfrm>
            <a:off x="452520" y="1237680"/>
            <a:ext cx="11028600" cy="4672080"/>
          </a:xfrm>
          <a:prstGeom prst="rect">
            <a:avLst/>
          </a:prstGeom>
          <a:noFill/>
          <a:ln w="0">
            <a:noFill/>
          </a:ln>
        </p:spPr>
        <p:txBody>
          <a:bodyPr lIns="91440" rIns="91440" tIns="45720" bIns="45720" anchor="ctr">
            <a:noAutofit/>
          </a:bodyPr>
          <a:p>
            <a:pPr indent="0" defTabSz="457200">
              <a:lnSpc>
                <a:spcPct val="110000"/>
              </a:lnSpc>
              <a:spcBef>
                <a:spcPts val="641"/>
              </a:spcBef>
              <a:spcAft>
                <a:spcPts val="601"/>
              </a:spcAft>
              <a:buNone/>
              <a:tabLst>
                <a:tab algn="l" pos="0"/>
              </a:tabLst>
            </a:pPr>
            <a:r>
              <a:rPr b="0" lang="en-IN" sz="17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81040" y="6624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US" sz="4400" spc="-1" strike="noStrike">
              <a:solidFill>
                <a:srgbClr val="000000"/>
              </a:solidFill>
              <a:latin typeface="Arial"/>
            </a:endParaRPr>
          </a:p>
        </p:txBody>
      </p:sp>
      <p:sp>
        <p:nvSpPr>
          <p:cNvPr id="109" name="PlaceHolder 2"/>
          <p:cNvSpPr>
            <a:spLocks noGrp="1"/>
          </p:cNvSpPr>
          <p:nvPr>
            <p:ph/>
          </p:nvPr>
        </p:nvSpPr>
        <p:spPr>
          <a:xfrm>
            <a:off x="581040" y="1302120"/>
            <a:ext cx="11028600" cy="4672080"/>
          </a:xfrm>
          <a:prstGeom prst="rect">
            <a:avLst/>
          </a:prstGeom>
          <a:noFill/>
          <a:ln w="0">
            <a:noFill/>
          </a:ln>
        </p:spPr>
        <p:txBody>
          <a:bodyPr lIns="91440" rIns="91440" tIns="45720" bIns="45720" anchor="ctr">
            <a:noAutofit/>
          </a:bodyPr>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        </a:t>
            </a:r>
            <a:r>
              <a:rPr b="1" lang="en-IN" sz="1800" spc="-1" strike="noStrike">
                <a:solidFill>
                  <a:srgbClr val="0f0f0f"/>
                </a:solidFill>
                <a:latin typeface="Franklin Gothic Book"/>
                <a:ea typeface="Franklin Gothic Book"/>
              </a:rPr>
              <a:t>T</a:t>
            </a:r>
            <a:r>
              <a:rPr b="0" lang="en-IN" sz="1800" spc="-1" strike="noStrike">
                <a:solidFill>
                  <a:srgbClr val="0f0f0f"/>
                </a:solidFill>
                <a:latin typeface="Franklin Gothic Book"/>
                <a:ea typeface="Franklin Gothic Book"/>
              </a:rPr>
              <a:t>he proposed keylogger application will be developed using Python programming language. Python offers simplicity, flexibility, and a rich set of libraries, making it an ideal choice for rapid development of such applications. The application will utilize the following technologies:</a:t>
            </a:r>
            <a:endParaRPr b="0" lang="en-US" sz="1800" spc="-1" strike="noStrike">
              <a:solidFill>
                <a:srgbClr val="000000"/>
              </a:solidFill>
              <a:latin typeface="Arial"/>
            </a:endParaRPr>
          </a:p>
          <a:p>
            <a:pPr indent="0" defTabSz="457200">
              <a:lnSpc>
                <a:spcPct val="110000"/>
              </a:lnSpc>
              <a:spcBef>
                <a:spcPts val="360"/>
              </a:spcBef>
              <a:spcAft>
                <a:spcPts val="601"/>
              </a:spcAft>
              <a:buNone/>
              <a:tabLst>
                <a:tab algn="l" pos="0"/>
              </a:tabLst>
            </a:pPr>
            <a:endParaRPr b="0" lang="en-US" sz="1800" spc="-1" strike="noStrike">
              <a:solidFill>
                <a:srgbClr val="000000"/>
              </a:solidFill>
              <a:latin typeface="Arial"/>
            </a:endParaRPr>
          </a:p>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    </a:t>
            </a:r>
            <a:r>
              <a:rPr b="1" lang="en-IN" sz="1800" spc="-1" strike="noStrike">
                <a:solidFill>
                  <a:srgbClr val="0f0f0f"/>
                </a:solidFill>
                <a:latin typeface="Franklin Gothic Book"/>
                <a:ea typeface="Franklin Gothic Book"/>
              </a:rPr>
              <a:t>Tkinter: </a:t>
            </a:r>
            <a:r>
              <a:rPr b="0" lang="en-IN" sz="1800" spc="-1" strike="noStrike">
                <a:solidFill>
                  <a:srgbClr val="0f0f0f"/>
                </a:solidFill>
                <a:latin typeface="Franklin Gothic Book"/>
                <a:ea typeface="Franklin Gothic Book"/>
              </a:rPr>
              <a:t>For building the graphical user interface (GUI) to interact with the keylogger.</a:t>
            </a:r>
            <a:endParaRPr b="0" lang="en-US" sz="1800" spc="-1" strike="noStrike">
              <a:solidFill>
                <a:srgbClr val="000000"/>
              </a:solidFill>
              <a:latin typeface="Arial"/>
            </a:endParaRPr>
          </a:p>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    </a:t>
            </a:r>
            <a:r>
              <a:rPr b="1" lang="en-IN" sz="1800" spc="-1" strike="noStrike">
                <a:solidFill>
                  <a:srgbClr val="0f0f0f"/>
                </a:solidFill>
                <a:latin typeface="Franklin Gothic Book"/>
                <a:ea typeface="Franklin Gothic Book"/>
              </a:rPr>
              <a:t>pynput: </a:t>
            </a:r>
            <a:r>
              <a:rPr b="0" lang="en-IN" sz="1800" spc="-1" strike="noStrike">
                <a:solidFill>
                  <a:srgbClr val="0f0f0f"/>
                </a:solidFill>
                <a:latin typeface="Franklin Gothic Book"/>
                <a:ea typeface="Franklin Gothic Book"/>
              </a:rPr>
              <a:t>A Python library for monitoring and controlling input devices, used for capturing keystrokes.</a:t>
            </a:r>
            <a:endParaRPr b="0" lang="en-US" sz="1800" spc="-1" strike="noStrike">
              <a:solidFill>
                <a:srgbClr val="000000"/>
              </a:solidFill>
              <a:latin typeface="Arial"/>
            </a:endParaRPr>
          </a:p>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    </a:t>
            </a:r>
            <a:r>
              <a:rPr b="1" lang="en-IN" sz="1800" spc="-1" strike="noStrike">
                <a:solidFill>
                  <a:srgbClr val="0f0f0f"/>
                </a:solidFill>
                <a:latin typeface="Franklin Gothic Book"/>
                <a:ea typeface="Franklin Gothic Book"/>
              </a:rPr>
              <a:t>JSON: </a:t>
            </a:r>
            <a:r>
              <a:rPr b="0" lang="en-IN" sz="1800" spc="-1" strike="noStrike">
                <a:solidFill>
                  <a:srgbClr val="0f0f0f"/>
                </a:solidFill>
                <a:latin typeface="Franklin Gothic Book"/>
                <a:ea typeface="Franklin Gothic Book"/>
              </a:rPr>
              <a:t>For storing the captured keystrokes in a structured format.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81040" y="7020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Arial"/>
            </a:endParaRPr>
          </a:p>
        </p:txBody>
      </p:sp>
      <p:sp>
        <p:nvSpPr>
          <p:cNvPr id="111" name="PlaceHolder 2"/>
          <p:cNvSpPr>
            <a:spLocks noGrp="1"/>
          </p:cNvSpPr>
          <p:nvPr>
            <p:ph/>
          </p:nvPr>
        </p:nvSpPr>
        <p:spPr>
          <a:xfrm>
            <a:off x="276120" y="1499400"/>
            <a:ext cx="11610360" cy="5129280"/>
          </a:xfrm>
          <a:prstGeom prst="rect">
            <a:avLst/>
          </a:prstGeom>
          <a:noFill/>
          <a:ln w="0">
            <a:noFill/>
          </a:ln>
        </p:spPr>
        <p:txBody>
          <a:bodyPr lIns="91440" rIns="91440" tIns="45720" bIns="45720" anchor="ctr">
            <a:noAutofit/>
          </a:bodyPr>
          <a:p>
            <a:pPr marL="305280" indent="-305280" defTabSz="457200">
              <a:lnSpc>
                <a:spcPct val="110000"/>
              </a:lnSpc>
              <a:spcBef>
                <a:spcPts val="281"/>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Algorithm Selection: </a:t>
            </a:r>
            <a:r>
              <a:rPr b="0" lang="en-US" sz="1700" spc="-1" strike="noStrike">
                <a:solidFill>
                  <a:schemeClr val="dk1">
                    <a:lumMod val="75000"/>
                    <a:lumOff val="25000"/>
                  </a:schemeClr>
                </a:solidFill>
                <a:latin typeface="Franklin Gothic Book"/>
              </a:rPr>
              <a:t>We choose Gradient Boosting Regression, an ensemble learning method that combines weak learners, typically decision trees, to build a robust predictive model. It excels in regression tasks like predicting bike counts due to its ability to handle non-linear relationships and capture complex data patterns effectively.</a:t>
            </a:r>
            <a:endParaRPr b="0" lang="en-US" sz="17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Data Input: </a:t>
            </a:r>
            <a:r>
              <a:rPr b="0" lang="en-US" sz="1700" spc="-1" strike="noStrike">
                <a:solidFill>
                  <a:schemeClr val="dk1">
                    <a:lumMod val="75000"/>
                    <a:lumOff val="25000"/>
                  </a:schemeClr>
                </a:solidFill>
                <a:latin typeface="Franklin Gothic Book"/>
              </a:rPr>
              <a:t>he algorithm utilizes input features such as historical bike rental data, weather conditions (temperature, humidity, wind speed), day of the week, and time of day. These features provide valuable information for understanding the relationships between various factors and the target variable, bike counts.</a:t>
            </a:r>
            <a:endParaRPr b="0" lang="en-US" sz="17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Training Process: </a:t>
            </a:r>
            <a:r>
              <a:rPr b="0" lang="en-US" sz="1700" spc="-1" strike="noStrike">
                <a:solidFill>
                  <a:schemeClr val="dk1">
                    <a:lumMod val="75000"/>
                    <a:lumOff val="25000"/>
                  </a:schemeClr>
                </a:solidFill>
                <a:latin typeface="Franklin Gothic Book"/>
              </a:rPr>
              <a:t>Historical bike rental data is split into training and validation sets for model training and evaluation. Techniques like cross-validation and hyper parameter tuning optimize model performance by adjusting parameters such as learning rate, number of trees, and tree depth.</a:t>
            </a:r>
            <a:endParaRPr b="0" lang="en-US" sz="17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Prediction Process: </a:t>
            </a:r>
            <a:r>
              <a:rPr b="0" lang="en-US" sz="1700" spc="-1" strike="noStrike">
                <a:solidFill>
                  <a:schemeClr val="dk1">
                    <a:lumMod val="75000"/>
                    <a:lumOff val="25000"/>
                  </a:schemeClr>
                </a:solidFill>
                <a:latin typeface="Franklin Gothic Book"/>
              </a:rPr>
              <a:t>The trained model makes predictions for future bike counts based on real-time inputs such as current weather conditions, day of the week, and time of day. Leveraging learned relationships between features and the target variable, the model accurately forecasts future bike counts.</a:t>
            </a:r>
            <a:endParaRPr b="0" lang="en-US" sz="17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Deployment:  </a:t>
            </a:r>
            <a:r>
              <a:rPr b="0" lang="en-US" sz="1700" spc="-1" strike="noStrike">
                <a:solidFill>
                  <a:schemeClr val="dk1">
                    <a:lumMod val="75000"/>
                    <a:lumOff val="25000"/>
                  </a:schemeClr>
                </a:solidFill>
                <a:latin typeface="Franklin Gothic Book"/>
              </a:rPr>
              <a:t>The model is integrated into a web application or API, allowing users to input relevant features and receive real-time predictions for bike counts. Periodic retraining with updated data ensures continued optimal performance over time, maintaining accuracy and reliability in forecasting bike counts.</a:t>
            </a:r>
            <a:endParaRPr b="0" lang="en-US" sz="17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581040" y="7020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Result</a:t>
            </a:r>
            <a:endParaRPr b="0" lang="en-US" sz="4400" spc="-1" strike="noStrike">
              <a:solidFill>
                <a:srgbClr val="000000"/>
              </a:solidFill>
              <a:latin typeface="Arial"/>
            </a:endParaRPr>
          </a:p>
        </p:txBody>
      </p:sp>
      <p:pic>
        <p:nvPicPr>
          <p:cNvPr id="113" name="" descr=""/>
          <p:cNvPicPr/>
          <p:nvPr/>
        </p:nvPicPr>
        <p:blipFill>
          <a:blip r:embed="rId1"/>
          <a:stretch/>
        </p:blipFill>
        <p:spPr>
          <a:xfrm>
            <a:off x="1037880" y="2031120"/>
            <a:ext cx="5590800" cy="1558080"/>
          </a:xfrm>
          <a:prstGeom prst="rect">
            <a:avLst/>
          </a:prstGeom>
          <a:ln w="0">
            <a:noFill/>
          </a:ln>
        </p:spPr>
      </p:pic>
      <p:pic>
        <p:nvPicPr>
          <p:cNvPr id="114" name="" descr=""/>
          <p:cNvPicPr/>
          <p:nvPr/>
        </p:nvPicPr>
        <p:blipFill>
          <a:blip r:embed="rId2"/>
          <a:stretch/>
        </p:blipFill>
        <p:spPr>
          <a:xfrm>
            <a:off x="575640" y="3657600"/>
            <a:ext cx="11104200" cy="3429000"/>
          </a:xfrm>
          <a:prstGeom prst="rect">
            <a:avLst/>
          </a:prstGeom>
          <a:ln w="0">
            <a:noFill/>
          </a:ln>
        </p:spPr>
      </p:pic>
      <p:sp>
        <p:nvSpPr>
          <p:cNvPr id="115" name=""/>
          <p:cNvSpPr/>
          <p:nvPr/>
        </p:nvSpPr>
        <p:spPr>
          <a:xfrm>
            <a:off x="914400" y="1629000"/>
            <a:ext cx="3428280" cy="65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rPr>
              <a:t>Key logger  text format  </a:t>
            </a:r>
            <a:endParaRPr b="0" lang="en-US" sz="2000" spc="-1" strike="noStrike">
              <a:solidFill>
                <a:srgbClr val="000000"/>
              </a:solidFill>
              <a:latin typeface="Arial"/>
            </a:endParaRPr>
          </a:p>
        </p:txBody>
      </p:sp>
      <p:sp>
        <p:nvSpPr>
          <p:cNvPr id="116" name=""/>
          <p:cNvSpPr/>
          <p:nvPr/>
        </p:nvSpPr>
        <p:spPr>
          <a:xfrm>
            <a:off x="846720" y="3229200"/>
            <a:ext cx="3690720" cy="65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rPr>
              <a:t>Key logger Json  format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81040" y="702000"/>
            <a:ext cx="11028600" cy="52920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Conclusion</a:t>
            </a:r>
            <a:endParaRPr b="0" lang="en-US" sz="4400" spc="-1" strike="noStrike">
              <a:solidFill>
                <a:srgbClr val="000000"/>
              </a:solidFill>
              <a:latin typeface="Arial"/>
            </a:endParaRPr>
          </a:p>
        </p:txBody>
      </p:sp>
      <p:sp>
        <p:nvSpPr>
          <p:cNvPr id="118" name="PlaceHolder 2"/>
          <p:cNvSpPr>
            <a:spLocks noGrp="1"/>
          </p:cNvSpPr>
          <p:nvPr>
            <p:ph/>
          </p:nvPr>
        </p:nvSpPr>
        <p:spPr>
          <a:xfrm>
            <a:off x="581040" y="1302120"/>
            <a:ext cx="11028600" cy="4672080"/>
          </a:xfrm>
          <a:prstGeom prst="rect">
            <a:avLst/>
          </a:prstGeom>
          <a:noFill/>
          <a:ln w="0">
            <a:noFill/>
          </a:ln>
        </p:spPr>
        <p:txBody>
          <a:bodyPr lIns="91440" rIns="91440" tIns="45720" bIns="45720" anchor="ctr">
            <a:normAutofit/>
          </a:bodyPr>
          <a:p>
            <a:pPr marL="305280" indent="-305280" defTabSz="45720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Developing a keylogger application highlights the ease with which such malicious software can be created and deployed. It underscores the importance of cybersecurity awareness and the need for robust defense mechanisms against keyloggers and similar threats. By understanding how keyloggers operate, users can take proactive measures to safeguard their sensitive information and mitigate the risks associated with unauthorized data capture.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p:nvPr>
        </p:nvSpPr>
        <p:spPr>
          <a:xfrm>
            <a:off x="581040" y="1302120"/>
            <a:ext cx="11028600" cy="46720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chemeClr val="dk1">
                    <a:lumMod val="75000"/>
                    <a:lumOff val="25000"/>
                  </a:schemeClr>
                </a:solidFill>
                <a:latin typeface="Franklin Gothic Book"/>
                <a:ea typeface="Franklin Gothic Book"/>
              </a:rPr>
              <a:t>    </a:t>
            </a:r>
            <a:r>
              <a:rPr b="0" lang="en-US" sz="2000" spc="-1" strike="noStrike">
                <a:solidFill>
                  <a:schemeClr val="dk1">
                    <a:lumMod val="75000"/>
                    <a:lumOff val="25000"/>
                  </a:schemeClr>
                </a:solidFill>
                <a:latin typeface="Franklin Gothic Book"/>
                <a:ea typeface="Franklin Gothic Book"/>
              </a:rPr>
              <a:t>Enhance the key logger application with advanced features such as stealth mode, encryption of captured data, and remote reporting.</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chemeClr val="dk1">
                    <a:lumMod val="75000"/>
                    <a:lumOff val="25000"/>
                  </a:schemeClr>
                </a:solidFill>
                <a:latin typeface="Franklin Gothic Book"/>
                <a:ea typeface="Franklin Gothic Book"/>
              </a:rPr>
              <a:t>    </a:t>
            </a:r>
            <a:r>
              <a:rPr b="0" lang="en-US" sz="2000" spc="-1" strike="noStrike">
                <a:solidFill>
                  <a:schemeClr val="dk1">
                    <a:lumMod val="75000"/>
                    <a:lumOff val="25000"/>
                  </a:schemeClr>
                </a:solidFill>
                <a:latin typeface="Franklin Gothic Book"/>
                <a:ea typeface="Franklin Gothic Book"/>
              </a:rPr>
              <a:t>Explore defensive strategies and countermeasures against keyloggers, such as anti-key logging software and secure input methods.</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chemeClr val="dk1">
                    <a:lumMod val="75000"/>
                    <a:lumOff val="25000"/>
                  </a:schemeClr>
                </a:solidFill>
                <a:latin typeface="Franklin Gothic Book"/>
                <a:ea typeface="Franklin Gothic Book"/>
              </a:rPr>
              <a:t>    </a:t>
            </a:r>
            <a:r>
              <a:rPr b="0" lang="en-US" sz="2000" spc="-1" strike="noStrike">
                <a:solidFill>
                  <a:schemeClr val="dk1">
                    <a:lumMod val="75000"/>
                    <a:lumOff val="25000"/>
                  </a:schemeClr>
                </a:solidFill>
                <a:latin typeface="Franklin Gothic Book"/>
                <a:ea typeface="Franklin Gothic Book"/>
              </a:rPr>
              <a:t>Conduct further research into the detection and prevention of keylogging activities to bolster cyber security practices.</a:t>
            </a:r>
            <a:endParaRPr b="0" lang="en-US"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US" sz="1700" spc="-1" strike="noStrike">
              <a:solidFill>
                <a:srgbClr val="000000"/>
              </a:solidFill>
              <a:latin typeface="Arial"/>
            </a:endParaRPr>
          </a:p>
        </p:txBody>
      </p:sp>
      <p:sp>
        <p:nvSpPr>
          <p:cNvPr id="120" name="Title 4"/>
          <p:cNvSpPr/>
          <p:nvPr/>
        </p:nvSpPr>
        <p:spPr>
          <a:xfrm>
            <a:off x="535680" y="844560"/>
            <a:ext cx="11028600" cy="529200"/>
          </a:xfrm>
          <a:prstGeom prst="rect">
            <a:avLst/>
          </a:prstGeom>
          <a:noFill/>
          <a:ln w="0">
            <a:noFill/>
          </a:ln>
        </p:spPr>
        <p:style>
          <a:lnRef idx="0"/>
          <a:fillRef idx="0"/>
          <a:effectRef idx="0"/>
          <a:fontRef idx="minor"/>
        </p:style>
        <p:txBody>
          <a:bodyPr lIns="90000" rIns="90000" tIns="45000" bIns="45000" anchor="b">
            <a:normAutofit fontScale="68333"/>
          </a:bodyPr>
          <a:p>
            <a:pPr defTabSz="457200">
              <a:lnSpc>
                <a:spcPct val="100000"/>
              </a:lnSpc>
            </a:pPr>
            <a:r>
              <a:rPr b="1" lang="en-US" sz="4400" spc="-1" strike="noStrike" cap="all">
                <a:solidFill>
                  <a:schemeClr val="accent1"/>
                </a:solidFill>
                <a:latin typeface="Arial"/>
              </a:rPr>
              <a:t>Future scope</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Application>LibreOffice/24.2.0.3$Linux_X86_64 LibreOffice_project/420$Build-3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2024-04-07T08:24:00Z</dcterms:modified>
  <cp:revision>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