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3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6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9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88" r:id="rId6"/>
    <p:sldLayoutId id="2147483893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F2F0-6A76-4C77-18E9-37F72C22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4563482" cy="3063240"/>
          </a:xfrm>
        </p:spPr>
        <p:txBody>
          <a:bodyPr>
            <a:normAutofit/>
          </a:bodyPr>
          <a:lstStyle/>
          <a:p>
            <a:r>
              <a:rPr lang="en-US" sz="5000"/>
              <a:t>WALMART SALES ANALYSIS USING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8EC47-8006-8E13-20C9-42066958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6993" y="3429000"/>
            <a:ext cx="3967317" cy="25111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Product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Sales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Customer Analysis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Prepared by:</a:t>
            </a:r>
          </a:p>
          <a:p>
            <a:r>
              <a:rPr lang="en-US" dirty="0" err="1">
                <a:solidFill>
                  <a:srgbClr val="0070C0"/>
                </a:solidFill>
              </a:rPr>
              <a:t>Dhanalakshmi.S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5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9C21-551A-2D93-A82D-B79EA9D4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445"/>
            <a:ext cx="8008374" cy="56755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#9. Which branch sold more products than average product sold?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branch, sum(quantity) as </a:t>
            </a:r>
            <a:r>
              <a:rPr lang="en-US" dirty="0" err="1"/>
              <a:t>totalquantity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branch </a:t>
            </a:r>
          </a:p>
          <a:p>
            <a:pPr marL="0" indent="0">
              <a:buNone/>
            </a:pPr>
            <a:r>
              <a:rPr lang="en-US" dirty="0"/>
              <a:t>having </a:t>
            </a:r>
            <a:r>
              <a:rPr lang="en-US" dirty="0" err="1"/>
              <a:t>totalquantity</a:t>
            </a:r>
            <a:r>
              <a:rPr lang="en-US" dirty="0"/>
              <a:t> &gt; avg(quantity)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totalquantity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95F130-5538-4605-24BF-488D5628A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59789"/>
              </p:ext>
            </p:extLst>
          </p:nvPr>
        </p:nvGraphicFramePr>
        <p:xfrm>
          <a:off x="618843" y="4595208"/>
          <a:ext cx="7685088" cy="146304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758096873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3139404179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2169117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14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28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61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51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0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F34F-C733-2552-E2BC-7ABA24E4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310"/>
            <a:ext cx="7685037" cy="5960653"/>
          </a:xfrm>
        </p:spPr>
        <p:txBody>
          <a:bodyPr/>
          <a:lstStyle/>
          <a:p>
            <a:r>
              <a:rPr lang="en-US" dirty="0"/>
              <a:t>#10. What is the most common product line by gender?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with a as </a:t>
            </a:r>
          </a:p>
          <a:p>
            <a:pPr marL="0" indent="0">
              <a:buNone/>
            </a:pPr>
            <a:r>
              <a:rPr lang="en-US" dirty="0"/>
              <a:t>(SELECT gender, </a:t>
            </a:r>
            <a:r>
              <a:rPr lang="en-US" dirty="0" err="1"/>
              <a:t>Product_Line</a:t>
            </a:r>
            <a:r>
              <a:rPr lang="en-US" dirty="0"/>
              <a:t>, count(PRODUCT_LINE) as </a:t>
            </a:r>
            <a:r>
              <a:rPr lang="en-US" dirty="0" err="1"/>
              <a:t>totcnt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gender, </a:t>
            </a:r>
            <a:r>
              <a:rPr lang="en-US" dirty="0" err="1"/>
              <a:t>Product_Line</a:t>
            </a: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totcnt</a:t>
            </a:r>
            <a:r>
              <a:rPr lang="en-US" dirty="0"/>
              <a:t> desc)</a:t>
            </a:r>
          </a:p>
          <a:p>
            <a:pPr marL="0" indent="0">
              <a:buNone/>
            </a:pPr>
            <a:r>
              <a:rPr lang="en-US" dirty="0"/>
              <a:t>select * from  (select gender, </a:t>
            </a:r>
            <a:r>
              <a:rPr lang="en-US" dirty="0" err="1"/>
              <a:t>product_line</a:t>
            </a:r>
            <a:r>
              <a:rPr lang="en-US" dirty="0"/>
              <a:t>, </a:t>
            </a:r>
            <a:r>
              <a:rPr lang="en-US" dirty="0" err="1"/>
              <a:t>totcnt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rank() over (partition by gender order by </a:t>
            </a:r>
            <a:r>
              <a:rPr lang="en-US" dirty="0" err="1"/>
              <a:t>totcnt</a:t>
            </a:r>
            <a:r>
              <a:rPr lang="en-US" dirty="0"/>
              <a:t> desc) </a:t>
            </a:r>
            <a:r>
              <a:rPr lang="en-US" dirty="0" err="1"/>
              <a:t>rankclm</a:t>
            </a:r>
            <a:r>
              <a:rPr lang="en-US" dirty="0"/>
              <a:t>  from a)c where </a:t>
            </a:r>
            <a:r>
              <a:rPr lang="en-US" dirty="0" err="1"/>
              <a:t>rankclm</a:t>
            </a:r>
            <a:r>
              <a:rPr lang="en-US" dirty="0"/>
              <a:t>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5E4FED-5F03-5188-4B31-940700937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71896"/>
              </p:ext>
            </p:extLst>
          </p:nvPr>
        </p:nvGraphicFramePr>
        <p:xfrm>
          <a:off x="457147" y="4857729"/>
          <a:ext cx="7685090" cy="1645920"/>
        </p:xfrm>
        <a:graphic>
          <a:graphicData uri="http://schemas.openxmlformats.org/drawingml/2006/table">
            <a:tbl>
              <a:tblPr/>
              <a:tblGrid>
                <a:gridCol w="1537018">
                  <a:extLst>
                    <a:ext uri="{9D8B030D-6E8A-4147-A177-3AD203B41FA5}">
                      <a16:colId xmlns:a16="http://schemas.microsoft.com/office/drawing/2014/main" val="2788094678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499598724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1310533972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4235221390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5679057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product_line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totcnt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rankclm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666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Fashion accessories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573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Health and beauty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4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2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26D5-A612-5DF8-1605-57A000EA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3794"/>
            <a:ext cx="7685037" cy="58131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#11. What is the average rating of each product line?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product_line</a:t>
            </a:r>
            <a:r>
              <a:rPr lang="en-US" dirty="0"/>
              <a:t>, round(avg(rating),2) as </a:t>
            </a:r>
            <a:r>
              <a:rPr lang="en-US" dirty="0" err="1"/>
              <a:t>Avg_rating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Product_Line</a:t>
            </a:r>
            <a:r>
              <a:rPr lang="en-US" dirty="0"/>
              <a:t> order by </a:t>
            </a:r>
            <a:r>
              <a:rPr lang="en-US" dirty="0" err="1"/>
              <a:t>avg_rating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ADAC06-4F60-D7C4-F5FE-288063F22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54200"/>
              </p:ext>
            </p:extLst>
          </p:nvPr>
        </p:nvGraphicFramePr>
        <p:xfrm>
          <a:off x="624348" y="3616643"/>
          <a:ext cx="5123392" cy="25603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1546991904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341924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product_line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Avg_rating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5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Food and beverages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2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Fashion accessories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119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Health and beauty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344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Electronic accessories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52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Sports and travel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35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Home and lifestyle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30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4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1982-9E70-99EE-37FD-3720474F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4255"/>
            <a:ext cx="7685037" cy="757629"/>
          </a:xfrm>
        </p:spPr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7319-4892-93B7-927A-08087B27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1884"/>
            <a:ext cx="7685037" cy="5115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#1. Number of sales made in each time of the day per weekday</a:t>
            </a:r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day_name</a:t>
            </a:r>
            <a:r>
              <a:rPr lang="en-US" dirty="0"/>
              <a:t>, session, COUNT(</a:t>
            </a:r>
            <a:r>
              <a:rPr lang="en-US" dirty="0" err="1"/>
              <a:t>invoice_id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day_name</a:t>
            </a:r>
            <a:r>
              <a:rPr lang="en-US" dirty="0"/>
              <a:t>, session </a:t>
            </a:r>
          </a:p>
          <a:p>
            <a:pPr marL="0" indent="0">
              <a:buNone/>
            </a:pPr>
            <a:r>
              <a:rPr lang="en-US" dirty="0"/>
              <a:t>HAVING </a:t>
            </a:r>
            <a:r>
              <a:rPr lang="en-US" dirty="0" err="1"/>
              <a:t>day_name</a:t>
            </a:r>
            <a:r>
              <a:rPr lang="en-US" dirty="0"/>
              <a:t> NOT IN ('</a:t>
            </a:r>
            <a:r>
              <a:rPr lang="en-US" dirty="0" err="1"/>
              <a:t>Sunday','Saturday</a:t>
            </a:r>
            <a:r>
              <a:rPr lang="en-US" dirty="0"/>
              <a:t>’) order by </a:t>
            </a:r>
            <a:r>
              <a:rPr lang="en-US" dirty="0" err="1"/>
              <a:t>day_name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A1021C-6819-D77C-9A3F-DCE682C1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54657"/>
              </p:ext>
            </p:extLst>
          </p:nvPr>
        </p:nvGraphicFramePr>
        <p:xfrm>
          <a:off x="5928851" y="2097082"/>
          <a:ext cx="6594108" cy="4079881"/>
        </p:xfrm>
        <a:graphic>
          <a:graphicData uri="http://schemas.openxmlformats.org/drawingml/2006/table">
            <a:tbl>
              <a:tblPr/>
              <a:tblGrid>
                <a:gridCol w="1648527">
                  <a:extLst>
                    <a:ext uri="{9D8B030D-6E8A-4147-A177-3AD203B41FA5}">
                      <a16:colId xmlns:a16="http://schemas.microsoft.com/office/drawing/2014/main" val="1181594256"/>
                    </a:ext>
                  </a:extLst>
                </a:gridCol>
                <a:gridCol w="1648527">
                  <a:extLst>
                    <a:ext uri="{9D8B030D-6E8A-4147-A177-3AD203B41FA5}">
                      <a16:colId xmlns:a16="http://schemas.microsoft.com/office/drawing/2014/main" val="1395635278"/>
                    </a:ext>
                  </a:extLst>
                </a:gridCol>
                <a:gridCol w="1648527">
                  <a:extLst>
                    <a:ext uri="{9D8B030D-6E8A-4147-A177-3AD203B41FA5}">
                      <a16:colId xmlns:a16="http://schemas.microsoft.com/office/drawing/2014/main" val="1448891556"/>
                    </a:ext>
                  </a:extLst>
                </a:gridCol>
                <a:gridCol w="1648527">
                  <a:extLst>
                    <a:ext uri="{9D8B030D-6E8A-4147-A177-3AD203B41FA5}">
                      <a16:colId xmlns:a16="http://schemas.microsoft.com/office/drawing/2014/main" val="3013319095"/>
                    </a:ext>
                  </a:extLst>
                </a:gridCol>
              </a:tblGrid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Friday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Morning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29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85838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Monday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Afternoon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48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809394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Monday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Evening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56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880655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Monday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Morning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21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43869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Thursday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Afternoon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49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297509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Thursday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Evening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56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2542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Thursday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Morning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33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993629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Tuesday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Afternoon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53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003826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Tuesday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Evening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69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866057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Tuesday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Morning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36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98346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Wednesday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Afternoon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61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5321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Wednesday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Evening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60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11468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 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Wednesday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Morning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</a:t>
                      </a:r>
                    </a:p>
                  </a:txBody>
                  <a:tcPr marL="78459" marR="78459" marT="39230" marB="39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63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9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EF9C-4594-23DD-87BE-F0F1FB5F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6142"/>
            <a:ext cx="7685037" cy="59508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#2. Identify the customer type that generates the highest revenue.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customer_type</a:t>
            </a:r>
            <a:r>
              <a:rPr lang="en-US" dirty="0"/>
              <a:t>, sum(total) as </a:t>
            </a:r>
            <a:r>
              <a:rPr lang="en-US" dirty="0" err="1"/>
              <a:t>Highest_Revenue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Customer_Type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Highest_Revenue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6496AD-8B29-3503-F149-9374B08D8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02639"/>
              </p:ext>
            </p:extLst>
          </p:nvPr>
        </p:nvGraphicFramePr>
        <p:xfrm>
          <a:off x="231058" y="4148824"/>
          <a:ext cx="7685088" cy="109728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1308212616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3277732097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2395869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customer_type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Highest_Revenue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855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164223.4440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75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158743.3050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54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9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D98C-B682-974E-4064-472DA41A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84"/>
            <a:ext cx="7685037" cy="6029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#3. Which city has the largest tax percent/ VAT (Value Added Tax)?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city, round(sum(VAT),2) as Tax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city </a:t>
            </a:r>
          </a:p>
          <a:p>
            <a:pPr marL="0" indent="0">
              <a:buNone/>
            </a:pPr>
            <a:r>
              <a:rPr lang="en-US" dirty="0"/>
              <a:t>order by Tax desc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1DD277-8F5F-2113-90B3-D9104050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38246"/>
              </p:ext>
            </p:extLst>
          </p:nvPr>
        </p:nvGraphicFramePr>
        <p:xfrm>
          <a:off x="457149" y="4528349"/>
          <a:ext cx="7685088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2084830664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3534089976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1528511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6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Naypyitaw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5265.18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3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82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BB76-A9C3-0785-168E-0D0FCA22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4129"/>
            <a:ext cx="7685037" cy="58328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4. Which customer type pays the most in VAT?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customer_type</a:t>
            </a:r>
            <a:r>
              <a:rPr lang="en-US" dirty="0"/>
              <a:t>, round(sum(Vat),2) as </a:t>
            </a:r>
            <a:r>
              <a:rPr lang="en-US" dirty="0" err="1"/>
              <a:t>Total_tax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Customer_Type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total_tax</a:t>
            </a:r>
            <a:r>
              <a:rPr lang="en-US" dirty="0"/>
              <a:t> desc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73E55B-B998-D9FE-4006-652CE7D75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73136"/>
              </p:ext>
            </p:extLst>
          </p:nvPr>
        </p:nvGraphicFramePr>
        <p:xfrm>
          <a:off x="457200" y="4557845"/>
          <a:ext cx="7685088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2891535791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1485055929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1438066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customer_type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Total_tax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88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7820.16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36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0678-E460-0FCB-C184-2909D79B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84" y="274166"/>
            <a:ext cx="7685037" cy="813741"/>
          </a:xfrm>
        </p:spPr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A59E-8CBF-3DF2-C490-115FDE0D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2723"/>
            <a:ext cx="7685037" cy="51642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1.How many unique customer types does the data have?</a:t>
            </a:r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count(distinct </a:t>
            </a:r>
            <a:r>
              <a:rPr lang="en-US" dirty="0" err="1"/>
              <a:t>customer_type</a:t>
            </a:r>
            <a:r>
              <a:rPr lang="en-US" dirty="0"/>
              <a:t>) Customers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02DEE6-CFDD-777A-9DF4-C85F54966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74006"/>
              </p:ext>
            </p:extLst>
          </p:nvPr>
        </p:nvGraphicFramePr>
        <p:xfrm>
          <a:off x="299833" y="4144891"/>
          <a:ext cx="7685088" cy="731520"/>
        </p:xfrm>
        <a:graphic>
          <a:graphicData uri="http://schemas.openxmlformats.org/drawingml/2006/table">
            <a:tbl>
              <a:tblPr/>
              <a:tblGrid>
                <a:gridCol w="3842544">
                  <a:extLst>
                    <a:ext uri="{9D8B030D-6E8A-4147-A177-3AD203B41FA5}">
                      <a16:colId xmlns:a16="http://schemas.microsoft.com/office/drawing/2014/main" val="1150609871"/>
                    </a:ext>
                  </a:extLst>
                </a:gridCol>
                <a:gridCol w="3842544">
                  <a:extLst>
                    <a:ext uri="{9D8B030D-6E8A-4147-A177-3AD203B41FA5}">
                      <a16:colId xmlns:a16="http://schemas.microsoft.com/office/drawing/2014/main" val="435922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67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767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778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9317D1-6BBF-21DD-2E08-25E2B7A6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688"/>
            <a:ext cx="7685088" cy="6010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#2. How many unique payment methods does the data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COUNT(DISTINCT payment) as </a:t>
            </a:r>
            <a:r>
              <a:rPr lang="en-US" dirty="0" err="1"/>
              <a:t>Payment_Type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EA6FC7-5E0B-37A8-AB7F-509ACE54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37154"/>
              </p:ext>
            </p:extLst>
          </p:nvPr>
        </p:nvGraphicFramePr>
        <p:xfrm>
          <a:off x="457200" y="3771265"/>
          <a:ext cx="3842544" cy="731520"/>
        </p:xfrm>
        <a:graphic>
          <a:graphicData uri="http://schemas.openxmlformats.org/drawingml/2006/table">
            <a:tbl>
              <a:tblPr/>
              <a:tblGrid>
                <a:gridCol w="3842544">
                  <a:extLst>
                    <a:ext uri="{9D8B030D-6E8A-4147-A177-3AD203B41FA5}">
                      <a16:colId xmlns:a16="http://schemas.microsoft.com/office/drawing/2014/main" val="3651148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Payment_Type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45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80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35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D503-3FD6-5127-4A74-37DACBE2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981"/>
            <a:ext cx="7685037" cy="59999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#3. Which is the most common customer type?</a:t>
            </a:r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customer_type</a:t>
            </a:r>
            <a:r>
              <a:rPr lang="en-US" dirty="0"/>
              <a:t>, COUNT(</a:t>
            </a:r>
            <a:r>
              <a:rPr lang="en-US" dirty="0" err="1"/>
              <a:t>customer_type</a:t>
            </a:r>
            <a:r>
              <a:rPr lang="en-US" dirty="0"/>
              <a:t>) AS Customer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customer_type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Customer DESC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E37FD7-67FC-1EFE-8DAB-0EBFD2438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25324"/>
              </p:ext>
            </p:extLst>
          </p:nvPr>
        </p:nvGraphicFramePr>
        <p:xfrm>
          <a:off x="457200" y="3771265"/>
          <a:ext cx="5123392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2574106154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2779888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customer_type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594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79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1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5ED3-97D6-A94B-C277-F5E1B00C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8360"/>
            <a:ext cx="7685037" cy="725251"/>
          </a:xfrm>
        </p:spPr>
        <p:txBody>
          <a:bodyPr/>
          <a:lstStyle/>
          <a:p>
            <a:r>
              <a:rPr lang="en-US" dirty="0"/>
              <a:t>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689D-4E38-D000-B29E-C1DD246D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6545"/>
            <a:ext cx="7685037" cy="4080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#1. How many distinct product lines are available?</a:t>
            </a:r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count(distinct PRODUCT_LINE) FROM SALESDATA;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40D743-5CE0-C6B3-D0B6-A7B749B0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74461"/>
              </p:ext>
            </p:extLst>
          </p:nvPr>
        </p:nvGraphicFramePr>
        <p:xfrm>
          <a:off x="545691" y="4253046"/>
          <a:ext cx="5324168" cy="1030615"/>
        </p:xfrm>
        <a:graphic>
          <a:graphicData uri="http://schemas.openxmlformats.org/drawingml/2006/table">
            <a:tbl>
              <a:tblPr/>
              <a:tblGrid>
                <a:gridCol w="2662084">
                  <a:extLst>
                    <a:ext uri="{9D8B030D-6E8A-4147-A177-3AD203B41FA5}">
                      <a16:colId xmlns:a16="http://schemas.microsoft.com/office/drawing/2014/main" val="3534263850"/>
                    </a:ext>
                  </a:extLst>
                </a:gridCol>
                <a:gridCol w="2662084">
                  <a:extLst>
                    <a:ext uri="{9D8B030D-6E8A-4147-A177-3AD203B41FA5}">
                      <a16:colId xmlns:a16="http://schemas.microsoft.com/office/drawing/2014/main" val="2387098333"/>
                    </a:ext>
                  </a:extLst>
                </a:gridCol>
              </a:tblGrid>
              <a:tr h="390535"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count(distinct PRODUCT_LINE)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982174"/>
                  </a:ext>
                </a:extLst>
              </a:tr>
              <a:tr h="39053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36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22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53C5-12D7-09A1-FB03-42E9BE5F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6142"/>
            <a:ext cx="7685037" cy="59508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#4. Which customer type buys the most?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customer_type</a:t>
            </a:r>
            <a:r>
              <a:rPr lang="en-US" dirty="0"/>
              <a:t>, SUM(total)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customer_type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total_sales</a:t>
            </a:r>
            <a:r>
              <a:rPr lang="en-US" dirty="0"/>
              <a:t>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62513-407E-178A-A13D-1668A1017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81724"/>
              </p:ext>
            </p:extLst>
          </p:nvPr>
        </p:nvGraphicFramePr>
        <p:xfrm>
          <a:off x="457200" y="4498852"/>
          <a:ext cx="5123392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2214114200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2317239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customer_type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058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42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9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0384-DDC6-BDC7-F0AA-DD6413D7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4632"/>
            <a:ext cx="7685037" cy="58623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6. What is the gender distribution per branch?</a:t>
            </a:r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gdd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(select  branch, gender, count(gender) as </a:t>
            </a:r>
            <a:r>
              <a:rPr lang="en-US" dirty="0" err="1"/>
              <a:t>gd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branch, gender </a:t>
            </a:r>
          </a:p>
          <a:p>
            <a:pPr marL="0" indent="0">
              <a:buNone/>
            </a:pPr>
            <a:r>
              <a:rPr lang="en-US" dirty="0"/>
              <a:t>order by branch)</a:t>
            </a:r>
          </a:p>
          <a:p>
            <a:pPr marL="0" indent="0">
              <a:buNone/>
            </a:pPr>
            <a:r>
              <a:rPr lang="en-US" dirty="0"/>
              <a:t>select *, </a:t>
            </a:r>
            <a:r>
              <a:rPr lang="en-US" dirty="0" err="1"/>
              <a:t>concat</a:t>
            </a:r>
            <a:r>
              <a:rPr lang="en-US" dirty="0"/>
              <a:t>(round(</a:t>
            </a:r>
            <a:r>
              <a:rPr lang="en-US" dirty="0" err="1"/>
              <a:t>gd</a:t>
            </a:r>
            <a:r>
              <a:rPr lang="en-US" dirty="0"/>
              <a:t>*100/sum(</a:t>
            </a:r>
            <a:r>
              <a:rPr lang="en-US" dirty="0" err="1"/>
              <a:t>gd</a:t>
            </a:r>
            <a:r>
              <a:rPr lang="en-US" dirty="0"/>
              <a:t>) over(partition by branch),2),"%") as percent  from </a:t>
            </a:r>
            <a:r>
              <a:rPr lang="en-US" dirty="0" err="1"/>
              <a:t>gdd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BD2BDC-9883-1C98-E2F7-9A7B94C4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85848"/>
              </p:ext>
            </p:extLst>
          </p:nvPr>
        </p:nvGraphicFramePr>
        <p:xfrm>
          <a:off x="732502" y="4125226"/>
          <a:ext cx="6148072" cy="2560320"/>
        </p:xfrm>
        <a:graphic>
          <a:graphicData uri="http://schemas.openxmlformats.org/drawingml/2006/table">
            <a:tbl>
              <a:tblPr/>
              <a:tblGrid>
                <a:gridCol w="1537018">
                  <a:extLst>
                    <a:ext uri="{9D8B030D-6E8A-4147-A177-3AD203B41FA5}">
                      <a16:colId xmlns:a16="http://schemas.microsoft.com/office/drawing/2014/main" val="3127864728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4283679113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1633879464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9915546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branch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percent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526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47.35%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5677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52.65%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362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48.80%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6684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51.20%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8531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54.27%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2510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45.73%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8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423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B6018-371D-28FB-30F5-6DFE6C44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6063"/>
            <a:ext cx="7685088" cy="5930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7.Which time of the day do customers give most ratings?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session, avg(rating) as </a:t>
            </a:r>
            <a:r>
              <a:rPr lang="en-US" dirty="0" err="1"/>
              <a:t>Average_Rating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session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Average_rating</a:t>
            </a:r>
            <a:r>
              <a:rPr lang="en-US" dirty="0"/>
              <a:t> desc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4D916-C942-F8E2-D848-65A47EE9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97131"/>
              </p:ext>
            </p:extLst>
          </p:nvPr>
        </p:nvGraphicFramePr>
        <p:xfrm>
          <a:off x="329381" y="4439858"/>
          <a:ext cx="5123392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5568353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850483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Average_Rating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170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Afternoon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7.03103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69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D828-11CA-B06E-6D2B-71FA6F28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135"/>
            <a:ext cx="7685037" cy="5891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8. Which time of the day do customers give most ratings per branch?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with q1 as</a:t>
            </a:r>
          </a:p>
          <a:p>
            <a:pPr marL="0" indent="0">
              <a:buNone/>
            </a:pPr>
            <a:r>
              <a:rPr lang="en-US" dirty="0"/>
              <a:t>(select Branch, session, avg(Rating) as </a:t>
            </a:r>
            <a:r>
              <a:rPr lang="en-US" dirty="0" err="1"/>
              <a:t>Average_Rating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group by </a:t>
            </a:r>
            <a:r>
              <a:rPr lang="en-US" dirty="0" err="1"/>
              <a:t>branch,session</a:t>
            </a:r>
            <a:r>
              <a:rPr lang="en-US" dirty="0"/>
              <a:t> order by branch)</a:t>
            </a:r>
          </a:p>
          <a:p>
            <a:pPr marL="0" indent="0">
              <a:buNone/>
            </a:pPr>
            <a:r>
              <a:rPr lang="en-US" dirty="0"/>
              <a:t>select branch, session, </a:t>
            </a:r>
            <a:r>
              <a:rPr lang="en-US" dirty="0" err="1"/>
              <a:t>Average_rating</a:t>
            </a:r>
            <a:r>
              <a:rPr lang="en-US" dirty="0"/>
              <a:t> from </a:t>
            </a:r>
          </a:p>
          <a:p>
            <a:pPr marL="0" indent="0">
              <a:buNone/>
            </a:pPr>
            <a:r>
              <a:rPr lang="en-US" dirty="0"/>
              <a:t>(select *, rank() over(partition by branch order by </a:t>
            </a:r>
            <a:r>
              <a:rPr lang="en-US" dirty="0" err="1"/>
              <a:t>average_rating</a:t>
            </a:r>
            <a:r>
              <a:rPr lang="en-US" dirty="0"/>
              <a:t> desc)rank1 from q1)q2 </a:t>
            </a:r>
          </a:p>
          <a:p>
            <a:pPr marL="0" indent="0">
              <a:buNone/>
            </a:pPr>
            <a:r>
              <a:rPr lang="en-US" dirty="0"/>
              <a:t>where rank1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E5E1C7-284E-F458-B7AF-92F89E4C6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85172"/>
              </p:ext>
            </p:extLst>
          </p:nvPr>
        </p:nvGraphicFramePr>
        <p:xfrm>
          <a:off x="1263394" y="5109825"/>
          <a:ext cx="5763816" cy="1463040"/>
        </p:xfrm>
        <a:graphic>
          <a:graphicData uri="http://schemas.openxmlformats.org/drawingml/2006/table">
            <a:tbl>
              <a:tblPr/>
              <a:tblGrid>
                <a:gridCol w="1921272">
                  <a:extLst>
                    <a:ext uri="{9D8B030D-6E8A-4147-A177-3AD203B41FA5}">
                      <a16:colId xmlns:a16="http://schemas.microsoft.com/office/drawing/2014/main" val="302552738"/>
                    </a:ext>
                  </a:extLst>
                </a:gridCol>
                <a:gridCol w="1921272">
                  <a:extLst>
                    <a:ext uri="{9D8B030D-6E8A-4147-A177-3AD203B41FA5}">
                      <a16:colId xmlns:a16="http://schemas.microsoft.com/office/drawing/2014/main" val="2397364859"/>
                    </a:ext>
                  </a:extLst>
                </a:gridCol>
                <a:gridCol w="1921272">
                  <a:extLst>
                    <a:ext uri="{9D8B030D-6E8A-4147-A177-3AD203B41FA5}">
                      <a16:colId xmlns:a16="http://schemas.microsoft.com/office/drawing/2014/main" val="2982206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Average_rating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774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Afternoon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7.18889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07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6.88983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539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7.11818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06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1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589D-EA55-EA6F-0A6D-EC14FAF5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5974"/>
            <a:ext cx="7685037" cy="5940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#8. Which day of the week has the best avg ratings?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day_name</a:t>
            </a:r>
            <a:r>
              <a:rPr lang="en-US" dirty="0"/>
              <a:t>, avg(rating) as </a:t>
            </a:r>
            <a:r>
              <a:rPr lang="en-US" dirty="0" err="1"/>
              <a:t>Average_Rating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day_name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average_rating</a:t>
            </a:r>
            <a:r>
              <a:rPr lang="en-US" dirty="0"/>
              <a:t> desc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9457C4-3EC2-C47F-DC4B-3972BD695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09423"/>
              </p:ext>
            </p:extLst>
          </p:nvPr>
        </p:nvGraphicFramePr>
        <p:xfrm>
          <a:off x="1410929" y="4430026"/>
          <a:ext cx="5123392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2644473710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2803011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day_name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Average_Rating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05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7.15280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5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97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B011A-4B56-F959-6140-4C07941F7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5639"/>
            <a:ext cx="7685037" cy="5921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9. Which day of the week has the best average ratings per branch?</a:t>
            </a:r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with query1 as </a:t>
            </a:r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branch,day_name</a:t>
            </a:r>
            <a:r>
              <a:rPr lang="en-US" dirty="0"/>
              <a:t>, avg(rating) as </a:t>
            </a:r>
            <a:r>
              <a:rPr lang="en-US" dirty="0" err="1"/>
              <a:t>average_rating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salesdata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branch,day_name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branch,average_rating</a:t>
            </a:r>
            <a:r>
              <a:rPr lang="en-US" dirty="0"/>
              <a:t> desc)</a:t>
            </a:r>
          </a:p>
          <a:p>
            <a:pPr marL="0" indent="0">
              <a:buNone/>
            </a:pPr>
            <a:r>
              <a:rPr lang="en-US" dirty="0"/>
              <a:t>select Branch, </a:t>
            </a:r>
            <a:r>
              <a:rPr lang="en-US" dirty="0" err="1"/>
              <a:t>Day_name</a:t>
            </a:r>
            <a:r>
              <a:rPr lang="en-US" dirty="0"/>
              <a:t>, </a:t>
            </a:r>
            <a:r>
              <a:rPr lang="en-US" dirty="0" err="1"/>
              <a:t>Average_Rating</a:t>
            </a:r>
            <a:r>
              <a:rPr lang="en-US" dirty="0"/>
              <a:t> from </a:t>
            </a:r>
          </a:p>
          <a:p>
            <a:pPr marL="0" indent="0">
              <a:buNone/>
            </a:pPr>
            <a:r>
              <a:rPr lang="en-US" dirty="0"/>
              <a:t>(select *, rank() over (partition by branch order by </a:t>
            </a:r>
            <a:r>
              <a:rPr lang="en-US" dirty="0" err="1"/>
              <a:t>average_rating</a:t>
            </a:r>
            <a:r>
              <a:rPr lang="en-US" dirty="0"/>
              <a:t> desc) as rank1 from query1)query2 </a:t>
            </a:r>
          </a:p>
          <a:p>
            <a:pPr marL="0" indent="0">
              <a:buNone/>
            </a:pPr>
            <a:r>
              <a:rPr lang="en-US" dirty="0"/>
              <a:t>where rank1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559035-99A2-96DF-D118-2CE46C3C0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53990"/>
              </p:ext>
            </p:extLst>
          </p:nvPr>
        </p:nvGraphicFramePr>
        <p:xfrm>
          <a:off x="1417810" y="5394960"/>
          <a:ext cx="5763816" cy="1463040"/>
        </p:xfrm>
        <a:graphic>
          <a:graphicData uri="http://schemas.openxmlformats.org/drawingml/2006/table">
            <a:tbl>
              <a:tblPr/>
              <a:tblGrid>
                <a:gridCol w="1921272">
                  <a:extLst>
                    <a:ext uri="{9D8B030D-6E8A-4147-A177-3AD203B41FA5}">
                      <a16:colId xmlns:a16="http://schemas.microsoft.com/office/drawing/2014/main" val="760673980"/>
                    </a:ext>
                  </a:extLst>
                </a:gridCol>
                <a:gridCol w="1921272">
                  <a:extLst>
                    <a:ext uri="{9D8B030D-6E8A-4147-A177-3AD203B41FA5}">
                      <a16:colId xmlns:a16="http://schemas.microsoft.com/office/drawing/2014/main" val="3900953563"/>
                    </a:ext>
                  </a:extLst>
                </a:gridCol>
                <a:gridCol w="1921272">
                  <a:extLst>
                    <a:ext uri="{9D8B030D-6E8A-4147-A177-3AD203B41FA5}">
                      <a16:colId xmlns:a16="http://schemas.microsoft.com/office/drawing/2014/main" val="97223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Day_name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Average_Rating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43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Friday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7.31200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2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7.33333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6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7.27632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27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B994-5290-C6BB-5211-094B32B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6461"/>
            <a:ext cx="7685037" cy="1156869"/>
          </a:xfrm>
        </p:spPr>
        <p:txBody>
          <a:bodyPr>
            <a:normAutofit fontScale="90000"/>
          </a:bodyPr>
          <a:lstStyle/>
          <a:p>
            <a:r>
              <a:rPr lang="en-US" dirty="0"/>
              <a:t> #2. What is the most common payment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5E77-A654-D4B2-5371-5E620C8A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3330"/>
            <a:ext cx="7685037" cy="52946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PAYMENT, COUNT(PAYMENT) AS PAYMENT_METHOD</a:t>
            </a:r>
          </a:p>
          <a:p>
            <a:pPr marL="0" indent="0">
              <a:buNone/>
            </a:pPr>
            <a:r>
              <a:rPr lang="en-US" dirty="0"/>
              <a:t>FROM SALESDATA</a:t>
            </a:r>
          </a:p>
          <a:p>
            <a:pPr marL="0" indent="0">
              <a:buNone/>
            </a:pPr>
            <a:r>
              <a:rPr lang="en-US" dirty="0"/>
              <a:t>GROUP BY PAYMENT</a:t>
            </a:r>
          </a:p>
          <a:p>
            <a:pPr marL="0" indent="0">
              <a:buNone/>
            </a:pPr>
            <a:r>
              <a:rPr lang="en-US" dirty="0"/>
              <a:t>ORDER BY PAYMENT_METHOD DESC;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1421B-505B-9ABB-56D8-EF1EE2062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87115"/>
              </p:ext>
            </p:extLst>
          </p:nvPr>
        </p:nvGraphicFramePr>
        <p:xfrm>
          <a:off x="575187" y="4447725"/>
          <a:ext cx="5123392" cy="146304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3501126775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1902685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PAYMENT_METHOD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05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Ewallet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191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Cash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8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Credit card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87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03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9C18-9A20-F7F5-7466-29D963EF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40773"/>
            <a:ext cx="7685037" cy="1828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8E4D-BA00-B2FF-59D9-C2AB724E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155"/>
            <a:ext cx="7685037" cy="60688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#3. What is the most selling product line?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endParaRPr lang="en-US" dirty="0"/>
          </a:p>
          <a:p>
            <a:r>
              <a:rPr lang="en-US" dirty="0"/>
              <a:t>SELECT PRODUCT_LINE, COUNT(PRODUCT_LINE) AS CNT</a:t>
            </a:r>
          </a:p>
          <a:p>
            <a:r>
              <a:rPr lang="en-US" dirty="0"/>
              <a:t>FROM SALESDATA</a:t>
            </a:r>
          </a:p>
          <a:p>
            <a:r>
              <a:rPr lang="en-US" dirty="0"/>
              <a:t>GROUP BY PRODUCT_LINE</a:t>
            </a:r>
          </a:p>
          <a:p>
            <a:r>
              <a:rPr lang="en-US" dirty="0"/>
              <a:t>ORDER BY CNT DESC LIMIT 1;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8A306C-148D-F905-24A9-7B0D0570A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6664"/>
              </p:ext>
            </p:extLst>
          </p:nvPr>
        </p:nvGraphicFramePr>
        <p:xfrm>
          <a:off x="457200" y="4518517"/>
          <a:ext cx="5123392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1484590043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2836631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PRODUCT_LINE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1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Fashion accessories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77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29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8A63-3614-B912-6AD0-A2380314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7" y="323736"/>
            <a:ext cx="7685037" cy="5990150"/>
          </a:xfrm>
        </p:spPr>
        <p:txBody>
          <a:bodyPr/>
          <a:lstStyle/>
          <a:p>
            <a:r>
              <a:rPr lang="en-US" dirty="0"/>
              <a:t>#4. What is the total revenue by month?</a:t>
            </a:r>
          </a:p>
          <a:p>
            <a:r>
              <a:rPr lang="en-US" dirty="0"/>
              <a:t>Query:</a:t>
            </a:r>
          </a:p>
          <a:p>
            <a:r>
              <a:rPr lang="en-US" dirty="0"/>
              <a:t>SELECT MONTH_NAME, SUM(TOTAL) AS TOTAL_REVENUE</a:t>
            </a:r>
          </a:p>
          <a:p>
            <a:r>
              <a:rPr lang="en-US" dirty="0"/>
              <a:t>FROM SALESDATA</a:t>
            </a:r>
          </a:p>
          <a:p>
            <a:r>
              <a:rPr lang="en-US" dirty="0"/>
              <a:t>GROUP BY MONTH_NAME ORDER BY TOTAL_REVENUE DESC;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40CA9F-49A9-FBE1-2EFD-42D3AFF62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90944"/>
              </p:ext>
            </p:extLst>
          </p:nvPr>
        </p:nvGraphicFramePr>
        <p:xfrm>
          <a:off x="594852" y="3406877"/>
          <a:ext cx="5123392" cy="146304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3481835351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2897718632"/>
                    </a:ext>
                  </a:extLst>
                </a:gridCol>
              </a:tblGrid>
              <a:tr h="141195">
                <a:tc>
                  <a:txBody>
                    <a:bodyPr/>
                    <a:lstStyle/>
                    <a:p>
                      <a:r>
                        <a:rPr lang="en-US" dirty="0"/>
                        <a:t>MONTH_NAME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TOTAL_REVENUE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468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116291.8680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90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109455.5070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655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97219.3740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49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9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C97DDF-D8FC-E07C-B3A9-62C78100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6645"/>
            <a:ext cx="7626795" cy="5907121"/>
          </a:xfrm>
        </p:spPr>
        <p:txBody>
          <a:bodyPr/>
          <a:lstStyle/>
          <a:p>
            <a:r>
              <a:rPr lang="en-US" dirty="0"/>
              <a:t>5.Which month recorded the highest Cost of Goods Sold (COGS)?</a:t>
            </a:r>
          </a:p>
          <a:p>
            <a:endParaRPr lang="en-US" dirty="0"/>
          </a:p>
          <a:p>
            <a:r>
              <a:rPr lang="en-US" dirty="0"/>
              <a:t>QUERY:</a:t>
            </a:r>
          </a:p>
          <a:p>
            <a:r>
              <a:rPr lang="en-US" dirty="0"/>
              <a:t>SELECT MONTH_NAME, SUM(COGS) AS GOODS_SALES</a:t>
            </a:r>
          </a:p>
          <a:p>
            <a:r>
              <a:rPr lang="en-US" dirty="0"/>
              <a:t>FROM SALESDATA</a:t>
            </a:r>
          </a:p>
          <a:p>
            <a:r>
              <a:rPr lang="en-US" dirty="0"/>
              <a:t>group by MONTH_NAME</a:t>
            </a:r>
          </a:p>
          <a:p>
            <a:r>
              <a:rPr lang="en-US" dirty="0"/>
              <a:t> ORDER BY GOODS_SALES DESC LIMIT 1;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3E602D-FB6F-D46B-5641-0EBADE3B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74760"/>
              </p:ext>
            </p:extLst>
          </p:nvPr>
        </p:nvGraphicFramePr>
        <p:xfrm>
          <a:off x="457200" y="5128117"/>
          <a:ext cx="5123392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2736287083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971109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GOODS_SALES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44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110754.16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97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3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07B8-38B6-8EF7-5EF3-F2D0FA7C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2787"/>
            <a:ext cx="7685037" cy="575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6.Which product line generated the highest revenue?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PRODUCT_LINE, ROUND(SUM(TOTAL),2) AS HIGHEST_REVENUE</a:t>
            </a:r>
          </a:p>
          <a:p>
            <a:pPr marL="0" indent="0">
              <a:buNone/>
            </a:pPr>
            <a:r>
              <a:rPr lang="en-US" dirty="0"/>
              <a:t>FROM SALESDATA</a:t>
            </a:r>
          </a:p>
          <a:p>
            <a:pPr marL="0" indent="0">
              <a:buNone/>
            </a:pPr>
            <a:r>
              <a:rPr lang="en-US" dirty="0"/>
              <a:t>GROUP BY PRODUCT_LINE </a:t>
            </a:r>
          </a:p>
          <a:p>
            <a:pPr marL="0" indent="0">
              <a:buNone/>
            </a:pPr>
            <a:r>
              <a:rPr lang="en-US" dirty="0"/>
              <a:t>ORDER BY HIGHEST_REVENUE DESC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98D6C1-64C6-B01F-D3BE-B9BB0C1F1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84844"/>
              </p:ext>
            </p:extLst>
          </p:nvPr>
        </p:nvGraphicFramePr>
        <p:xfrm>
          <a:off x="457200" y="4439859"/>
          <a:ext cx="5123392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326612264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2548750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PRODUCT_LINE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HIGHEST_REVENUE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4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Food and beverages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56144.84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21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77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5283-5F62-BF63-E475-1D5D4FE9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148"/>
            <a:ext cx="7685037" cy="6009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#7. Which city has the highest revenue?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CITY, ROUND(SUM(TOTAL),2) AS HIGHEST_REVENUE</a:t>
            </a:r>
          </a:p>
          <a:p>
            <a:pPr marL="0" indent="0">
              <a:buNone/>
            </a:pPr>
            <a:r>
              <a:rPr lang="en-US" dirty="0"/>
              <a:t>FROM SALESDATA</a:t>
            </a:r>
          </a:p>
          <a:p>
            <a:pPr marL="0" indent="0">
              <a:buNone/>
            </a:pPr>
            <a:r>
              <a:rPr lang="en-US" dirty="0"/>
              <a:t>GROUP BY CITY </a:t>
            </a:r>
          </a:p>
          <a:p>
            <a:pPr marL="0" indent="0">
              <a:buNone/>
            </a:pPr>
            <a:r>
              <a:rPr lang="en-US" dirty="0"/>
              <a:t>ORDER BY HIGHEST_REVENUE DESC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FC4F5-4F1E-F9CA-480C-1CE272455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33508"/>
              </p:ext>
            </p:extLst>
          </p:nvPr>
        </p:nvGraphicFramePr>
        <p:xfrm>
          <a:off x="457200" y="4430026"/>
          <a:ext cx="5123392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3992059066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2605343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HIGHEST_REVENUE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51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Naypyitaw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110568.71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86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F43C-FB27-54B1-402B-5666E947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123"/>
            <a:ext cx="7685037" cy="5773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#8. Which product line incurred the highest VAT?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PRODUCT_LINE, ROUND(SUM(VAT),2) AS TOTAL_VAT</a:t>
            </a:r>
          </a:p>
          <a:p>
            <a:pPr marL="0" indent="0">
              <a:buNone/>
            </a:pPr>
            <a:r>
              <a:rPr lang="en-US" dirty="0"/>
              <a:t>FROM SALESDATA</a:t>
            </a:r>
          </a:p>
          <a:p>
            <a:pPr marL="0" indent="0">
              <a:buNone/>
            </a:pPr>
            <a:r>
              <a:rPr lang="en-US" dirty="0"/>
              <a:t>GROUP BY PRODUCT_LINE </a:t>
            </a:r>
          </a:p>
          <a:p>
            <a:pPr marL="0" indent="0">
              <a:buNone/>
            </a:pPr>
            <a:r>
              <a:rPr lang="en-US" dirty="0"/>
              <a:t>ORDER BY TOTAL_VAT DESC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EC5435-B4F7-BA96-8F09-96453AC1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82711"/>
              </p:ext>
            </p:extLst>
          </p:nvPr>
        </p:nvGraphicFramePr>
        <p:xfrm>
          <a:off x="526026" y="4489020"/>
          <a:ext cx="5123392" cy="731520"/>
        </p:xfrm>
        <a:graphic>
          <a:graphicData uri="http://schemas.openxmlformats.org/drawingml/2006/table">
            <a:tbl>
              <a:tblPr/>
              <a:tblGrid>
                <a:gridCol w="2561696">
                  <a:extLst>
                    <a:ext uri="{9D8B030D-6E8A-4147-A177-3AD203B41FA5}">
                      <a16:colId xmlns:a16="http://schemas.microsoft.com/office/drawing/2014/main" val="666576978"/>
                    </a:ext>
                  </a:extLst>
                </a:gridCol>
                <a:gridCol w="2561696">
                  <a:extLst>
                    <a:ext uri="{9D8B030D-6E8A-4147-A177-3AD203B41FA5}">
                      <a16:colId xmlns:a16="http://schemas.microsoft.com/office/drawing/2014/main" val="1170411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PRODUCT_LINE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TOTAL_VAT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87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Food and beverages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2673.56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33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0187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</TotalTime>
  <Words>1532</Words>
  <Application>Microsoft Office PowerPoint</Application>
  <PresentationFormat>Widescreen</PresentationFormat>
  <Paragraphs>466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Nova</vt:lpstr>
      <vt:lpstr>TropicVTI</vt:lpstr>
      <vt:lpstr>WALMART SALES ANALYSIS USING MYSQL</vt:lpstr>
      <vt:lpstr>Product Analysis</vt:lpstr>
      <vt:lpstr> #2. What is the most common payment method?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SALES ANALYSIS</vt:lpstr>
      <vt:lpstr>PowerPoint Presentation</vt:lpstr>
      <vt:lpstr>PowerPoint Presentation</vt:lpstr>
      <vt:lpstr>PowerPoint Presentation</vt:lpstr>
      <vt:lpstr>CUSTOMER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Kanagarathinam Annamalai</dc:creator>
  <cp:lastModifiedBy>Kanagarathinam Annamalai</cp:lastModifiedBy>
  <cp:revision>23</cp:revision>
  <dcterms:created xsi:type="dcterms:W3CDTF">2024-07-31T23:21:19Z</dcterms:created>
  <dcterms:modified xsi:type="dcterms:W3CDTF">2024-08-10T00:54:41Z</dcterms:modified>
</cp:coreProperties>
</file>