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IN" dirty="0"/>
              <a:t>Employee Salary Analysis</a:t>
            </a:r>
            <a:r>
              <a:rPr lang="en-IN" sz="1800" dirty="0">
                <a:solidFill>
                  <a:srgbClr val="7030A0"/>
                </a:solidFill>
                <a:latin typeface="Times New Roman" panose="02020603050405020304" pitchFamily="18" charset="0"/>
                <a:cs typeface="Times New Roman" panose="02020603050405020304" pitchFamily="18" charset="0"/>
              </a:rPr>
              <a:t/>
            </a:r>
            <a:br>
              <a:rPr lang="en-IN" sz="1800" dirty="0">
                <a:solidFill>
                  <a:srgbClr val="7030A0"/>
                </a:solidFill>
                <a:latin typeface="Times New Roman" panose="02020603050405020304" pitchFamily="18" charset="0"/>
                <a:cs typeface="Times New Roman" panose="02020603050405020304" pitchFamily="18" charset="0"/>
              </a:rPr>
            </a:b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 </a:t>
            </a:r>
            <a:r>
              <a:rPr lang="en-US" sz="2400" dirty="0"/>
              <a:t>DHANALAKSHMI B</a:t>
            </a:r>
            <a:endParaRPr lang="en-US" sz="2400" dirty="0"/>
          </a:p>
          <a:p>
            <a:r>
              <a:rPr lang="en-US" sz="2400" dirty="0"/>
              <a:t>REGISTER </a:t>
            </a:r>
            <a:r>
              <a:rPr lang="en-US" sz="2400" dirty="0"/>
              <a:t>NO : 2213331042087</a:t>
            </a:r>
            <a:endParaRPr lang="en-US" sz="2400" dirty="0"/>
          </a:p>
          <a:p>
            <a:r>
              <a:rPr lang="en-US" sz="2400" dirty="0"/>
              <a:t>DEPARTMENT</a:t>
            </a:r>
            <a:r>
              <a:rPr lang="en-US" sz="2400" dirty="0"/>
              <a:t>: </a:t>
            </a:r>
            <a:r>
              <a:rPr lang="en-US" sz="2400" dirty="0" smtClean="0"/>
              <a:t>Commerce</a:t>
            </a:r>
            <a:endParaRPr lang="en-US" sz="2400" dirty="0"/>
          </a:p>
          <a:p>
            <a:r>
              <a:rPr lang="en-US" sz="2400" dirty="0"/>
              <a:t>COLLEGE : </a:t>
            </a:r>
            <a:r>
              <a:rPr lang="en-US" sz="2400" dirty="0" err="1" smtClean="0"/>
              <a:t>Bharathi</a:t>
            </a:r>
            <a:r>
              <a:rPr lang="en-US" sz="2400" dirty="0" smtClean="0"/>
              <a:t> </a:t>
            </a:r>
            <a:r>
              <a:rPr lang="en-US" sz="2400" dirty="0"/>
              <a:t>women's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642225" cy="1824217"/>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r>
              <a:rPr lang="en-US" sz="2000" dirty="0" smtClean="0">
                <a:latin typeface="Trebuchet MS"/>
                <a:cs typeface="Trebuchet MS"/>
              </a:rPr>
              <a:t>     </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0600" y="982341"/>
            <a:ext cx="6096000" cy="4985980"/>
          </a:xfrm>
          <a:prstGeom prst="rect">
            <a:avLst/>
          </a:prstGeom>
        </p:spPr>
        <p:txBody>
          <a:bodyPr>
            <a:spAutoFit/>
          </a:bodyPr>
          <a:lstStyle/>
          <a:p>
            <a:pPr>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Arial" panose="020B0604020202020204" pitchFamily="34" charset="0"/>
              </a:rPr>
              <a:t>Data Preprocessing</a:t>
            </a:r>
            <a:r>
              <a:rPr lang="en-US" altLang="en-US" dirty="0">
                <a:latin typeface="Arial" panose="020B0604020202020204" pitchFamily="34" charset="0"/>
              </a:rPr>
              <a:t>: Clean and preprocess the data, handle missing values, and perform feature engineering</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Exploratory Data Analysis (EDA)</a:t>
            </a:r>
            <a:r>
              <a:rPr lang="en-US" altLang="en-US" dirty="0">
                <a:latin typeface="Arial" panose="020B0604020202020204" pitchFamily="34" charset="0"/>
              </a:rPr>
              <a:t>: Conduct descriptive statistics and visualizations to understand data distributions and relationships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Machine Learning Models</a:t>
            </a:r>
            <a:r>
              <a:rPr lang="en-US" altLang="en-US" dirty="0">
                <a:latin typeface="Arial" panose="020B0604020202020204" pitchFamily="34" charset="0"/>
              </a:rPr>
              <a:t>: Implement various models such as Linear Regression, Decision Trees, Random Forests, and Gradient Boosting Machines to predict salaries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Model Evaluation</a:t>
            </a:r>
            <a:r>
              <a:rPr lang="en-US" altLang="en-US" dirty="0">
                <a:latin typeface="Arial" panose="020B0604020202020204" pitchFamily="34" charset="0"/>
              </a:rPr>
              <a:t>: Use metrics like Mean Absolute Error (MAE), Mean Squared Error (MSE), and R-squared to evaluate model performance.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50507"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7"/>
          <p:cNvSpPr/>
          <p:nvPr/>
        </p:nvSpPr>
        <p:spPr>
          <a:xfrm>
            <a:off x="943606" y="1455472"/>
            <a:ext cx="6096000" cy="4093428"/>
          </a:xfrm>
          <a:prstGeom prst="rect">
            <a:avLst/>
          </a:prstGeom>
        </p:spPr>
        <p:txBody>
          <a:bodyPr>
            <a:spAutoFit/>
          </a:bodyPr>
          <a:lstStyle/>
          <a:p>
            <a:pPr lvl="0" eaLnBrk="0" fontAlgn="base" hangingPunct="0">
              <a:spcBef>
                <a:spcPct val="0"/>
              </a:spcBef>
              <a:spcAft>
                <a:spcPct val="0"/>
              </a:spcAft>
              <a:buFontTx/>
              <a:buChar char="•"/>
            </a:pPr>
            <a:r>
              <a:rPr lang="en-US" altLang="en-US" sz="2000" b="1" dirty="0">
                <a:latin typeface="Arial" panose="020B0604020202020204" pitchFamily="34" charset="0"/>
              </a:rPr>
              <a:t>Findings</a:t>
            </a:r>
            <a:r>
              <a:rPr lang="en-US" altLang="en-US" sz="2000" dirty="0">
                <a:latin typeface="Arial" panose="020B0604020202020204" pitchFamily="34" charset="0"/>
              </a:rPr>
              <a:t>: Discuss the most significant factors influencing salaries, such as job title, experience, education, and location</a:t>
            </a:r>
            <a:r>
              <a:rPr lang="en-US" altLang="en-US" sz="2000" dirty="0" smtClean="0">
                <a:latin typeface="Arial" panose="020B0604020202020204" pitchFamily="34" charset="0"/>
              </a:rPr>
              <a:t>.</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Model Performance</a:t>
            </a:r>
            <a:r>
              <a:rPr lang="en-US" altLang="en-US" sz="2000" dirty="0">
                <a:latin typeface="Arial" panose="020B0604020202020204" pitchFamily="34" charset="0"/>
              </a:rPr>
              <a:t>: Provide insights into which models performed best and why</a:t>
            </a:r>
            <a:r>
              <a:rPr lang="en-US" altLang="en-US" sz="2000" dirty="0" smtClean="0">
                <a:latin typeface="Arial" panose="020B0604020202020204" pitchFamily="34" charset="0"/>
              </a:rPr>
              <a:t>.</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Salary Disparities</a:t>
            </a:r>
            <a:r>
              <a:rPr lang="en-US" altLang="en-US" sz="2000" dirty="0">
                <a:latin typeface="Arial" panose="020B0604020202020204" pitchFamily="34" charset="0"/>
              </a:rPr>
              <a:t>: Highlight any disparities in pay based on gender, department, or other factors</a:t>
            </a:r>
            <a:r>
              <a:rPr lang="en-US" altLang="en-US" sz="2000" dirty="0" smtClean="0">
                <a:latin typeface="Arial" panose="020B0604020202020204" pitchFamily="34" charset="0"/>
              </a:rPr>
              <a:t>.</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Recommendations</a:t>
            </a:r>
            <a:r>
              <a:rPr lang="en-US" altLang="en-US" sz="2000" dirty="0">
                <a:latin typeface="Arial" panose="020B0604020202020204" pitchFamily="34" charset="0"/>
              </a:rPr>
              <a:t>: Offer actionable suggestions for addressing pay gaps and ensuring equitable compensation.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083868" cy="4062651"/>
          </a:xfrm>
        </p:spPr>
        <p:txBody>
          <a:bodyPr/>
          <a:lstStyle/>
          <a:p>
            <a:pPr>
              <a:lnSpc>
                <a:spcPct val="150000"/>
              </a:lnSpc>
            </a:pP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000" b="0" dirty="0" smtClean="0"/>
              <a:t>Summarize </a:t>
            </a:r>
            <a:r>
              <a:rPr lang="en-US" sz="2000" b="0" dirty="0"/>
              <a:t>the key insights gained from the analysis, </a:t>
            </a:r>
            <a:r>
              <a:rPr lang="en-US" sz="2000" b="0" dirty="0" smtClean="0"/>
              <a:t>the</a:t>
            </a:r>
            <a:br>
              <a:rPr lang="en-US" sz="2000" b="0" dirty="0" smtClean="0"/>
            </a:br>
            <a:r>
              <a:rPr lang="en-US" sz="2000" b="0" dirty="0" smtClean="0"/>
              <a:t>effectiveness </a:t>
            </a:r>
            <a:r>
              <a:rPr lang="en-US" sz="2000" b="0" dirty="0"/>
              <a:t>of the models used, and the potential impact of the </a:t>
            </a:r>
            <a:r>
              <a:rPr lang="en-US" sz="2000" b="0" dirty="0" smtClean="0"/>
              <a:t>   findings </a:t>
            </a:r>
            <a:r>
              <a:rPr lang="en-US" sz="2000" b="0" dirty="0"/>
              <a:t>on the company’s compensation strategy. Highlight the importance of ongoing monitoring and analysis to maintain fair and competitive salary practices.</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IN" sz="4400" dirty="0"/>
              <a:t>Employee </a:t>
            </a:r>
            <a:r>
              <a:rPr lang="en-IN" sz="4400" dirty="0" smtClean="0"/>
              <a:t>Salary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271819" y="9293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34895"/>
          </a:xfrm>
          <a:prstGeom prst="rect">
            <a:avLst/>
          </a:prstGeom>
        </p:spPr>
        <p:txBody>
          <a:bodyPr vert="horz" wrap="square" lIns="0" tIns="16510" rIns="0" bIns="0" rtlCol="0">
            <a:spAutoFit/>
          </a:bodyPr>
          <a:lstStyle/>
          <a:p>
            <a:pPr marL="12700">
              <a:lnSpc>
                <a:spcPct val="15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r>
              <a:rPr lang="en-US" sz="2400" b="0" dirty="0" smtClean="0"/>
              <a:t>The </a:t>
            </a:r>
            <a:r>
              <a:rPr lang="en-US" sz="2400" b="0" dirty="0"/>
              <a:t>goal of this project is to analyze employee salary data to identify key factors influencing salaries, detect any patterns or anomalies, and provide actionable insights for improving salary equity and satisfaction within the company.</a:t>
            </a: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895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615576"/>
          </a:xfrm>
          <a:prstGeom prst="rect">
            <a:avLst/>
          </a:prstGeom>
        </p:spPr>
        <p:txBody>
          <a:bodyPr vert="horz" wrap="square" lIns="0" tIns="16510" rIns="0" bIns="0" rtlCol="0">
            <a:spAutoFit/>
          </a:bodyPr>
          <a:lstStyle/>
          <a:p>
            <a:pPr marL="12700">
              <a:lnSpc>
                <a:spcPct val="15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b="0" spc="-20" dirty="0" smtClean="0"/>
              <a:t>       </a:t>
            </a:r>
            <a:r>
              <a:rPr lang="en-US" sz="2000" b="0" dirty="0"/>
              <a:t>This project involves using statistical and machine learning techniques to analyze salary data. By examining various factors such as job title, department, experience, education, and location, we aim to understand the determinants of employee compensation and ensure fairness and competitiveness in the company’s pay structure.</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12534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8168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2000" spc="5"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57237" y="1781981"/>
            <a:ext cx="6096000" cy="3266985"/>
          </a:xfrm>
          <a:prstGeom prst="rect">
            <a:avLst/>
          </a:prstGeom>
        </p:spPr>
        <p:txBody>
          <a:bodyPr>
            <a:spAutoFit/>
          </a:bodyPr>
          <a:lstStyle/>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Human Resources (HR) Department</a:t>
            </a:r>
            <a:r>
              <a:rPr lang="en-US" altLang="en-US" sz="2000" dirty="0">
                <a:latin typeface="Arial" panose="020B0604020202020204" pitchFamily="34" charset="0"/>
              </a:rPr>
              <a:t>: To ensure equitable salary distribution and address any pay gaps.</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Management</a:t>
            </a:r>
            <a:r>
              <a:rPr lang="en-US" altLang="en-US" sz="2000" dirty="0">
                <a:latin typeface="Arial" panose="020B0604020202020204" pitchFamily="34" charset="0"/>
              </a:rPr>
              <a:t>: To make informed decisions about budget allocation for salaries and bonuses.</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Employees</a:t>
            </a:r>
            <a:r>
              <a:rPr lang="en-US" altLang="en-US" sz="2000" dirty="0">
                <a:latin typeface="Arial" panose="020B0604020202020204" pitchFamily="34" charset="0"/>
              </a:rPr>
              <a:t>: To understand the factors that affect their compensation and advocate for fair pay.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0166" y="11309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857885"/>
            <a:ext cx="7625716" cy="4839273"/>
          </a:xfrm>
          <a:prstGeom prst="rect">
            <a:avLst/>
          </a:prstGeom>
        </p:spPr>
        <p:txBody>
          <a:bodyPr vert="horz" wrap="square" lIns="0" tIns="13335" rIns="0" bIns="0" rtlCol="0">
            <a:spAutoFit/>
          </a:bodyPr>
          <a:lstStyle/>
          <a:p>
            <a:pPr marL="12700">
              <a:lnSpc>
                <a:spcPct val="15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2000" dirty="0" smtClean="0"/>
              <a:t>                    </a:t>
            </a:r>
            <a:r>
              <a:rPr lang="en-US" sz="2000" dirty="0" smtClean="0"/>
              <a:t/>
            </a:r>
            <a:br>
              <a:rPr lang="en-US" sz="2000" dirty="0" smtClean="0"/>
            </a:br>
            <a:r>
              <a:rPr lang="en-US" sz="2000" dirty="0"/>
              <a:t> </a:t>
            </a:r>
            <a:r>
              <a:rPr lang="en-US" sz="2000" dirty="0" smtClean="0"/>
              <a:t>             </a:t>
            </a:r>
            <a:r>
              <a:rPr lang="en-US" sz="2400" b="0" dirty="0" smtClean="0"/>
              <a:t>We </a:t>
            </a:r>
            <a:r>
              <a:rPr lang="en-US" sz="2400" b="0" dirty="0"/>
              <a:t>propose to develop a data-driven model that evaluates the impact of various factors on employee salaries. The model will help in identifying any disparities and suggest adjustments to achieve a fair and balanced salary structure.</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1477328"/>
          </a:xfrm>
        </p:spPr>
        <p:txBody>
          <a:bodyPr/>
          <a:lstStyle/>
          <a:p>
            <a:r>
              <a:rPr lang="en-IN" dirty="0"/>
              <a:t>Dataset </a:t>
            </a:r>
            <a:r>
              <a:rPr lang="en-IN" dirty="0" smtClean="0"/>
              <a:t>Description</a:t>
            </a:r>
            <a:br>
              <a:rPr lang="en-IN" dirty="0" smtClean="0"/>
            </a:br>
            <a:endParaRPr lang="en-IN" dirty="0"/>
          </a:p>
        </p:txBody>
      </p:sp>
      <p:sp>
        <p:nvSpPr>
          <p:cNvPr id="4" name="Rectangle 3"/>
          <p:cNvSpPr/>
          <p:nvPr/>
        </p:nvSpPr>
        <p:spPr>
          <a:xfrm>
            <a:off x="727428" y="1371600"/>
            <a:ext cx="7037387" cy="5122941"/>
          </a:xfrm>
          <a:prstGeom prst="rect">
            <a:avLst/>
          </a:prstGeom>
        </p:spPr>
        <p:txBody>
          <a:bodyPr wrap="square">
            <a:spAutoFit/>
          </a:bodyPr>
          <a:lstStyle/>
          <a:p>
            <a:pPr>
              <a:lnSpc>
                <a:spcPct val="150000"/>
              </a:lnSpc>
            </a:pPr>
            <a:r>
              <a:rPr lang="en-US" sz="2000" dirty="0"/>
              <a:t>The dataset for this analysis includes:</a:t>
            </a:r>
          </a:p>
          <a:p>
            <a:pPr>
              <a:lnSpc>
                <a:spcPct val="150000"/>
              </a:lnSpc>
            </a:pPr>
            <a:r>
              <a:rPr lang="en-US" sz="2000" b="1" dirty="0"/>
              <a:t>Employee ID</a:t>
            </a:r>
            <a:r>
              <a:rPr lang="en-US" sz="2000" dirty="0"/>
              <a:t>: Unique identifier for each employee</a:t>
            </a:r>
            <a:r>
              <a:rPr lang="en-US" sz="2000" dirty="0" smtClean="0"/>
              <a:t>.</a:t>
            </a:r>
            <a:endParaRPr lang="en-US" sz="2000" dirty="0"/>
          </a:p>
          <a:p>
            <a:pPr>
              <a:lnSpc>
                <a:spcPct val="150000"/>
              </a:lnSpc>
            </a:pPr>
            <a:r>
              <a:rPr lang="en-US" sz="2000" b="1" dirty="0"/>
              <a:t>Job Title</a:t>
            </a:r>
            <a:r>
              <a:rPr lang="en-US" sz="2000" dirty="0"/>
              <a:t>: The role or position of the employee.</a:t>
            </a:r>
          </a:p>
          <a:p>
            <a:pPr>
              <a:lnSpc>
                <a:spcPct val="150000"/>
              </a:lnSpc>
            </a:pPr>
            <a:r>
              <a:rPr lang="en-US" sz="2000" b="1" dirty="0"/>
              <a:t>Department</a:t>
            </a:r>
            <a:r>
              <a:rPr lang="en-US" sz="2000" dirty="0"/>
              <a:t>: The department where the employee works.</a:t>
            </a:r>
          </a:p>
          <a:p>
            <a:pPr>
              <a:lnSpc>
                <a:spcPct val="150000"/>
              </a:lnSpc>
            </a:pPr>
            <a:r>
              <a:rPr lang="en-US" sz="2000" b="1" dirty="0"/>
              <a:t>Years of Experience</a:t>
            </a:r>
            <a:r>
              <a:rPr lang="en-US" sz="2000" dirty="0"/>
              <a:t>: The total work experience of the employee.</a:t>
            </a:r>
          </a:p>
          <a:p>
            <a:pPr>
              <a:lnSpc>
                <a:spcPct val="150000"/>
              </a:lnSpc>
            </a:pPr>
            <a:r>
              <a:rPr lang="en-US" sz="2000" b="1" dirty="0"/>
              <a:t>Education Level</a:t>
            </a:r>
            <a:r>
              <a:rPr lang="en-US" sz="2000" dirty="0"/>
              <a:t>: The highest level of education attained by the employee.</a:t>
            </a:r>
          </a:p>
          <a:p>
            <a:pPr>
              <a:lnSpc>
                <a:spcPct val="150000"/>
              </a:lnSpc>
            </a:pPr>
            <a:r>
              <a:rPr lang="en-US" sz="2000" b="1" dirty="0"/>
              <a:t>Location</a:t>
            </a:r>
            <a:r>
              <a:rPr lang="en-US" sz="2000" dirty="0"/>
              <a:t>: Geographical location of the employee's workplace.</a:t>
            </a:r>
          </a:p>
          <a:p>
            <a:pPr>
              <a:lnSpc>
                <a:spcPct val="150000"/>
              </a:lnSpc>
            </a:pPr>
            <a:r>
              <a:rPr lang="en-US" sz="2000" b="1" dirty="0"/>
              <a:t>Salary</a:t>
            </a:r>
            <a:r>
              <a:rPr lang="en-US" sz="2000" dirty="0"/>
              <a:t>: The annual salary of the employee.</a:t>
            </a:r>
          </a:p>
          <a:p>
            <a:pPr>
              <a:lnSpc>
                <a:spcPct val="150000"/>
              </a:lnSpc>
            </a:pPr>
            <a:r>
              <a:rPr lang="en-US" sz="2000" b="1" dirty="0"/>
              <a:t>Gender</a:t>
            </a:r>
            <a:r>
              <a:rPr lang="en-US" sz="2000" dirty="0"/>
              <a:t>: Gender of the employee.</a:t>
            </a:r>
          </a:p>
          <a:p>
            <a:pPr>
              <a:lnSpc>
                <a:spcPct val="150000"/>
              </a:lnSpc>
            </a:pPr>
            <a:r>
              <a:rPr lang="en-US" sz="2000" b="1" dirty="0"/>
              <a:t>Age</a:t>
            </a:r>
            <a:r>
              <a:rPr lang="en-US" sz="2000" dirty="0"/>
              <a:t>: Age of the employee.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9840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286250"/>
          </a:xfrm>
          <a:prstGeom prst="rect">
            <a:avLst/>
          </a:prstGeom>
        </p:spPr>
        <p:txBody>
          <a:bodyPr vert="horz" wrap="square" lIns="0" tIns="16510" rIns="0" bIns="0" rtlCol="0">
            <a:spAutoFit/>
          </a:bodyPr>
          <a:lstStyle/>
          <a:p>
            <a:pPr marL="12700">
              <a:spcBef>
                <a:spcPts val="130"/>
              </a:spcBef>
            </a:pPr>
            <a:r>
              <a:rPr sz="4250" spc="15" dirty="0" smtClean="0"/>
              <a:t>THE</a:t>
            </a:r>
            <a:r>
              <a:rPr sz="4250" spc="20" dirty="0" smtClean="0"/>
              <a:t> </a:t>
            </a:r>
            <a:r>
              <a:rPr lang="en-US" sz="4250" spc="20" dirty="0" smtClean="0"/>
              <a:t>"</a:t>
            </a:r>
            <a:r>
              <a:rPr sz="4250" spc="10" dirty="0" smtClean="0"/>
              <a:t>WOW</a:t>
            </a:r>
            <a:r>
              <a:rPr lang="en-US" sz="4250" spc="10" dirty="0" smtClean="0"/>
              <a:t>"</a:t>
            </a:r>
            <a:r>
              <a:rPr sz="4250" spc="85" dirty="0" smtClean="0"/>
              <a:t> </a:t>
            </a:r>
            <a:r>
              <a:rPr sz="4250" spc="10" dirty="0" smtClean="0"/>
              <a:t>IN</a:t>
            </a:r>
            <a:r>
              <a:rPr sz="4250" spc="-5" dirty="0" smtClean="0"/>
              <a:t> </a:t>
            </a:r>
            <a:r>
              <a:rPr sz="4250" spc="15" dirty="0" smtClean="0"/>
              <a:t>OUR</a:t>
            </a:r>
            <a:r>
              <a:rPr sz="4250" spc="-10" dirty="0" smtClean="0"/>
              <a:t> </a:t>
            </a:r>
            <a:r>
              <a:rPr sz="4250" spc="20" dirty="0" smtClean="0"/>
              <a:t>SOLUTION</a:t>
            </a:r>
            <a:r>
              <a:rPr lang="en-US" sz="4250" spc="20" dirty="0" smtClean="0"/>
              <a:t/>
            </a:r>
            <a:br>
              <a:rPr lang="en-US" sz="4250" spc="20" dirty="0" smtClean="0"/>
            </a:br>
            <a:r>
              <a:rPr lang="en-US" sz="2000" b="0" spc="20" dirty="0"/>
              <a:t> </a:t>
            </a:r>
            <a:r>
              <a:rPr lang="en-US" sz="2000" b="0" spc="20" dirty="0" smtClean="0"/>
              <a:t>                  </a:t>
            </a:r>
            <a:r>
              <a:rPr lang="en-US" sz="4250" spc="20" dirty="0" smtClean="0"/>
              <a:t/>
            </a:r>
            <a:br>
              <a:rPr lang="en-US" sz="4250" spc="20" dirty="0" smtClean="0"/>
            </a:br>
            <a:r>
              <a:rPr lang="en-US" sz="2000" b="0" spc="20" dirty="0" smtClean="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5670550" y="1349326"/>
            <a:ext cx="6096000" cy="369332"/>
          </a:xfrm>
          <a:prstGeom prst="rect">
            <a:avLst/>
          </a:prstGeom>
        </p:spPr>
        <p:txBody>
          <a:bodyPr>
            <a:spAutoFit/>
          </a:bodyPr>
          <a:lstStyle/>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13" name="Rectangle 12"/>
          <p:cNvSpPr/>
          <p:nvPr/>
        </p:nvSpPr>
        <p:spPr>
          <a:xfrm>
            <a:off x="2286000" y="1565008"/>
            <a:ext cx="6096000" cy="3365024"/>
          </a:xfrm>
          <a:prstGeom prst="rect">
            <a:avLst/>
          </a:prstGeom>
        </p:spPr>
        <p:txBody>
          <a:bodyPr>
            <a:spAutoFit/>
          </a:bodyPr>
          <a:lstStyle/>
          <a:p>
            <a:pPr lvl="0" eaLnBrk="0" fontAlgn="base" hangingPunct="0">
              <a:lnSpc>
                <a:spcPct val="150000"/>
              </a:lnSpc>
              <a:spcBef>
                <a:spcPct val="0"/>
              </a:spcBef>
              <a:spcAft>
                <a:spcPct val="0"/>
              </a:spcAft>
              <a:buFontTx/>
              <a:buChar char="•"/>
            </a:pPr>
            <a:r>
              <a:rPr lang="en-US" altLang="en-US" b="1" dirty="0">
                <a:latin typeface="Arial" panose="020B0604020202020204" pitchFamily="34" charset="0"/>
              </a:rPr>
              <a:t>Real-Time Equity Analysis</a:t>
            </a:r>
            <a:r>
              <a:rPr lang="en-US" altLang="en-US" dirty="0">
                <a:latin typeface="Arial" panose="020B0604020202020204" pitchFamily="34" charset="0"/>
              </a:rPr>
              <a:t>: The solution provides real-time insights into salary equity across different groups, helping to quickly identify and address any disparities.</a:t>
            </a:r>
          </a:p>
          <a:p>
            <a:pPr lvl="0" eaLnBrk="0" fontAlgn="base" hangingPunct="0">
              <a:lnSpc>
                <a:spcPct val="150000"/>
              </a:lnSpc>
              <a:spcBef>
                <a:spcPct val="0"/>
              </a:spcBef>
              <a:spcAft>
                <a:spcPct val="0"/>
              </a:spcAft>
              <a:buFontTx/>
              <a:buChar char="•"/>
            </a:pPr>
            <a:r>
              <a:rPr lang="en-US" altLang="en-US" b="1" dirty="0">
                <a:latin typeface="Arial" panose="020B0604020202020204" pitchFamily="34" charset="0"/>
              </a:rPr>
              <a:t>Custom Recommendations Engine</a:t>
            </a:r>
            <a:r>
              <a:rPr lang="en-US" altLang="en-US" dirty="0">
                <a:latin typeface="Arial" panose="020B0604020202020204" pitchFamily="34" charset="0"/>
              </a:rPr>
              <a:t>: Based on the data analysis, our solution offers tailored recommendations for salary adjustments to ensure fairness and competitiveness, considering both internal equity and market trends. </a:t>
            </a:r>
            <a:endParaRPr lang="en-US"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442</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Salary Analysis  </vt:lpstr>
      <vt:lpstr>PROJECT TITLE</vt:lpstr>
      <vt:lpstr>AGENDA</vt:lpstr>
      <vt:lpstr>PROBLEM STATEMENT       The goal of this project is to analyze employee salary data to identify key factors influencing salaries, detect any patterns or anomalies, and provide actionable insights for improving salary equity and satisfaction within the company.</vt:lpstr>
      <vt:lpstr>PROJECT OVERVIEW        This project involves using statistical and machine learning techniques to analyze salary data. By examining various factors such as job title, department, experience, education, and location, we aim to understand the determinants of employee compensation and ensure fairness and competitiveness in the company’s pay structure.</vt:lpstr>
      <vt:lpstr>WHO ARE THE END USERS?         </vt:lpstr>
      <vt:lpstr>OUR SOLUTION AND ITS VALUE PROPOSITION                                    We propose to develop a data-driven model that evaluates the impact of various factors on employee salaries. The model will help in identifying any disparities and suggest adjustments to achieve a fair and balanced salary structure.</vt:lpstr>
      <vt:lpstr>Dataset Description </vt:lpstr>
      <vt:lpstr>THE "WOW" IN OUR SOLUTION                                   </vt:lpstr>
      <vt:lpstr>PowerPoint Presentation</vt:lpstr>
      <vt:lpstr>RESULTS </vt:lpstr>
      <vt:lpstr>Conclusion        Summarize the key insights gained from the analysis, the effectiveness of the models used, and the potential impact of the    findings on the company’s compensation strategy. Highlight the importance of ongoing monitoring and analysis to maintain fair and competitive salary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SUGI</cp:lastModifiedBy>
  <cp:revision>20</cp:revision>
  <dcterms:created xsi:type="dcterms:W3CDTF">2024-03-29T15:07:22Z</dcterms:created>
  <dcterms:modified xsi:type="dcterms:W3CDTF">2024-09-01T14:31:10Z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