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6" r:id="rId11"/>
    <p:sldId id="267" r:id="rId12"/>
    <p:sldId id="268" r:id="rId13"/>
    <p:sldId id="270" r:id="rId14"/>
    <p:sldId id="265"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813BF3-2A9B-08D8-5BDF-0AD3A54CE0D6}"/>
              </a:ext>
            </a:extLst>
          </p:cNvPr>
          <p:cNvSpPr>
            <a:spLocks noGrp="1"/>
          </p:cNvSpPr>
          <p:nvPr>
            <p:ph type="body" idx="1"/>
          </p:nvPr>
        </p:nvSpPr>
        <p:spPr>
          <a:xfrm>
            <a:off x="428878" y="1343278"/>
            <a:ext cx="11425954" cy="5097982"/>
          </a:xfrm>
        </p:spPr>
        <p:txBody>
          <a:bodyPr>
            <a:normAutofit/>
          </a:bodyPr>
          <a:lstStyle/>
          <a:p>
            <a:pPr marL="0" indent="0" algn="just">
              <a:buNone/>
            </a:pPr>
            <a:r>
              <a:rPr lang="en-IN" sz="2600" b="1" dirty="0">
                <a:latin typeface="Bell MT" panose="02020503060305020303" pitchFamily="18" charset="0"/>
              </a:rPr>
              <a:t>      DEPARTMENT OF COMPUTER SCIENCE AND ENGINEERING</a:t>
            </a:r>
          </a:p>
          <a:p>
            <a:pPr marL="0" indent="0" algn="just">
              <a:buNone/>
            </a:pPr>
            <a:endParaRPr lang="en-IN" sz="2600" b="1" dirty="0">
              <a:latin typeface="Bell MT" panose="02020503060305020303" pitchFamily="18" charset="0"/>
            </a:endParaRPr>
          </a:p>
          <a:p>
            <a:pPr marL="0" indent="0" algn="just">
              <a:buNone/>
            </a:pPr>
            <a:r>
              <a:rPr lang="en-IN" sz="2600" b="1" dirty="0">
                <a:latin typeface="Bell MT" panose="02020503060305020303" pitchFamily="18" charset="0"/>
              </a:rPr>
              <a:t>		Project name : Public Transport Optimization</a:t>
            </a:r>
            <a:endParaRPr lang="en-IN" sz="2600" dirty="0">
              <a:latin typeface="Bell MT" panose="02020503060305020303" pitchFamily="18" charset="0"/>
            </a:endParaRPr>
          </a:p>
          <a:p>
            <a:pPr marL="0" indent="0" algn="just">
              <a:buNone/>
            </a:pPr>
            <a:r>
              <a:rPr lang="en-IN" sz="2600" b="1" dirty="0">
                <a:latin typeface="Bell MT" panose="02020503060305020303" pitchFamily="18" charset="0"/>
              </a:rPr>
              <a:t>                      Team name   : </a:t>
            </a:r>
            <a:r>
              <a:rPr lang="en-IN" sz="2600" dirty="0">
                <a:latin typeface="Bell MT" panose="02020503060305020303" pitchFamily="18" charset="0"/>
              </a:rPr>
              <a:t>Proj_224782_Team_4</a:t>
            </a:r>
            <a:endParaRPr lang="en-IN" sz="2600" b="1" dirty="0">
              <a:latin typeface="Bell MT" panose="02020503060305020303" pitchFamily="18" charset="0"/>
            </a:endParaRPr>
          </a:p>
          <a:p>
            <a:pPr marL="0" indent="0">
              <a:buNone/>
            </a:pPr>
            <a:r>
              <a:rPr lang="en-IN" sz="2600" b="1" dirty="0">
                <a:latin typeface="Bell MT" panose="02020503060305020303" pitchFamily="18" charset="0"/>
              </a:rPr>
              <a:t>                      Team members :</a:t>
            </a:r>
            <a:r>
              <a:rPr lang="en-IN" sz="2600" dirty="0">
                <a:latin typeface="Bell MT" panose="02020503060305020303" pitchFamily="18" charset="0"/>
              </a:rPr>
              <a:t>  </a:t>
            </a:r>
            <a:r>
              <a:rPr lang="en-IN" sz="2000" dirty="0">
                <a:latin typeface="Bell MT" panose="02020503060305020303" pitchFamily="18" charset="0"/>
              </a:rPr>
              <a:t>	</a:t>
            </a:r>
          </a:p>
          <a:p>
            <a:pPr marL="0" indent="0">
              <a:buNone/>
            </a:pPr>
            <a:r>
              <a:rPr lang="en-IN" sz="2000" dirty="0">
                <a:latin typeface="Bell MT" panose="02020503060305020303" pitchFamily="18" charset="0"/>
              </a:rPr>
              <a:t>		                                                                </a:t>
            </a:r>
            <a:r>
              <a:rPr lang="en-IN" sz="2400" dirty="0">
                <a:latin typeface="Bell MT" panose="02020503060305020303" pitchFamily="18" charset="0"/>
              </a:rPr>
              <a:t>ASHWINI E(</a:t>
            </a:r>
            <a:r>
              <a:rPr lang="en-IN" sz="2400" dirty="0">
                <a:latin typeface="Aptos Narrow" panose="020B0004020202020204" pitchFamily="34" charset="0"/>
                <a:cs typeface="Arial" panose="020B0604020202020204" pitchFamily="34" charset="0"/>
              </a:rPr>
              <a:t>113321104006</a:t>
            </a:r>
            <a:r>
              <a:rPr lang="en-IN" sz="2400" dirty="0">
                <a:latin typeface="Bell MT" panose="02020503060305020303" pitchFamily="18" charset="0"/>
              </a:rPr>
              <a:t>)</a:t>
            </a:r>
          </a:p>
          <a:p>
            <a:pPr marL="0" indent="0">
              <a:buNone/>
            </a:pPr>
            <a:r>
              <a:rPr lang="en-IN" sz="2400" dirty="0">
                <a:latin typeface="Bell MT" panose="02020503060305020303" pitchFamily="18" charset="0"/>
              </a:rPr>
              <a:t>		                                                      BENSIHA A(</a:t>
            </a:r>
            <a:r>
              <a:rPr lang="en-IN" sz="2400" dirty="0">
                <a:latin typeface="Aptos Narrow" panose="020B0004020202020204" pitchFamily="34" charset="0"/>
              </a:rPr>
              <a:t>113321104008</a:t>
            </a:r>
            <a:r>
              <a:rPr lang="en-IN" sz="2400" dirty="0">
                <a:latin typeface="Bell MT" panose="02020503060305020303" pitchFamily="18" charset="0"/>
              </a:rPr>
              <a:t>)</a:t>
            </a:r>
          </a:p>
          <a:p>
            <a:pPr marL="0" indent="0">
              <a:buNone/>
            </a:pPr>
            <a:r>
              <a:rPr lang="en-IN" sz="2400" dirty="0">
                <a:latin typeface="Bell MT" panose="02020503060305020303" pitchFamily="18" charset="0"/>
              </a:rPr>
              <a:t>	  	                                                      DEYAA ASMI M(</a:t>
            </a:r>
            <a:r>
              <a:rPr lang="en-IN" sz="2400" dirty="0">
                <a:latin typeface="Aptos Narrow" panose="020B0004020202020204" pitchFamily="34" charset="0"/>
              </a:rPr>
              <a:t>113321104013</a:t>
            </a:r>
            <a:r>
              <a:rPr lang="en-IN" sz="2400" dirty="0">
                <a:latin typeface="Bell MT" panose="02020503060305020303" pitchFamily="18" charset="0"/>
              </a:rPr>
              <a:t>)</a:t>
            </a:r>
          </a:p>
          <a:p>
            <a:pPr marL="0" indent="0">
              <a:buNone/>
            </a:pPr>
            <a:r>
              <a:rPr lang="en-IN" sz="2400" dirty="0">
                <a:latin typeface="Bell MT" panose="02020503060305020303" pitchFamily="18" charset="0"/>
              </a:rPr>
              <a:t>	 	                                                      DHANALAKSHMI S(</a:t>
            </a:r>
            <a:r>
              <a:rPr lang="en-IN" sz="2400" dirty="0">
                <a:latin typeface="Aptos Narrow" panose="020B0004020202020204" pitchFamily="34" charset="0"/>
              </a:rPr>
              <a:t>113321104014</a:t>
            </a:r>
            <a:r>
              <a:rPr lang="en-IN" sz="2400" dirty="0">
                <a:latin typeface="Bell MT" panose="02020503060305020303" pitchFamily="18" charset="0"/>
              </a:rPr>
              <a:t>)</a:t>
            </a:r>
          </a:p>
          <a:p>
            <a:endParaRPr lang="en-IN" dirty="0"/>
          </a:p>
        </p:txBody>
      </p:sp>
      <p:pic>
        <p:nvPicPr>
          <p:cNvPr id="4" name="Picture 3" descr="Velammal Institute of Technology">
            <a:extLst>
              <a:ext uri="{FF2B5EF4-FFF2-40B4-BE49-F238E27FC236}">
                <a16:creationId xmlns:a16="http://schemas.microsoft.com/office/drawing/2014/main" id="{DC910FCC-991E-E913-202D-6F110E12A313}"/>
              </a:ext>
            </a:extLst>
          </p:cNvPr>
          <p:cNvPicPr>
            <a:picLocks noChangeAspect="1" noChangeArrowheads="1"/>
          </p:cNvPicPr>
          <p:nvPr/>
        </p:nvPicPr>
        <p:blipFill>
          <a:blip r:embed="rId2"/>
          <a:srcRect/>
          <a:stretch>
            <a:fillRect/>
          </a:stretch>
        </p:blipFill>
        <p:spPr bwMode="auto">
          <a:xfrm>
            <a:off x="0" y="0"/>
            <a:ext cx="12192000" cy="1116822"/>
          </a:xfrm>
          <a:prstGeom prst="rect">
            <a:avLst/>
          </a:prstGeom>
          <a:noFill/>
        </p:spPr>
      </p:pic>
    </p:spTree>
    <p:extLst>
      <p:ext uri="{BB962C8B-B14F-4D97-AF65-F5344CB8AC3E}">
        <p14:creationId xmlns:p14="http://schemas.microsoft.com/office/powerpoint/2010/main" val="364761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96124D-48A1-A3CB-939E-637A95990DE0}"/>
              </a:ext>
            </a:extLst>
          </p:cNvPr>
          <p:cNvSpPr>
            <a:spLocks noGrp="1"/>
          </p:cNvSpPr>
          <p:nvPr>
            <p:ph type="body" idx="1"/>
          </p:nvPr>
        </p:nvSpPr>
        <p:spPr>
          <a:xfrm>
            <a:off x="685799" y="491067"/>
            <a:ext cx="10131428" cy="5146714"/>
          </a:xfrm>
        </p:spPr>
        <p:txBody>
          <a:bodyPr>
            <a:normAutofit/>
          </a:bodyPr>
          <a:lstStyle/>
          <a:p>
            <a:r>
              <a:rPr lang="en-IN" sz="4000" b="1" dirty="0">
                <a:latin typeface="Bell MT" panose="02020503060305020303" pitchFamily="18" charset="0"/>
              </a:rPr>
              <a:t>Raspberry </a:t>
            </a:r>
            <a:r>
              <a:rPr lang="en-IN" sz="4000" b="1" dirty="0" err="1">
                <a:latin typeface="Bell MT" panose="02020503060305020303" pitchFamily="18" charset="0"/>
              </a:rPr>
              <a:t>ip</a:t>
            </a:r>
            <a:r>
              <a:rPr lang="en-IN" sz="4000" b="1" dirty="0">
                <a:latin typeface="Bell MT" panose="02020503060305020303" pitchFamily="18" charset="0"/>
              </a:rPr>
              <a:t> integration</a:t>
            </a:r>
          </a:p>
        </p:txBody>
      </p:sp>
      <p:pic>
        <p:nvPicPr>
          <p:cNvPr id="7" name="Picture 6">
            <a:extLst>
              <a:ext uri="{FF2B5EF4-FFF2-40B4-BE49-F238E27FC236}">
                <a16:creationId xmlns:a16="http://schemas.microsoft.com/office/drawing/2014/main" id="{9D2859E8-8C07-803D-A8D7-B52917CC0A82}"/>
              </a:ext>
            </a:extLst>
          </p:cNvPr>
          <p:cNvPicPr>
            <a:picLocks noChangeAspect="1"/>
          </p:cNvPicPr>
          <p:nvPr/>
        </p:nvPicPr>
        <p:blipFill>
          <a:blip r:embed="rId2"/>
          <a:stretch>
            <a:fillRect/>
          </a:stretch>
        </p:blipFill>
        <p:spPr>
          <a:xfrm>
            <a:off x="2768600" y="1643552"/>
            <a:ext cx="6265334" cy="4799582"/>
          </a:xfrm>
          <a:prstGeom prst="rect">
            <a:avLst/>
          </a:prstGeom>
        </p:spPr>
      </p:pic>
    </p:spTree>
    <p:extLst>
      <p:ext uri="{BB962C8B-B14F-4D97-AF65-F5344CB8AC3E}">
        <p14:creationId xmlns:p14="http://schemas.microsoft.com/office/powerpoint/2010/main" val="424830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609F0-8E2D-3770-7BD5-51C2C8C21E74}"/>
              </a:ext>
            </a:extLst>
          </p:cNvPr>
          <p:cNvSpPr>
            <a:spLocks noGrp="1"/>
          </p:cNvSpPr>
          <p:nvPr>
            <p:ph type="body" idx="1"/>
          </p:nvPr>
        </p:nvSpPr>
        <p:spPr>
          <a:xfrm>
            <a:off x="685799" y="347132"/>
            <a:ext cx="10131428" cy="5748867"/>
          </a:xfrm>
        </p:spPr>
        <p:txBody>
          <a:bodyPr>
            <a:normAutofit/>
          </a:bodyPr>
          <a:lstStyle/>
          <a:p>
            <a:r>
              <a:rPr lang="en" sz="3600" b="1" dirty="0">
                <a:latin typeface="Bell MT" panose="02020503060305020303" pitchFamily="18" charset="0"/>
                <a:ea typeface="Times New Roman"/>
                <a:cs typeface="Times New Roman"/>
                <a:sym typeface="Times New Roman"/>
              </a:rPr>
              <a:t>ARDUINO INTEGRATION:</a:t>
            </a:r>
            <a:endParaRPr lang="en-IN" sz="3600" dirty="0">
              <a:latin typeface="Bell MT" panose="02020503060305020303" pitchFamily="18" charset="0"/>
            </a:endParaRPr>
          </a:p>
        </p:txBody>
      </p:sp>
      <p:pic>
        <p:nvPicPr>
          <p:cNvPr id="4" name="Picture 3">
            <a:extLst>
              <a:ext uri="{FF2B5EF4-FFF2-40B4-BE49-F238E27FC236}">
                <a16:creationId xmlns:a16="http://schemas.microsoft.com/office/drawing/2014/main" id="{72369C04-D1BA-9F23-286D-8F819AF1E0A4}"/>
              </a:ext>
            </a:extLst>
          </p:cNvPr>
          <p:cNvPicPr>
            <a:picLocks noChangeAspect="1"/>
          </p:cNvPicPr>
          <p:nvPr/>
        </p:nvPicPr>
        <p:blipFill>
          <a:blip r:embed="rId2"/>
          <a:stretch>
            <a:fillRect/>
          </a:stretch>
        </p:blipFill>
        <p:spPr>
          <a:xfrm>
            <a:off x="2534198" y="1231379"/>
            <a:ext cx="6848475" cy="5172075"/>
          </a:xfrm>
          <a:prstGeom prst="rect">
            <a:avLst/>
          </a:prstGeom>
        </p:spPr>
      </p:pic>
    </p:spTree>
    <p:extLst>
      <p:ext uri="{BB962C8B-B14F-4D97-AF65-F5344CB8AC3E}">
        <p14:creationId xmlns:p14="http://schemas.microsoft.com/office/powerpoint/2010/main" val="9239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23B927-FD9F-5ABB-EC93-426B7B0EAE6F}"/>
              </a:ext>
            </a:extLst>
          </p:cNvPr>
          <p:cNvSpPr>
            <a:spLocks noGrp="1"/>
          </p:cNvSpPr>
          <p:nvPr>
            <p:ph type="body" idx="1"/>
          </p:nvPr>
        </p:nvSpPr>
        <p:spPr>
          <a:xfrm>
            <a:off x="1030286" y="313267"/>
            <a:ext cx="10131428" cy="5909733"/>
          </a:xfrm>
        </p:spPr>
        <p:txBody>
          <a:bodyPr>
            <a:normAutofit fontScale="85000" lnSpcReduction="20000"/>
          </a:bodyPr>
          <a:lstStyle/>
          <a:p>
            <a:r>
              <a:rPr lang="en-US" sz="3900" b="1" dirty="0">
                <a:latin typeface="Bell MT" panose="02020503060305020303" pitchFamily="18" charset="0"/>
                <a:ea typeface="Calibri" panose="020F0502020204030204" pitchFamily="34" charset="0"/>
                <a:cs typeface="Calibri" panose="020F0502020204030204" pitchFamily="34" charset="0"/>
              </a:rPr>
              <a:t>                   web development</a:t>
            </a:r>
          </a:p>
          <a:p>
            <a:endParaRPr lang="en-US" b="1" i="1" u="sng" dirty="0">
              <a:latin typeface="Calibri" panose="020F0502020204030204" pitchFamily="34" charset="0"/>
              <a:ea typeface="Calibri" panose="020F0502020204030204" pitchFamily="34" charset="0"/>
              <a:cs typeface="Calibri" panose="020F0502020204030204" pitchFamily="34" charset="0"/>
            </a:endParaRPr>
          </a:p>
          <a:p>
            <a:r>
              <a:rPr lang="en-US" sz="2100" b="1" dirty="0">
                <a:latin typeface="Bell MT" panose="02020503060305020303" pitchFamily="18" charset="0"/>
                <a:ea typeface="Calibri" panose="020F0502020204030204" pitchFamily="34" charset="0"/>
                <a:cs typeface="Calibri" panose="020F0502020204030204" pitchFamily="34" charset="0"/>
              </a:rPr>
              <a:t>Front-End Development</a:t>
            </a:r>
            <a:r>
              <a:rPr lang="en-US" sz="2100" i="1" dirty="0">
                <a:latin typeface="Bell MT" panose="02020503060305020303" pitchFamily="18" charset="0"/>
                <a:ea typeface="Calibri" panose="020F0502020204030204" pitchFamily="34" charset="0"/>
                <a:cs typeface="Calibri" panose="020F0502020204030204" pitchFamily="34" charset="0"/>
              </a:rPr>
              <a:t>:  </a:t>
            </a:r>
          </a:p>
          <a:p>
            <a:pPr marL="0" indent="0">
              <a:buSzPct val="113000"/>
              <a:buNone/>
            </a:pPr>
            <a:r>
              <a:rPr lang="en-US" sz="2100" i="1" dirty="0">
                <a:latin typeface="Bell MT" panose="02020503060305020303" pitchFamily="18" charset="0"/>
                <a:ea typeface="Calibri" panose="020F0502020204030204" pitchFamily="34" charset="0"/>
                <a:cs typeface="Calibri" panose="020F0502020204030204" pitchFamily="34" charset="0"/>
              </a:rPr>
              <a:t> </a:t>
            </a:r>
            <a:r>
              <a:rPr lang="en-US" sz="2100" b="1" dirty="0">
                <a:latin typeface="Book Antiqua" panose="02040602050305030304" pitchFamily="18" charset="0"/>
                <a:ea typeface="Calibri" panose="020F0502020204030204" pitchFamily="34" charset="0"/>
                <a:cs typeface="Calibri" panose="020F0502020204030204" pitchFamily="34" charset="0"/>
              </a:rPr>
              <a:t>HTML5 and CSS3</a:t>
            </a:r>
            <a:r>
              <a:rPr lang="en-US" sz="2100" b="1" i="1" dirty="0">
                <a:latin typeface="Book Antiqua" panose="02040602050305030304" pitchFamily="18" charset="0"/>
                <a:ea typeface="Calibri" panose="020F0502020204030204" pitchFamily="34" charset="0"/>
                <a:cs typeface="Calibri" panose="020F0502020204030204" pitchFamily="34" charset="0"/>
              </a:rPr>
              <a:t>:</a:t>
            </a:r>
            <a:r>
              <a:rPr lang="en-US" sz="2100" dirty="0">
                <a:latin typeface="Bell MT" panose="02020503060305020303" pitchFamily="18" charset="0"/>
                <a:ea typeface="Calibri" panose="020F0502020204030204" pitchFamily="34" charset="0"/>
                <a:cs typeface="Calibri" panose="020F0502020204030204" pitchFamily="34" charset="0"/>
              </a:rPr>
              <a:t>For creating the structure and styling of web pages.  </a:t>
            </a:r>
          </a:p>
          <a:p>
            <a:pPr marL="0" indent="0">
              <a:buNone/>
            </a:pPr>
            <a:r>
              <a:rPr lang="en-US" sz="2100" i="1" dirty="0">
                <a:latin typeface="Bell MT" panose="02020503060305020303" pitchFamily="18" charset="0"/>
                <a:ea typeface="Calibri" panose="020F0502020204030204" pitchFamily="34" charset="0"/>
                <a:cs typeface="Calibri" panose="020F0502020204030204" pitchFamily="34" charset="0"/>
              </a:rPr>
              <a:t> </a:t>
            </a:r>
            <a:r>
              <a:rPr lang="en-US" sz="2100" b="1" dirty="0">
                <a:latin typeface="Book Antiqua" panose="02040602050305030304" pitchFamily="18" charset="0"/>
                <a:ea typeface="Calibri" panose="020F0502020204030204" pitchFamily="34" charset="0"/>
                <a:cs typeface="Calibri" panose="020F0502020204030204" pitchFamily="34" charset="0"/>
              </a:rPr>
              <a:t>JavaScript: </a:t>
            </a:r>
            <a:r>
              <a:rPr lang="en-US" sz="2100" dirty="0">
                <a:latin typeface="Bell MT" panose="02020503060305020303" pitchFamily="18" charset="0"/>
                <a:ea typeface="Calibri" panose="020F0502020204030204" pitchFamily="34" charset="0"/>
                <a:cs typeface="Calibri" panose="020F0502020204030204" pitchFamily="34" charset="0"/>
              </a:rPr>
              <a:t>For interactive features and real-time updates on web applications. </a:t>
            </a:r>
          </a:p>
          <a:p>
            <a:pPr marL="0" indent="0">
              <a:buNone/>
            </a:pPr>
            <a:r>
              <a:rPr lang="en-US" sz="2100" dirty="0">
                <a:latin typeface="Bell MT" panose="02020503060305020303" pitchFamily="18" charset="0"/>
                <a:ea typeface="Calibri" panose="020F0502020204030204" pitchFamily="34" charset="0"/>
                <a:cs typeface="Calibri" panose="020F0502020204030204" pitchFamily="34" charset="0"/>
              </a:rPr>
              <a:t> </a:t>
            </a:r>
            <a:r>
              <a:rPr lang="en-US" sz="2100" b="1" dirty="0">
                <a:latin typeface="Book Antiqua" panose="02040602050305030304" pitchFamily="18" charset="0"/>
                <a:ea typeface="Calibri" panose="020F0502020204030204" pitchFamily="34" charset="0"/>
                <a:cs typeface="Calibri" panose="020F0502020204030204" pitchFamily="34" charset="0"/>
              </a:rPr>
              <a:t>React, Angular, or Vue.js: </a:t>
            </a:r>
            <a:r>
              <a:rPr lang="en-US" sz="2100" dirty="0">
                <a:latin typeface="Bell MT" panose="02020503060305020303" pitchFamily="18" charset="0"/>
                <a:ea typeface="Calibri" panose="020F0502020204030204" pitchFamily="34" charset="0"/>
                <a:cs typeface="Calibri" panose="020F0502020204030204" pitchFamily="34" charset="0"/>
              </a:rPr>
              <a:t>Popular JavaScript libraries/frameworks for building responsive, user-friendly interfaces.</a:t>
            </a:r>
          </a:p>
          <a:p>
            <a:r>
              <a:rPr lang="en-US" sz="2100" b="1" dirty="0">
                <a:latin typeface="Bell MT" panose="02020503060305020303" pitchFamily="18" charset="0"/>
                <a:ea typeface="Calibri" panose="020F0502020204030204" pitchFamily="34" charset="0"/>
                <a:cs typeface="Calibri" panose="020F0502020204030204" pitchFamily="34" charset="0"/>
              </a:rPr>
              <a:t>Back-End Development:  </a:t>
            </a:r>
          </a:p>
          <a:p>
            <a:pPr marL="0" indent="0">
              <a:buNone/>
            </a:pPr>
            <a:r>
              <a:rPr lang="en-US" sz="2100" i="1" dirty="0">
                <a:latin typeface="Bell MT" panose="02020503060305020303" pitchFamily="18" charset="0"/>
                <a:ea typeface="Calibri" panose="020F0502020204030204" pitchFamily="34" charset="0"/>
                <a:cs typeface="Calibri" panose="020F0502020204030204" pitchFamily="34" charset="0"/>
              </a:rPr>
              <a:t> </a:t>
            </a:r>
            <a:r>
              <a:rPr lang="en-US" sz="2100" b="1" dirty="0">
                <a:latin typeface="Book Antiqua" panose="02040602050305030304" pitchFamily="18" charset="0"/>
                <a:ea typeface="Calibri" panose="020F0502020204030204" pitchFamily="34" charset="0"/>
                <a:cs typeface="Calibri" panose="020F0502020204030204" pitchFamily="34" charset="0"/>
              </a:rPr>
              <a:t>Node.js, Python, Ruby, or Java</a:t>
            </a:r>
            <a:r>
              <a:rPr lang="en-US" sz="2100" i="1" dirty="0">
                <a:latin typeface="Bell MT" panose="02020503060305020303" pitchFamily="18" charset="0"/>
                <a:ea typeface="Calibri" panose="020F0502020204030204" pitchFamily="34" charset="0"/>
                <a:cs typeface="Calibri" panose="020F0502020204030204" pitchFamily="34" charset="0"/>
              </a:rPr>
              <a:t>: </a:t>
            </a:r>
            <a:r>
              <a:rPr lang="en-US" sz="2100" dirty="0">
                <a:latin typeface="Bell MT" panose="02020503060305020303" pitchFamily="18" charset="0"/>
                <a:ea typeface="Calibri" panose="020F0502020204030204" pitchFamily="34" charset="0"/>
                <a:cs typeface="Calibri" panose="020F0502020204030204" pitchFamily="34" charset="0"/>
              </a:rPr>
              <a:t>Backend server technologies to handle data processing, logic, and communication with databases.   </a:t>
            </a:r>
          </a:p>
          <a:p>
            <a:pPr marL="0" indent="0">
              <a:buNone/>
            </a:pPr>
            <a:r>
              <a:rPr lang="en-US" sz="2100" b="1" dirty="0">
                <a:latin typeface="Book Antiqua" panose="02040602050305030304" pitchFamily="18" charset="0"/>
                <a:ea typeface="Calibri" panose="020F0502020204030204" pitchFamily="34" charset="0"/>
                <a:cs typeface="Calibri" panose="020F0502020204030204" pitchFamily="34" charset="0"/>
              </a:rPr>
              <a:t>Express.js, Django, Ruby on Rails, or Spring Boot: </a:t>
            </a:r>
            <a:r>
              <a:rPr lang="en-US" sz="2100" dirty="0">
                <a:latin typeface="Bell MT" panose="02020503060305020303" pitchFamily="18" charset="0"/>
                <a:ea typeface="Calibri" panose="020F0502020204030204" pitchFamily="34" charset="0"/>
                <a:cs typeface="Calibri" panose="020F0502020204030204" pitchFamily="34" charset="0"/>
              </a:rPr>
              <a:t>Frameworks that simplify back-end development.</a:t>
            </a:r>
          </a:p>
          <a:p>
            <a:pPr>
              <a:buFont typeface="Arial" panose="020B0604020202020204" pitchFamily="34" charset="0"/>
              <a:buChar char="•"/>
            </a:pPr>
            <a:r>
              <a:rPr lang="en-IN" sz="2100" b="1" dirty="0">
                <a:latin typeface="Bell MT" panose="02020503060305020303" pitchFamily="18" charset="0"/>
                <a:ea typeface="Calibri" panose="020F0502020204030204" pitchFamily="34" charset="0"/>
                <a:cs typeface="Calibri" panose="020F0502020204030204" pitchFamily="34" charset="0"/>
              </a:rPr>
              <a:t>Geospatial Technologies</a:t>
            </a:r>
            <a:r>
              <a:rPr lang="en-IN" sz="2100" b="1" i="1" dirty="0">
                <a:latin typeface="Bell MT" panose="02020503060305020303" pitchFamily="18" charset="0"/>
                <a:ea typeface="Calibri" panose="020F0502020204030204" pitchFamily="34" charset="0"/>
                <a:cs typeface="Calibri" panose="020F0502020204030204" pitchFamily="34" charset="0"/>
              </a:rPr>
              <a:t>: </a:t>
            </a:r>
          </a:p>
          <a:p>
            <a:pPr marL="0" indent="0">
              <a:buNone/>
            </a:pPr>
            <a:r>
              <a:rPr lang="en-IN" sz="2100" b="1" dirty="0">
                <a:latin typeface="Book Antiqua" panose="02040602050305030304" pitchFamily="18" charset="0"/>
                <a:ea typeface="Calibri" panose="020F0502020204030204" pitchFamily="34" charset="0"/>
                <a:cs typeface="Calibri" panose="020F0502020204030204" pitchFamily="34" charset="0"/>
              </a:rPr>
              <a:t>Geo JSON: </a:t>
            </a:r>
            <a:r>
              <a:rPr lang="en-IN" sz="2100" dirty="0">
                <a:latin typeface="Bell MT" panose="02020503060305020303" pitchFamily="18" charset="0"/>
                <a:ea typeface="Calibri" panose="020F0502020204030204" pitchFamily="34" charset="0"/>
                <a:cs typeface="Calibri" panose="020F0502020204030204" pitchFamily="34" charset="0"/>
              </a:rPr>
              <a:t>A format for encoding geospatial data often used in web applications.  </a:t>
            </a:r>
          </a:p>
          <a:p>
            <a:pPr marL="0" indent="0">
              <a:buNone/>
            </a:pPr>
            <a:r>
              <a:rPr lang="en-IN" sz="2100" i="1" dirty="0">
                <a:latin typeface="Bell MT" panose="02020503060305020303" pitchFamily="18" charset="0"/>
                <a:ea typeface="Calibri" panose="020F0502020204030204" pitchFamily="34" charset="0"/>
                <a:cs typeface="Calibri" panose="020F0502020204030204" pitchFamily="34" charset="0"/>
              </a:rPr>
              <a:t> </a:t>
            </a:r>
            <a:r>
              <a:rPr lang="en-IN" sz="2100" b="1" dirty="0">
                <a:latin typeface="Book Antiqua" panose="02040602050305030304" pitchFamily="18" charset="0"/>
                <a:ea typeface="Calibri" panose="020F0502020204030204" pitchFamily="34" charset="0"/>
                <a:cs typeface="Calibri" panose="020F0502020204030204" pitchFamily="34" charset="0"/>
              </a:rPr>
              <a:t>Open Layers, Leaflet: </a:t>
            </a:r>
            <a:r>
              <a:rPr lang="en-IN" sz="2100" dirty="0">
                <a:latin typeface="Bell MT" panose="02020503060305020303" pitchFamily="18" charset="0"/>
                <a:ea typeface="Calibri" panose="020F0502020204030204" pitchFamily="34" charset="0"/>
                <a:cs typeface="Calibri" panose="020F0502020204030204" pitchFamily="34" charset="0"/>
              </a:rPr>
              <a:t>Libraries for displaying interactive maps on web pages.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7444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3D7DE1-CAA8-F096-89D0-CA2279EA5EA6}"/>
              </a:ext>
            </a:extLst>
          </p:cNvPr>
          <p:cNvSpPr>
            <a:spLocks noGrp="1"/>
          </p:cNvSpPr>
          <p:nvPr>
            <p:ph type="body" idx="1"/>
          </p:nvPr>
        </p:nvSpPr>
        <p:spPr>
          <a:xfrm>
            <a:off x="685799" y="668867"/>
            <a:ext cx="10131428" cy="5520266"/>
          </a:xfrm>
        </p:spPr>
        <p:txBody>
          <a:bodyPr>
            <a:normAutofit/>
          </a:bodyPr>
          <a:lstStyle/>
          <a:p>
            <a:pPr>
              <a:buFont typeface="Arial" panose="020B0604020202020204" pitchFamily="34" charset="0"/>
              <a:buChar char="•"/>
            </a:pPr>
            <a:r>
              <a:rPr lang="en-IN" b="1" dirty="0">
                <a:latin typeface="Bell MT" panose="02020503060305020303" pitchFamily="18" charset="0"/>
                <a:ea typeface="Calibri" panose="020F0502020204030204" pitchFamily="34" charset="0"/>
                <a:cs typeface="Calibri" panose="020F0502020204030204" pitchFamily="34" charset="0"/>
              </a:rPr>
              <a:t>Databases:</a:t>
            </a:r>
          </a:p>
          <a:p>
            <a:pPr marL="0" indent="0">
              <a:buNone/>
            </a:pPr>
            <a:r>
              <a:rPr lang="en-IN" b="1" dirty="0">
                <a:latin typeface="Book Antiqua" panose="02040602050305030304" pitchFamily="18" charset="0"/>
                <a:ea typeface="Calibri" panose="020F0502020204030204" pitchFamily="34" charset="0"/>
                <a:cs typeface="Calibri" panose="020F0502020204030204" pitchFamily="34" charset="0"/>
              </a:rPr>
              <a:t>MySQL, PostgreSQL, MongoDB</a:t>
            </a:r>
            <a:r>
              <a:rPr lang="en-IN" dirty="0">
                <a:latin typeface="Bell MT" panose="02020503060305020303" pitchFamily="18" charset="0"/>
                <a:ea typeface="Calibri" panose="020F0502020204030204" pitchFamily="34" charset="0"/>
                <a:cs typeface="Calibri" panose="020F0502020204030204" pitchFamily="34" charset="0"/>
              </a:rPr>
              <a:t>: Storing and managing structured and unstructured data relevant to public transport operations.   </a:t>
            </a:r>
          </a:p>
          <a:p>
            <a:pPr marL="0" indent="0">
              <a:buNone/>
            </a:pPr>
            <a:r>
              <a:rPr lang="en-IN" b="1" dirty="0">
                <a:latin typeface="Book Antiqua" panose="02040602050305030304" pitchFamily="18" charset="0"/>
                <a:ea typeface="Calibri" panose="020F0502020204030204" pitchFamily="34" charset="0"/>
                <a:cs typeface="Calibri" panose="020F0502020204030204" pitchFamily="34" charset="0"/>
              </a:rPr>
              <a:t>GIS (Geographic Information System) </a:t>
            </a:r>
            <a:r>
              <a:rPr lang="en-IN" b="1" dirty="0" err="1">
                <a:latin typeface="Book Antiqua" panose="02040602050305030304" pitchFamily="18" charset="0"/>
                <a:ea typeface="Calibri" panose="020F0502020204030204" pitchFamily="34" charset="0"/>
                <a:cs typeface="Calibri" panose="020F0502020204030204" pitchFamily="34" charset="0"/>
              </a:rPr>
              <a:t>Databases</a:t>
            </a:r>
            <a:r>
              <a:rPr lang="en-IN" dirty="0" err="1">
                <a:latin typeface="Bell MT" panose="02020503060305020303" pitchFamily="18" charset="0"/>
                <a:ea typeface="Calibri" panose="020F0502020204030204" pitchFamily="34" charset="0"/>
                <a:cs typeface="Calibri" panose="020F0502020204030204" pitchFamily="34" charset="0"/>
              </a:rPr>
              <a:t>:For</a:t>
            </a:r>
            <a:r>
              <a:rPr lang="en-IN" dirty="0">
                <a:latin typeface="Bell MT" panose="02020503060305020303" pitchFamily="18" charset="0"/>
                <a:ea typeface="Calibri" panose="020F0502020204030204" pitchFamily="34" charset="0"/>
                <a:cs typeface="Calibri" panose="020F0502020204030204" pitchFamily="34" charset="0"/>
              </a:rPr>
              <a:t> handling geospatial data such as routes and locations.</a:t>
            </a:r>
            <a:endParaRPr lang="en-US" dirty="0">
              <a:latin typeface="Bell MT" panose="02020503060305020303" pitchFamily="18" charset="0"/>
              <a:ea typeface="Calibri" panose="020F0502020204030204" pitchFamily="34" charset="0"/>
              <a:cs typeface="Calibri" panose="020F0502020204030204" pitchFamily="34" charset="0"/>
            </a:endParaRPr>
          </a:p>
          <a:p>
            <a:pPr marL="0" indent="0">
              <a:buNone/>
            </a:pPr>
            <a:r>
              <a:rPr lang="en-US" dirty="0">
                <a:latin typeface="Bell MT" panose="02020503060305020303" pitchFamily="18" charset="0"/>
                <a:ea typeface="Calibri" panose="020F0502020204030204" pitchFamily="34" charset="0"/>
                <a:cs typeface="Calibri" panose="020F0502020204030204" pitchFamily="34" charset="0"/>
              </a:rPr>
              <a:t> </a:t>
            </a:r>
            <a:r>
              <a:rPr lang="en-US" b="1" dirty="0">
                <a:latin typeface="Book Antiqua" panose="02040602050305030304" pitchFamily="18" charset="0"/>
                <a:ea typeface="Calibri" panose="020F0502020204030204" pitchFamily="34" charset="0"/>
                <a:cs typeface="Calibri" panose="020F0502020204030204" pitchFamily="34" charset="0"/>
              </a:rPr>
              <a:t>HTTPS: </a:t>
            </a:r>
            <a:r>
              <a:rPr lang="en-US" dirty="0">
                <a:latin typeface="Bell MT" panose="02020503060305020303" pitchFamily="18" charset="0"/>
                <a:ea typeface="Calibri" panose="020F0502020204030204" pitchFamily="34" charset="0"/>
                <a:cs typeface="Calibri" panose="020F0502020204030204" pitchFamily="34" charset="0"/>
              </a:rPr>
              <a:t>Secure data transmission over the web.  </a:t>
            </a:r>
          </a:p>
          <a:p>
            <a:pPr marL="0" indent="0">
              <a:buNone/>
            </a:pPr>
            <a:r>
              <a:rPr lang="en-US" b="1" dirty="0">
                <a:latin typeface="Book Antiqua" panose="02040602050305030304" pitchFamily="18" charset="0"/>
                <a:ea typeface="Calibri" panose="020F0502020204030204" pitchFamily="34" charset="0"/>
                <a:cs typeface="Calibri" panose="020F0502020204030204" pitchFamily="34" charset="0"/>
              </a:rPr>
              <a:t>Authentication and </a:t>
            </a:r>
            <a:r>
              <a:rPr lang="en-US" b="1" dirty="0" err="1">
                <a:latin typeface="Book Antiqua" panose="02040602050305030304" pitchFamily="18" charset="0"/>
                <a:ea typeface="Calibri" panose="020F0502020204030204" pitchFamily="34" charset="0"/>
                <a:cs typeface="Calibri" panose="020F0502020204030204" pitchFamily="34" charset="0"/>
              </a:rPr>
              <a:t>Authorization</a:t>
            </a:r>
            <a:r>
              <a:rPr lang="en-US" dirty="0" err="1">
                <a:latin typeface="Bell MT" panose="02020503060305020303" pitchFamily="18" charset="0"/>
                <a:ea typeface="Calibri" panose="020F0502020204030204" pitchFamily="34" charset="0"/>
                <a:cs typeface="Calibri" panose="020F0502020204030204" pitchFamily="34" charset="0"/>
              </a:rPr>
              <a:t>:Implementing</a:t>
            </a:r>
            <a:r>
              <a:rPr lang="en-US" dirty="0">
                <a:latin typeface="Bell MT" panose="02020503060305020303" pitchFamily="18" charset="0"/>
                <a:ea typeface="Calibri" panose="020F0502020204030204" pitchFamily="34" charset="0"/>
                <a:cs typeface="Calibri" panose="020F0502020204030204" pitchFamily="34" charset="0"/>
              </a:rPr>
              <a:t> user access controls and securing sensitive data.</a:t>
            </a:r>
          </a:p>
          <a:p>
            <a:pPr>
              <a:buFont typeface="Arial" panose="020B0604020202020204" pitchFamily="34" charset="0"/>
              <a:buChar char="•"/>
            </a:pPr>
            <a:r>
              <a:rPr lang="en-US" b="1" dirty="0">
                <a:latin typeface="Bell MT" panose="02020503060305020303" pitchFamily="18" charset="0"/>
                <a:ea typeface="Calibri" panose="020F0502020204030204" pitchFamily="34" charset="0"/>
                <a:cs typeface="Calibri" panose="020F0502020204030204" pitchFamily="34" charset="0"/>
              </a:rPr>
              <a:t>Real-Time Data:  </a:t>
            </a:r>
          </a:p>
          <a:p>
            <a:pPr marL="0" indent="0">
              <a:buNone/>
            </a:pPr>
            <a:r>
              <a:rPr lang="en-US" b="1" dirty="0" err="1">
                <a:latin typeface="Book Antiqua" panose="02040602050305030304" pitchFamily="18" charset="0"/>
                <a:ea typeface="Calibri" panose="020F0502020204030204" pitchFamily="34" charset="0"/>
                <a:cs typeface="Calibri" panose="020F0502020204030204" pitchFamily="34" charset="0"/>
              </a:rPr>
              <a:t>WebSockets</a:t>
            </a:r>
            <a:r>
              <a:rPr lang="en-US" b="1" dirty="0">
                <a:latin typeface="Book Antiqua" panose="02040602050305030304" pitchFamily="18" charset="0"/>
                <a:ea typeface="Calibri" panose="020F0502020204030204" pitchFamily="34" charset="0"/>
                <a:cs typeface="Calibri" panose="020F0502020204030204" pitchFamily="34" charset="0"/>
              </a:rPr>
              <a:t>: </a:t>
            </a:r>
            <a:r>
              <a:rPr lang="en-US" dirty="0">
                <a:latin typeface="Bell MT" panose="02020503060305020303" pitchFamily="18" charset="0"/>
                <a:ea typeface="Calibri" panose="020F0502020204030204" pitchFamily="34" charset="0"/>
                <a:cs typeface="Calibri" panose="020F0502020204030204" pitchFamily="34" charset="0"/>
              </a:rPr>
              <a:t>Enabling real-time data updates and notifications to passengers and operators.   </a:t>
            </a:r>
          </a:p>
          <a:p>
            <a:pPr marL="0" indent="0">
              <a:buNone/>
            </a:pPr>
            <a:r>
              <a:rPr lang="en-US" b="1" dirty="0">
                <a:latin typeface="Book Antiqua" panose="02040602050305030304" pitchFamily="18" charset="0"/>
                <a:ea typeface="Calibri" panose="020F0502020204030204" pitchFamily="34" charset="0"/>
                <a:cs typeface="Calibri" panose="020F0502020204030204" pitchFamily="34" charset="0"/>
              </a:rPr>
              <a:t>MQTT (Message Queuing Telemetry Transport): </a:t>
            </a:r>
            <a:r>
              <a:rPr lang="en-US" dirty="0">
                <a:latin typeface="Bell MT" panose="02020503060305020303" pitchFamily="18" charset="0"/>
                <a:ea typeface="Calibri" panose="020F0502020204030204" pitchFamily="34" charset="0"/>
                <a:cs typeface="Calibri" panose="020F0502020204030204" pitchFamily="34" charset="0"/>
              </a:rPr>
              <a:t>Useful for IoT-based real-time data streaming and communication.</a:t>
            </a:r>
            <a:endParaRPr lang="en-IN" dirty="0">
              <a:latin typeface="Bell MT" panose="02020503060305020303" pitchFamily="18"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49124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5E892E-DCC9-5A77-79F1-A0F3175ECF0B}"/>
              </a:ext>
            </a:extLst>
          </p:cNvPr>
          <p:cNvSpPr>
            <a:spLocks noGrp="1"/>
          </p:cNvSpPr>
          <p:nvPr>
            <p:ph type="body" idx="1"/>
          </p:nvPr>
        </p:nvSpPr>
        <p:spPr>
          <a:xfrm>
            <a:off x="685799" y="634999"/>
            <a:ext cx="10131428" cy="5002781"/>
          </a:xfrm>
        </p:spPr>
        <p:txBody>
          <a:bodyPr>
            <a:normAutofit fontScale="92500" lnSpcReduction="10000"/>
          </a:bodyPr>
          <a:lstStyle/>
          <a:p>
            <a:r>
              <a:rPr lang="en-US" dirty="0"/>
              <a:t>                                                                   </a:t>
            </a:r>
            <a:r>
              <a:rPr lang="en-US" sz="3900" dirty="0">
                <a:latin typeface="Bell MT" panose="02020503060305020303" pitchFamily="18" charset="0"/>
              </a:rPr>
              <a:t>conclusion</a:t>
            </a:r>
          </a:p>
          <a:p>
            <a:endParaRPr lang="en-US" dirty="0"/>
          </a:p>
          <a:p>
            <a:r>
              <a:rPr lang="en-US" dirty="0">
                <a:latin typeface="Bell MT" panose="02020503060305020303" pitchFamily="18" charset="0"/>
              </a:rPr>
              <a:t>The public transport optimization is a critical area where modern technologies, including IoT and web development, can make a significant impact. By leveraging IoT for real-time data collection and analysis, public transportation systems can enhance efficiency, safety, and the overall passenger experience. Meanwhile, web development technologies play a key role in building user-friendly applications and systems that provide real-time information, route planning, and seamless passenger services. The successful integration of these technologies can lead to more sustainable, accessible, and efficient public transportation networks that benefit both passengers and operators. As technology continues to advance, public transport optimization will likely become even more sophisticated and effective, contributing to the improvement of urban mobility and reducing environmental impact.</a:t>
            </a:r>
          </a:p>
          <a:p>
            <a:endParaRPr lang="en-US" sz="2000" dirty="0"/>
          </a:p>
        </p:txBody>
      </p:sp>
    </p:spTree>
    <p:extLst>
      <p:ext uri="{BB962C8B-B14F-4D97-AF65-F5344CB8AC3E}">
        <p14:creationId xmlns:p14="http://schemas.microsoft.com/office/powerpoint/2010/main" val="4196631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0204-BDFA-CA68-FABD-8CF84B1B9FD4}"/>
              </a:ext>
            </a:extLst>
          </p:cNvPr>
          <p:cNvSpPr>
            <a:spLocks noGrp="1"/>
          </p:cNvSpPr>
          <p:nvPr>
            <p:ph type="title"/>
          </p:nvPr>
        </p:nvSpPr>
        <p:spPr>
          <a:xfrm>
            <a:off x="3869267" y="2429933"/>
            <a:ext cx="4495800" cy="1159934"/>
          </a:xfrm>
        </p:spPr>
        <p:txBody>
          <a:bodyPr>
            <a:normAutofit fontScale="90000"/>
          </a:bodyPr>
          <a:lstStyle/>
          <a:p>
            <a:r>
              <a:rPr lang="en-IN" dirty="0"/>
              <a:t>                                </a:t>
            </a:r>
            <a:r>
              <a:rPr lang="en-IN" sz="5400" b="1" dirty="0">
                <a:latin typeface="Bell MT" panose="02020503060305020303" pitchFamily="18" charset="0"/>
              </a:rPr>
              <a:t>Thank you</a:t>
            </a:r>
          </a:p>
        </p:txBody>
      </p:sp>
      <p:sp>
        <p:nvSpPr>
          <p:cNvPr id="3" name="Text Placeholder 2">
            <a:extLst>
              <a:ext uri="{FF2B5EF4-FFF2-40B4-BE49-F238E27FC236}">
                <a16:creationId xmlns:a16="http://schemas.microsoft.com/office/drawing/2014/main" id="{FA859C64-06F6-5A80-8F36-2F7556CB070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8287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E81FC0-B4D9-774F-E9E6-506D4428F7AE}"/>
              </a:ext>
            </a:extLst>
          </p:cNvPr>
          <p:cNvSpPr>
            <a:spLocks noGrp="1"/>
          </p:cNvSpPr>
          <p:nvPr>
            <p:ph type="body" idx="1"/>
          </p:nvPr>
        </p:nvSpPr>
        <p:spPr>
          <a:xfrm>
            <a:off x="685799" y="275129"/>
            <a:ext cx="10432658" cy="5996198"/>
          </a:xfrm>
        </p:spPr>
        <p:txBody>
          <a:bodyPr/>
          <a:lstStyle/>
          <a:p>
            <a:r>
              <a:rPr lang="en-IN" dirty="0"/>
              <a:t>                                                                </a:t>
            </a:r>
          </a:p>
          <a:p>
            <a:r>
              <a:rPr lang="en-IN" b="1" dirty="0"/>
              <a:t>                                                                   </a:t>
            </a:r>
            <a:r>
              <a:rPr lang="en-IN" sz="4400" b="1" dirty="0">
                <a:latin typeface="Bell MT" panose="02020503060305020303" pitchFamily="18" charset="0"/>
              </a:rPr>
              <a:t>PROJECT</a:t>
            </a:r>
          </a:p>
          <a:p>
            <a:endParaRPr lang="en-IN" dirty="0">
              <a:latin typeface="Bell MT" panose="02020503060305020303" pitchFamily="18" charset="0"/>
            </a:endParaRPr>
          </a:p>
          <a:p>
            <a:r>
              <a:rPr lang="en-US" sz="2400" dirty="0">
                <a:latin typeface="Bell MT" panose="02020503060305020303" pitchFamily="18" charset="0"/>
              </a:rPr>
              <a:t>Optimizing public transport with IoT (Internet of Things) involves       using smart devices and data analytics to enhance efficiency, safety, and passenger experience.</a:t>
            </a:r>
          </a:p>
          <a:p>
            <a:r>
              <a:rPr lang="en-US" sz="2400" dirty="0">
                <a:latin typeface="Bell MT" panose="02020503060305020303" pitchFamily="18" charset="0"/>
              </a:rPr>
              <a:t>This project meets the evolving needs of the community while reducing traffic congestion and environmental impact. IoT can play a pivotal role in making public transport more efficient, convenient, and sustainable.</a:t>
            </a:r>
          </a:p>
        </p:txBody>
      </p:sp>
    </p:spTree>
    <p:extLst>
      <p:ext uri="{BB962C8B-B14F-4D97-AF65-F5344CB8AC3E}">
        <p14:creationId xmlns:p14="http://schemas.microsoft.com/office/powerpoint/2010/main" val="142380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19F02D-9174-033A-ECE1-7A7F479E1ACF}"/>
              </a:ext>
            </a:extLst>
          </p:cNvPr>
          <p:cNvSpPr>
            <a:spLocks noGrp="1"/>
          </p:cNvSpPr>
          <p:nvPr>
            <p:ph type="body" idx="1"/>
          </p:nvPr>
        </p:nvSpPr>
        <p:spPr>
          <a:xfrm>
            <a:off x="685799" y="202301"/>
            <a:ext cx="10131428" cy="6109486"/>
          </a:xfrm>
        </p:spPr>
        <p:txBody>
          <a:bodyPr>
            <a:normAutofit fontScale="92500" lnSpcReduction="10000"/>
          </a:bodyPr>
          <a:lstStyle/>
          <a:p>
            <a:endParaRPr lang="en-US" b="1" dirty="0">
              <a:latin typeface="Book Antiqua" panose="02040602050305030304" pitchFamily="18" charset="0"/>
            </a:endParaRPr>
          </a:p>
          <a:p>
            <a:r>
              <a:rPr lang="en-US" b="1" dirty="0">
                <a:latin typeface="Book Antiqua" panose="02040602050305030304" pitchFamily="18" charset="0"/>
              </a:rPr>
              <a:t>                                                           </a:t>
            </a:r>
            <a:r>
              <a:rPr lang="en-US" sz="3900" b="1" dirty="0">
                <a:latin typeface="Bell MT" panose="02020503060305020303" pitchFamily="18" charset="0"/>
              </a:rPr>
              <a:t>innovation</a:t>
            </a:r>
          </a:p>
          <a:p>
            <a:r>
              <a:rPr lang="en-US" b="1" dirty="0">
                <a:latin typeface="Book Antiqua" panose="02040602050305030304" pitchFamily="18" charset="0"/>
              </a:rPr>
              <a:t>Predictive Analytics</a:t>
            </a:r>
            <a:r>
              <a:rPr lang="en-US" dirty="0">
                <a:latin typeface="Bell MT" panose="02020503060305020303" pitchFamily="18" charset="0"/>
              </a:rPr>
              <a:t>: Using machine learning and AI algorithms to predict demand patterns and optimize routes and schedules accordingly, reducing wait times and overcrowding.</a:t>
            </a:r>
          </a:p>
          <a:p>
            <a:r>
              <a:rPr lang="en-US" b="1" dirty="0">
                <a:latin typeface="Book Antiqua" panose="02040602050305030304" pitchFamily="18" charset="0"/>
              </a:rPr>
              <a:t>Infrastructure and Accessibility Improvements: </a:t>
            </a:r>
            <a:r>
              <a:rPr lang="en-US" dirty="0">
                <a:latin typeface="Bell MT" panose="02020503060305020303" pitchFamily="18" charset="0"/>
              </a:rPr>
              <a:t>Building or renovating stations and stops to be more accessible and user-friendly, including features like bike racks, Wi-Fi, and charging stations.</a:t>
            </a:r>
          </a:p>
          <a:p>
            <a:r>
              <a:rPr lang="en-US" b="1" dirty="0">
                <a:latin typeface="Book Antiqua" panose="02040602050305030304" pitchFamily="18" charset="0"/>
              </a:rPr>
              <a:t>Integration with Other Services: </a:t>
            </a:r>
            <a:r>
              <a:rPr lang="en-US" dirty="0">
                <a:latin typeface="Bell MT" panose="02020503060305020303" pitchFamily="18" charset="0"/>
              </a:rPr>
              <a:t>Integrating public transport with other essential services like healthcare, education, and last-mile connectivity to enhance the overall quality of life for residents.</a:t>
            </a:r>
          </a:p>
          <a:p>
            <a:r>
              <a:rPr lang="en-US" b="1" dirty="0">
                <a:latin typeface="Book Antiqua" panose="02040602050305030304" pitchFamily="18" charset="0"/>
              </a:rPr>
              <a:t>Smart Payment Systems: </a:t>
            </a:r>
            <a:r>
              <a:rPr lang="en-US" dirty="0">
                <a:latin typeface="Bell MT" panose="02020503060305020303" pitchFamily="18" charset="0"/>
              </a:rPr>
              <a:t>Implementing contactless payment methods and digital ticketing to streamline the boarding process and make it easier for passengers to access services.</a:t>
            </a:r>
          </a:p>
          <a:p>
            <a:r>
              <a:rPr lang="en-US" b="1" dirty="0">
                <a:latin typeface="Book Antiqua" panose="02040602050305030304" pitchFamily="18" charset="0"/>
              </a:rPr>
              <a:t>Real-time Data and Tracking: </a:t>
            </a:r>
            <a:r>
              <a:rPr lang="en-US" dirty="0">
                <a:latin typeface="Bell MT" panose="02020503060305020303" pitchFamily="18" charset="0"/>
              </a:rPr>
              <a:t>Implementing GPS and sensor technologies to track vehicles and gather real-time data on passenger loads, traffic conditions, and delays. This data can be used to optimize routes and schedules.</a:t>
            </a:r>
          </a:p>
        </p:txBody>
      </p:sp>
    </p:spTree>
    <p:extLst>
      <p:ext uri="{BB962C8B-B14F-4D97-AF65-F5344CB8AC3E}">
        <p14:creationId xmlns:p14="http://schemas.microsoft.com/office/powerpoint/2010/main" val="149260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4C404D-F265-C3D3-F54C-2F03D5ABC5EE}"/>
              </a:ext>
            </a:extLst>
          </p:cNvPr>
          <p:cNvSpPr>
            <a:spLocks noGrp="1"/>
          </p:cNvSpPr>
          <p:nvPr>
            <p:ph type="body" idx="1"/>
          </p:nvPr>
        </p:nvSpPr>
        <p:spPr>
          <a:xfrm>
            <a:off x="685799" y="331772"/>
            <a:ext cx="10926272" cy="6077119"/>
          </a:xfrm>
        </p:spPr>
        <p:txBody>
          <a:bodyPr/>
          <a:lstStyle/>
          <a:p>
            <a:endParaRPr lang="en-US" b="1" i="1" dirty="0">
              <a:effectLst/>
              <a:latin typeface="Book Antiqua" panose="02040602050305030304" pitchFamily="18" charset="0"/>
            </a:endParaRPr>
          </a:p>
          <a:p>
            <a:r>
              <a:rPr lang="en-US" b="1" i="1" dirty="0">
                <a:latin typeface="Book Antiqua" panose="02040602050305030304" pitchFamily="18" charset="0"/>
              </a:rPr>
              <a:t>                                       </a:t>
            </a:r>
            <a:r>
              <a:rPr lang="en-US" sz="4000" b="1" dirty="0">
                <a:latin typeface="Bell MT" panose="02020503060305020303" pitchFamily="18" charset="0"/>
              </a:rPr>
              <a:t>Platform required</a:t>
            </a:r>
          </a:p>
          <a:p>
            <a:endParaRPr lang="en-US" b="1" i="1" dirty="0">
              <a:effectLst/>
              <a:latin typeface="Book Antiqua" panose="02040602050305030304" pitchFamily="18" charset="0"/>
            </a:endParaRPr>
          </a:p>
          <a:p>
            <a:r>
              <a:rPr lang="en-US" b="1" i="1" dirty="0">
                <a:effectLst/>
                <a:latin typeface="Book Antiqua" panose="02040602050305030304" pitchFamily="18" charset="0"/>
              </a:rPr>
              <a:t>API Integration</a:t>
            </a:r>
            <a:r>
              <a:rPr lang="en-US" b="1" i="0" dirty="0">
                <a:effectLst/>
                <a:latin typeface="Book Antiqua" panose="02040602050305030304" pitchFamily="18" charset="0"/>
              </a:rPr>
              <a:t>: </a:t>
            </a:r>
            <a:r>
              <a:rPr lang="en-US" i="0" dirty="0">
                <a:effectLst/>
                <a:latin typeface="Bell MT" panose="02020503060305020303" pitchFamily="18" charset="0"/>
              </a:rPr>
              <a:t>Supporting open APIs for third-party developers to create complementary apps and services.</a:t>
            </a:r>
            <a:r>
              <a:rPr lang="en-IN" i="0" dirty="0">
                <a:effectLst/>
                <a:latin typeface="Bell MT" panose="02020503060305020303" pitchFamily="18" charset="0"/>
              </a:rPr>
              <a:t>Route Optimization</a:t>
            </a:r>
          </a:p>
          <a:p>
            <a:r>
              <a:rPr lang="en-US" b="1" i="1" dirty="0">
                <a:latin typeface="Book Antiqua" panose="02040602050305030304" pitchFamily="18" charset="0"/>
              </a:rPr>
              <a:t>Real-Time Data Integration</a:t>
            </a:r>
            <a:r>
              <a:rPr lang="en-US" b="1" dirty="0">
                <a:latin typeface="Book Antiqua" panose="02040602050305030304" pitchFamily="18" charset="0"/>
              </a:rPr>
              <a:t>: </a:t>
            </a:r>
            <a:r>
              <a:rPr lang="en-US" dirty="0">
                <a:latin typeface="Bell MT" panose="02020503060305020303" pitchFamily="18" charset="0"/>
              </a:rPr>
              <a:t>The platform should be capable of collecting and integrating real-time data from various sources, such as GPS tracking, passenger counting sensors, and traffic management systems.</a:t>
            </a:r>
          </a:p>
          <a:p>
            <a:r>
              <a:rPr lang="en-US" b="1" i="1" dirty="0">
                <a:latin typeface="Book Antiqua" panose="02040602050305030304" pitchFamily="18" charset="0"/>
              </a:rPr>
              <a:t>Route Optimization:</a:t>
            </a:r>
            <a:r>
              <a:rPr lang="en-US" b="1" dirty="0">
                <a:latin typeface="Book Antiqua" panose="02040602050305030304" pitchFamily="18" charset="0"/>
              </a:rPr>
              <a:t> </a:t>
            </a:r>
            <a:r>
              <a:rPr lang="en-US" dirty="0">
                <a:latin typeface="Bell MT" panose="02020503060305020303" pitchFamily="18" charset="0"/>
              </a:rPr>
              <a:t>Algorithms for optimizing routes, schedules, and stop locations to minimize travel time and improve service reliability.</a:t>
            </a:r>
          </a:p>
          <a:p>
            <a:r>
              <a:rPr lang="en-US" b="1" i="1" dirty="0">
                <a:latin typeface="Book Antiqua" panose="02040602050305030304" pitchFamily="18" charset="0"/>
              </a:rPr>
              <a:t>Demand Forecasting</a:t>
            </a:r>
            <a:r>
              <a:rPr lang="en-US" b="1" dirty="0">
                <a:latin typeface="Book Antiqua" panose="02040602050305030304" pitchFamily="18" charset="0"/>
              </a:rPr>
              <a:t>: </a:t>
            </a:r>
            <a:r>
              <a:rPr lang="en-US" dirty="0">
                <a:latin typeface="Bell MT" panose="02020503060305020303" pitchFamily="18" charset="0"/>
              </a:rPr>
              <a:t>Using data analytics to predict passenger demand and adjust services accordingly.</a:t>
            </a:r>
          </a:p>
          <a:p>
            <a:r>
              <a:rPr lang="en-US" dirty="0">
                <a:latin typeface="Bell MT" panose="02020503060305020303" pitchFamily="18" charset="0"/>
              </a:rPr>
              <a:t> </a:t>
            </a:r>
            <a:r>
              <a:rPr lang="en-US" b="1" i="1" dirty="0">
                <a:latin typeface="Book Antiqua" panose="02040602050305030304" pitchFamily="18" charset="0"/>
              </a:rPr>
              <a:t>Traffic Management </a:t>
            </a:r>
            <a:r>
              <a:rPr lang="en-US" dirty="0">
                <a:latin typeface="Book Antiqua" panose="02040602050305030304" pitchFamily="18" charset="0"/>
              </a:rPr>
              <a:t>: </a:t>
            </a:r>
            <a:r>
              <a:rPr lang="en-US" dirty="0">
                <a:latin typeface="Bell MT" panose="02020503060305020303" pitchFamily="18" charset="0"/>
              </a:rPr>
              <a:t>Integrating with traffic control systems to prioritize public transport vehicles and reduce congestion.</a:t>
            </a:r>
            <a:endParaRPr lang="en-IN" dirty="0">
              <a:latin typeface="Bell MT" panose="02020503060305020303" pitchFamily="18" charset="0"/>
            </a:endParaRPr>
          </a:p>
          <a:p>
            <a:endParaRPr lang="en-IN" dirty="0"/>
          </a:p>
        </p:txBody>
      </p:sp>
    </p:spTree>
    <p:extLst>
      <p:ext uri="{BB962C8B-B14F-4D97-AF65-F5344CB8AC3E}">
        <p14:creationId xmlns:p14="http://schemas.microsoft.com/office/powerpoint/2010/main" val="94273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7126EB-8A3B-261A-FF58-CA5588839C84}"/>
              </a:ext>
            </a:extLst>
          </p:cNvPr>
          <p:cNvSpPr>
            <a:spLocks noGrp="1"/>
          </p:cNvSpPr>
          <p:nvPr>
            <p:ph type="body" idx="1"/>
          </p:nvPr>
        </p:nvSpPr>
        <p:spPr>
          <a:xfrm>
            <a:off x="685799" y="453154"/>
            <a:ext cx="10910088" cy="5996198"/>
          </a:xfrm>
        </p:spPr>
        <p:txBody>
          <a:bodyPr>
            <a:normAutofit lnSpcReduction="10000"/>
          </a:bodyPr>
          <a:lstStyle/>
          <a:p>
            <a:r>
              <a:rPr lang="en-US" dirty="0"/>
              <a:t>       </a:t>
            </a:r>
          </a:p>
          <a:p>
            <a:r>
              <a:rPr lang="en-US" b="1" dirty="0">
                <a:latin typeface="Book Antiqua" panose="02040602050305030304" pitchFamily="18" charset="0"/>
              </a:rPr>
              <a:t>                                                          </a:t>
            </a:r>
            <a:r>
              <a:rPr lang="en-US" sz="3600" b="1" dirty="0">
                <a:latin typeface="Bell MT" panose="02020503060305020303" pitchFamily="18" charset="0"/>
              </a:rPr>
              <a:t>objectives</a:t>
            </a:r>
          </a:p>
          <a:p>
            <a:r>
              <a:rPr lang="en-US" b="1" dirty="0">
                <a:latin typeface="Book Antiqua" panose="02040602050305030304" pitchFamily="18" charset="0"/>
              </a:rPr>
              <a:t>Reduce travel time: </a:t>
            </a:r>
            <a:r>
              <a:rPr lang="en-US" dirty="0">
                <a:latin typeface="Bell MT" panose="02020503060305020303" pitchFamily="18" charset="0"/>
              </a:rPr>
              <a:t>Optimize routes and schedules to minimize travel time for passengers, making public transport a more time-efficient</a:t>
            </a:r>
          </a:p>
          <a:p>
            <a:r>
              <a:rPr lang="en-US" b="1" dirty="0">
                <a:latin typeface="Book Antiqua" panose="02040602050305030304" pitchFamily="18" charset="0"/>
              </a:rPr>
              <a:t>Reduce environmental impact: </a:t>
            </a:r>
            <a:r>
              <a:rPr lang="en-US" dirty="0">
                <a:latin typeface="Bell MT" panose="02020503060305020303" pitchFamily="18" charset="0"/>
              </a:rPr>
              <a:t>Transition to cleaner and more sustainable modes of transport, such as electric buses or trains, to lower emissions and improve air quality. </a:t>
            </a:r>
          </a:p>
          <a:p>
            <a:r>
              <a:rPr lang="en-US" b="1" dirty="0">
                <a:latin typeface="Book Antiqua" panose="02040602050305030304" pitchFamily="18" charset="0"/>
              </a:rPr>
              <a:t>Enhance the passenger experience: </a:t>
            </a:r>
            <a:r>
              <a:rPr lang="en-US" dirty="0">
                <a:latin typeface="Bell MT" panose="02020503060305020303" pitchFamily="18" charset="0"/>
              </a:rPr>
              <a:t>Provide comfortable and convenient services, including digital ticketing, real-time updates, and quality amenities.</a:t>
            </a:r>
          </a:p>
          <a:p>
            <a:r>
              <a:rPr lang="en-US" b="1" dirty="0">
                <a:latin typeface="Book Antiqua" panose="02040602050305030304" pitchFamily="18" charset="0"/>
              </a:rPr>
              <a:t>Improve safety and security: </a:t>
            </a:r>
            <a:r>
              <a:rPr lang="en-US" dirty="0">
                <a:latin typeface="Bell MT" panose="02020503060305020303" pitchFamily="18" charset="0"/>
              </a:rPr>
              <a:t>Ensure the safety of passengers and staff, including security measures and emergency response systems.</a:t>
            </a:r>
          </a:p>
          <a:p>
            <a:r>
              <a:rPr lang="en-US" b="1" dirty="0">
                <a:latin typeface="Book Antiqua" panose="02040602050305030304" pitchFamily="18" charset="0"/>
              </a:rPr>
              <a:t>Financial Sustainability: </a:t>
            </a:r>
            <a:r>
              <a:rPr lang="en-US" dirty="0">
                <a:latin typeface="Bell MT" panose="02020503060305020303" pitchFamily="18" charset="0"/>
              </a:rPr>
              <a:t>Increase ridership: Attract more passengers by offering reliable and efficient services.</a:t>
            </a:r>
          </a:p>
          <a:p>
            <a:r>
              <a:rPr lang="en-US" b="1" dirty="0">
                <a:latin typeface="Book Antiqua" panose="02040602050305030304" pitchFamily="18" charset="0"/>
              </a:rPr>
              <a:t>increased Accessibility: </a:t>
            </a:r>
            <a:r>
              <a:rPr lang="en-US" dirty="0">
                <a:latin typeface="Bell MT" panose="02020503060305020303" pitchFamily="18" charset="0"/>
              </a:rPr>
              <a:t>Expand coverage: Provide public transport services to a broader geographic area, making it accessible to more people, including underserved communities.</a:t>
            </a:r>
            <a:endParaRPr lang="en-IN" dirty="0">
              <a:latin typeface="Bell MT" panose="02020503060305020303" pitchFamily="18" charset="0"/>
            </a:endParaRPr>
          </a:p>
        </p:txBody>
      </p:sp>
    </p:spTree>
    <p:extLst>
      <p:ext uri="{BB962C8B-B14F-4D97-AF65-F5344CB8AC3E}">
        <p14:creationId xmlns:p14="http://schemas.microsoft.com/office/powerpoint/2010/main" val="416391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E31D-BB3B-B4CA-576D-69E148845EB1}"/>
              </a:ext>
            </a:extLst>
          </p:cNvPr>
          <p:cNvSpPr>
            <a:spLocks noGrp="1"/>
          </p:cNvSpPr>
          <p:nvPr>
            <p:ph type="title"/>
          </p:nvPr>
        </p:nvSpPr>
        <p:spPr>
          <a:xfrm>
            <a:off x="685800" y="457200"/>
            <a:ext cx="10131427" cy="626533"/>
          </a:xfrm>
        </p:spPr>
        <p:txBody>
          <a:bodyPr>
            <a:normAutofit fontScale="90000"/>
          </a:bodyPr>
          <a:lstStyle/>
          <a:p>
            <a:r>
              <a:rPr lang="en-IN" dirty="0"/>
              <a:t>                                </a:t>
            </a:r>
            <a:br>
              <a:rPr lang="en-IN" dirty="0"/>
            </a:br>
            <a:br>
              <a:rPr lang="en-IN" dirty="0"/>
            </a:br>
            <a:br>
              <a:rPr lang="en-IN" dirty="0"/>
            </a:br>
            <a:br>
              <a:rPr lang="en-IN" dirty="0"/>
            </a:br>
            <a:r>
              <a:rPr lang="en-IN" dirty="0"/>
              <a:t>                                 </a:t>
            </a:r>
            <a:r>
              <a:rPr lang="en-IN" b="1" dirty="0">
                <a:latin typeface="Bell MT" panose="02020503060305020303" pitchFamily="18" charset="0"/>
              </a:rPr>
              <a:t>Sample code</a:t>
            </a:r>
          </a:p>
        </p:txBody>
      </p:sp>
      <p:sp>
        <p:nvSpPr>
          <p:cNvPr id="3" name="Text Placeholder 2">
            <a:extLst>
              <a:ext uri="{FF2B5EF4-FFF2-40B4-BE49-F238E27FC236}">
                <a16:creationId xmlns:a16="http://schemas.microsoft.com/office/drawing/2014/main" id="{FDCF99EE-99CD-E7D7-D758-699A19C73DF6}"/>
              </a:ext>
            </a:extLst>
          </p:cNvPr>
          <p:cNvSpPr>
            <a:spLocks noGrp="1"/>
          </p:cNvSpPr>
          <p:nvPr>
            <p:ph type="body" idx="1"/>
          </p:nvPr>
        </p:nvSpPr>
        <p:spPr>
          <a:xfrm>
            <a:off x="812799" y="1456566"/>
            <a:ext cx="10131428" cy="4334634"/>
          </a:xfrm>
        </p:spPr>
        <p:txBody>
          <a:bodyPr>
            <a:normAutofit fontScale="25000" lnSpcReduction="20000"/>
          </a:bodyPr>
          <a:lstStyle/>
          <a:p>
            <a:r>
              <a:rPr lang="en-IN" sz="7200" dirty="0">
                <a:latin typeface="Bell MT" panose="02020503060305020303" pitchFamily="18" charset="0"/>
              </a:rPr>
              <a:t>import </a:t>
            </a:r>
            <a:r>
              <a:rPr lang="en-IN" sz="7200" dirty="0" err="1">
                <a:latin typeface="Bell MT" panose="02020503060305020303" pitchFamily="18" charset="0"/>
              </a:rPr>
              <a:t>paho.mqtt.client</a:t>
            </a:r>
            <a:r>
              <a:rPr lang="en-IN" sz="7200" dirty="0">
                <a:latin typeface="Bell MT" panose="02020503060305020303" pitchFamily="18" charset="0"/>
              </a:rPr>
              <a:t> as </a:t>
            </a:r>
            <a:r>
              <a:rPr lang="en-IN" sz="7200" dirty="0" err="1">
                <a:latin typeface="Bell MT" panose="02020503060305020303" pitchFamily="18" charset="0"/>
              </a:rPr>
              <a:t>mqtt</a:t>
            </a:r>
            <a:endParaRPr lang="en-IN" sz="7200" dirty="0">
              <a:latin typeface="Bell MT" panose="02020503060305020303" pitchFamily="18" charset="0"/>
            </a:endParaRPr>
          </a:p>
          <a:p>
            <a:r>
              <a:rPr lang="en-IN" sz="7200" dirty="0">
                <a:latin typeface="Bell MT" panose="02020503060305020303" pitchFamily="18" charset="0"/>
              </a:rPr>
              <a:t>import time</a:t>
            </a:r>
          </a:p>
          <a:p>
            <a:r>
              <a:rPr lang="en-IN" sz="7200" dirty="0">
                <a:latin typeface="Bell MT" panose="02020503060305020303" pitchFamily="18" charset="0"/>
              </a:rPr>
              <a:t>import </a:t>
            </a:r>
            <a:r>
              <a:rPr lang="en-IN" sz="7200" dirty="0" err="1">
                <a:latin typeface="Bell MT" panose="02020503060305020303" pitchFamily="18" charset="0"/>
              </a:rPr>
              <a:t>json</a:t>
            </a:r>
            <a:endParaRPr lang="en-IN" sz="7200" dirty="0">
              <a:latin typeface="Bell MT" panose="02020503060305020303" pitchFamily="18" charset="0"/>
            </a:endParaRPr>
          </a:p>
          <a:p>
            <a:r>
              <a:rPr lang="en-IN" sz="7200" dirty="0">
                <a:latin typeface="Bell MT" panose="02020503060305020303" pitchFamily="18" charset="0"/>
              </a:rPr>
              <a:t>from </a:t>
            </a:r>
            <a:r>
              <a:rPr lang="en-IN" sz="7200" dirty="0" err="1">
                <a:latin typeface="Bell MT" panose="02020503060305020303" pitchFamily="18" charset="0"/>
              </a:rPr>
              <a:t>scipy.optimize</a:t>
            </a:r>
            <a:r>
              <a:rPr lang="en-IN" sz="7200" dirty="0">
                <a:latin typeface="Bell MT" panose="02020503060305020303" pitchFamily="18" charset="0"/>
              </a:rPr>
              <a:t> import </a:t>
            </a:r>
            <a:r>
              <a:rPr lang="en-IN" sz="7200" dirty="0" err="1">
                <a:latin typeface="Bell MT" panose="02020503060305020303" pitchFamily="18" charset="0"/>
              </a:rPr>
              <a:t>linprog</a:t>
            </a:r>
            <a:endParaRPr lang="en-IN" sz="7200" dirty="0">
              <a:latin typeface="Bell MT" panose="02020503060305020303" pitchFamily="18" charset="0"/>
            </a:endParaRPr>
          </a:p>
          <a:p>
            <a:r>
              <a:rPr lang="en-IN" sz="7200" dirty="0">
                <a:latin typeface="Bell MT" panose="02020503060305020303" pitchFamily="18" charset="0"/>
              </a:rPr>
              <a:t>import math</a:t>
            </a:r>
          </a:p>
          <a:p>
            <a:r>
              <a:rPr lang="en-IN" sz="7200" dirty="0">
                <a:latin typeface="Bell MT" panose="02020503060305020303" pitchFamily="18" charset="0"/>
              </a:rPr>
              <a:t># Define the MQTT broker address and topic</a:t>
            </a:r>
          </a:p>
          <a:p>
            <a:r>
              <a:rPr lang="en-IN" sz="7200" dirty="0">
                <a:latin typeface="Bell MT" panose="02020503060305020303" pitchFamily="18" charset="0"/>
              </a:rPr>
              <a:t>MQTT_BROKER_ADDRESS = "localhost"</a:t>
            </a:r>
          </a:p>
          <a:p>
            <a:r>
              <a:rPr lang="en-IN" sz="7200" dirty="0">
                <a:latin typeface="Bell MT" panose="02020503060305020303" pitchFamily="18" charset="0"/>
              </a:rPr>
              <a:t>MQTT_TOPIC = "</a:t>
            </a:r>
            <a:r>
              <a:rPr lang="en-IN" sz="7200" dirty="0" err="1">
                <a:latin typeface="Bell MT" panose="02020503060305020303" pitchFamily="18" charset="0"/>
              </a:rPr>
              <a:t>public_transportation</a:t>
            </a:r>
            <a:r>
              <a:rPr lang="en-IN" sz="7200" dirty="0">
                <a:latin typeface="Bell MT" panose="02020503060305020303" pitchFamily="18" charset="0"/>
              </a:rPr>
              <a:t>"</a:t>
            </a:r>
          </a:p>
          <a:p>
            <a:r>
              <a:rPr lang="en-IN" sz="7200" dirty="0">
                <a:latin typeface="Bell MT" panose="02020503060305020303" pitchFamily="18" charset="0"/>
              </a:rPr>
              <a:t># Create an MQTT client</a:t>
            </a:r>
          </a:p>
          <a:p>
            <a:r>
              <a:rPr lang="en-IN" sz="7200" dirty="0">
                <a:latin typeface="Bell MT" panose="02020503060305020303" pitchFamily="18" charset="0"/>
              </a:rPr>
              <a:t>client = </a:t>
            </a:r>
            <a:r>
              <a:rPr lang="en-IN" sz="7200" dirty="0" err="1">
                <a:latin typeface="Bell MT" panose="02020503060305020303" pitchFamily="18" charset="0"/>
              </a:rPr>
              <a:t>mqtt.Client</a:t>
            </a:r>
            <a:r>
              <a:rPr lang="en-IN" sz="7200" dirty="0">
                <a:latin typeface="Bell MT" panose="02020503060305020303" pitchFamily="18" charset="0"/>
              </a:rPr>
              <a:t>()</a:t>
            </a:r>
          </a:p>
          <a:p>
            <a:r>
              <a:rPr lang="en-IN" sz="7200" dirty="0">
                <a:latin typeface="Bell MT" panose="02020503060305020303" pitchFamily="18" charset="0"/>
              </a:rPr>
              <a:t># Connect to the MQTT broker</a:t>
            </a:r>
          </a:p>
          <a:p>
            <a:r>
              <a:rPr lang="en-IN" sz="7200" dirty="0" err="1">
                <a:latin typeface="Bell MT" panose="02020503060305020303" pitchFamily="18" charset="0"/>
              </a:rPr>
              <a:t>client.connect</a:t>
            </a:r>
            <a:r>
              <a:rPr lang="en-IN" sz="7200" dirty="0">
                <a:latin typeface="Bell MT" panose="02020503060305020303" pitchFamily="18" charset="0"/>
              </a:rPr>
              <a:t>(MQTT_BROKER_ADDRESS)</a:t>
            </a:r>
          </a:p>
          <a:p>
            <a:r>
              <a:rPr lang="en-IN" sz="7200" dirty="0">
                <a:latin typeface="Bell MT" panose="02020503060305020303" pitchFamily="18" charset="0"/>
              </a:rPr>
              <a:t># Subscribe to the MQTT topic</a:t>
            </a:r>
          </a:p>
          <a:p>
            <a:r>
              <a:rPr lang="en-IN" sz="7200" dirty="0" err="1">
                <a:latin typeface="Bell MT" panose="02020503060305020303" pitchFamily="18" charset="0"/>
              </a:rPr>
              <a:t>client.subscribe</a:t>
            </a:r>
            <a:r>
              <a:rPr lang="en-IN" sz="7200" dirty="0">
                <a:latin typeface="Bell MT" panose="02020503060305020303" pitchFamily="18" charset="0"/>
              </a:rPr>
              <a:t>(MQTT_TOPIC)</a:t>
            </a:r>
          </a:p>
          <a:p>
            <a:endParaRPr lang="en-IN" sz="7200" dirty="0">
              <a:latin typeface="Bell MT" panose="02020503060305020303" pitchFamily="18" charset="0"/>
            </a:endParaRPr>
          </a:p>
          <a:p>
            <a:endParaRPr lang="en-IN" dirty="0"/>
          </a:p>
        </p:txBody>
      </p:sp>
    </p:spTree>
    <p:extLst>
      <p:ext uri="{BB962C8B-B14F-4D97-AF65-F5344CB8AC3E}">
        <p14:creationId xmlns:p14="http://schemas.microsoft.com/office/powerpoint/2010/main" val="51183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C056B6-E569-B361-0190-E3AC39D18A4B}"/>
              </a:ext>
            </a:extLst>
          </p:cNvPr>
          <p:cNvSpPr>
            <a:spLocks noGrp="1"/>
          </p:cNvSpPr>
          <p:nvPr>
            <p:ph type="body" idx="1"/>
          </p:nvPr>
        </p:nvSpPr>
        <p:spPr>
          <a:xfrm>
            <a:off x="898216" y="598811"/>
            <a:ext cx="9740986" cy="6259189"/>
          </a:xfrm>
        </p:spPr>
        <p:txBody>
          <a:bodyPr>
            <a:normAutofit fontScale="25000" lnSpcReduction="20000"/>
          </a:bodyPr>
          <a:lstStyle/>
          <a:p>
            <a:r>
              <a:rPr lang="en-US" sz="6400" dirty="0">
                <a:latin typeface="Bell MT" panose="02020503060305020303" pitchFamily="18" charset="0"/>
              </a:rPr>
              <a:t># Define a callback function to handle incoming MQTT messages</a:t>
            </a:r>
          </a:p>
          <a:p>
            <a:r>
              <a:rPr lang="en-US" sz="6400" dirty="0">
                <a:latin typeface="Bell MT" panose="02020503060305020303" pitchFamily="18" charset="0"/>
              </a:rPr>
              <a:t>def </a:t>
            </a:r>
            <a:r>
              <a:rPr lang="en-US" sz="6400" dirty="0" err="1">
                <a:latin typeface="Bell MT" panose="02020503060305020303" pitchFamily="18" charset="0"/>
              </a:rPr>
              <a:t>on_message</a:t>
            </a:r>
            <a:r>
              <a:rPr lang="en-US" sz="6400" dirty="0">
                <a:latin typeface="Bell MT" panose="02020503060305020303" pitchFamily="18" charset="0"/>
              </a:rPr>
              <a:t>(client, </a:t>
            </a:r>
            <a:r>
              <a:rPr lang="en-US" sz="6400" dirty="0" err="1">
                <a:latin typeface="Bell MT" panose="02020503060305020303" pitchFamily="18" charset="0"/>
              </a:rPr>
              <a:t>userdata</a:t>
            </a:r>
            <a:r>
              <a:rPr lang="en-US" sz="6400" dirty="0">
                <a:latin typeface="Bell MT" panose="02020503060305020303" pitchFamily="18" charset="0"/>
              </a:rPr>
              <a:t>, msg):</a:t>
            </a:r>
            <a:endParaRPr lang="en-IN" sz="6400" dirty="0">
              <a:latin typeface="Bell MT" panose="02020503060305020303" pitchFamily="18" charset="0"/>
            </a:endParaRPr>
          </a:p>
          <a:p>
            <a:r>
              <a:rPr lang="en-IN" sz="6400" dirty="0">
                <a:latin typeface="Bell MT" panose="02020503060305020303" pitchFamily="18" charset="0"/>
              </a:rPr>
              <a:t># Decode the JSON message</a:t>
            </a:r>
          </a:p>
          <a:p>
            <a:r>
              <a:rPr lang="en-IN" sz="6400" dirty="0">
                <a:latin typeface="Bell MT" panose="02020503060305020303" pitchFamily="18" charset="0"/>
              </a:rPr>
              <a:t>data = </a:t>
            </a:r>
            <a:r>
              <a:rPr lang="en-IN" sz="6400" dirty="0" err="1">
                <a:latin typeface="Bell MT" panose="02020503060305020303" pitchFamily="18" charset="0"/>
              </a:rPr>
              <a:t>json.loads</a:t>
            </a:r>
            <a:r>
              <a:rPr lang="en-IN" sz="6400" dirty="0">
                <a:latin typeface="Bell MT" panose="02020503060305020303" pitchFamily="18" charset="0"/>
              </a:rPr>
              <a:t>(</a:t>
            </a:r>
            <a:r>
              <a:rPr lang="en-IN" sz="6400" dirty="0" err="1">
                <a:latin typeface="Bell MT" panose="02020503060305020303" pitchFamily="18" charset="0"/>
              </a:rPr>
              <a:t>msg.payload.decode</a:t>
            </a:r>
            <a:r>
              <a:rPr lang="en-IN" sz="6400" dirty="0">
                <a:latin typeface="Bell MT" panose="02020503060305020303" pitchFamily="18" charset="0"/>
              </a:rPr>
              <a:t>())</a:t>
            </a:r>
          </a:p>
          <a:p>
            <a:r>
              <a:rPr lang="en-IN" sz="6400" dirty="0">
                <a:latin typeface="Bell MT" panose="02020503060305020303" pitchFamily="18" charset="0"/>
              </a:rPr>
              <a:t># Get the sensor data</a:t>
            </a:r>
          </a:p>
          <a:p>
            <a:r>
              <a:rPr lang="en-IN" sz="6400" dirty="0">
                <a:latin typeface="Bell MT" panose="02020503060305020303" pitchFamily="18" charset="0"/>
              </a:rPr>
              <a:t>ridership = data["ridership"]</a:t>
            </a:r>
          </a:p>
          <a:p>
            <a:r>
              <a:rPr lang="en-IN" sz="6400" dirty="0">
                <a:latin typeface="Bell MT" panose="02020503060305020303" pitchFamily="18" charset="0"/>
              </a:rPr>
              <a:t>location = data["location"]</a:t>
            </a:r>
          </a:p>
          <a:p>
            <a:r>
              <a:rPr lang="en-IN" sz="6400" dirty="0" err="1">
                <a:latin typeface="Bell MT" panose="02020503060305020303" pitchFamily="18" charset="0"/>
              </a:rPr>
              <a:t>predicted_arrival_time</a:t>
            </a:r>
            <a:r>
              <a:rPr lang="en-IN" sz="6400" dirty="0">
                <a:latin typeface="Bell MT" panose="02020503060305020303" pitchFamily="18" charset="0"/>
              </a:rPr>
              <a:t> = data["</a:t>
            </a:r>
            <a:r>
              <a:rPr lang="en-IN" sz="6400" dirty="0" err="1">
                <a:latin typeface="Bell MT" panose="02020503060305020303" pitchFamily="18" charset="0"/>
              </a:rPr>
              <a:t>predicted_arrival_time</a:t>
            </a:r>
            <a:r>
              <a:rPr lang="en-IN" sz="6400" dirty="0">
                <a:latin typeface="Bell MT" panose="02020503060305020303" pitchFamily="18" charset="0"/>
              </a:rPr>
              <a:t>"]</a:t>
            </a:r>
          </a:p>
          <a:p>
            <a:r>
              <a:rPr lang="en-IN" sz="6400" dirty="0">
                <a:latin typeface="Bell MT" panose="02020503060305020303" pitchFamily="18" charset="0"/>
              </a:rPr>
              <a:t># Update the public transport optimization model</a:t>
            </a:r>
          </a:p>
          <a:p>
            <a:r>
              <a:rPr lang="en-IN" sz="6400" dirty="0">
                <a:latin typeface="Bell MT" panose="02020503060305020303" pitchFamily="18" charset="0"/>
              </a:rPr>
              <a:t># ...</a:t>
            </a:r>
          </a:p>
          <a:p>
            <a:r>
              <a:rPr lang="en-IN" sz="6400" dirty="0">
                <a:latin typeface="Bell MT" panose="02020503060305020303" pitchFamily="18" charset="0"/>
              </a:rPr>
              <a:t># Start the MQTT client loop</a:t>
            </a:r>
          </a:p>
          <a:p>
            <a:r>
              <a:rPr lang="en-IN" sz="6400" dirty="0" err="1">
                <a:latin typeface="Bell MT" panose="02020503060305020303" pitchFamily="18" charset="0"/>
              </a:rPr>
              <a:t>client.loop_forever</a:t>
            </a:r>
            <a:r>
              <a:rPr lang="en-IN" sz="6400" dirty="0">
                <a:latin typeface="Bell MT" panose="02020503060305020303" pitchFamily="18" charset="0"/>
              </a:rPr>
              <a:t>()</a:t>
            </a:r>
          </a:p>
          <a:p>
            <a:r>
              <a:rPr lang="en-IN" sz="6400" dirty="0">
                <a:latin typeface="Bell MT" panose="02020503060305020303" pitchFamily="18" charset="0"/>
              </a:rPr>
              <a:t># Define the public transport optimization model</a:t>
            </a:r>
          </a:p>
          <a:p>
            <a:r>
              <a:rPr lang="en-IN" sz="6400" dirty="0">
                <a:latin typeface="Bell MT" panose="02020503060305020303" pitchFamily="18" charset="0"/>
              </a:rPr>
              <a:t>def </a:t>
            </a:r>
            <a:r>
              <a:rPr lang="en-IN" sz="6400" dirty="0" err="1">
                <a:latin typeface="Bell MT" panose="02020503060305020303" pitchFamily="18" charset="0"/>
              </a:rPr>
              <a:t>public_transport_optimization</a:t>
            </a:r>
            <a:r>
              <a:rPr lang="en-IN" sz="6400" dirty="0">
                <a:latin typeface="Bell MT" panose="02020503060305020303" pitchFamily="18" charset="0"/>
              </a:rPr>
              <a:t>(ridership, locations, </a:t>
            </a:r>
            <a:r>
              <a:rPr lang="en-IN" sz="6400" dirty="0" err="1">
                <a:latin typeface="Bell MT" panose="02020503060305020303" pitchFamily="18" charset="0"/>
              </a:rPr>
              <a:t>predicted_arrival_times</a:t>
            </a:r>
            <a:r>
              <a:rPr lang="en-IN" sz="6400" dirty="0">
                <a:latin typeface="Bell MT" panose="02020503060305020303" pitchFamily="18" charset="0"/>
              </a:rPr>
              <a:t>):</a:t>
            </a:r>
          </a:p>
          <a:p>
            <a:r>
              <a:rPr lang="en-IN" sz="6400" dirty="0">
                <a:latin typeface="Bell MT" panose="02020503060305020303" pitchFamily="18" charset="0"/>
              </a:rPr>
              <a:t># Define the variables</a:t>
            </a:r>
          </a:p>
          <a:p>
            <a:r>
              <a:rPr lang="en-IN" sz="6400" dirty="0" err="1">
                <a:latin typeface="Bell MT" panose="02020503060305020303" pitchFamily="18" charset="0"/>
              </a:rPr>
              <a:t>num_vehicles</a:t>
            </a:r>
            <a:r>
              <a:rPr lang="en-IN" sz="6400" dirty="0">
                <a:latin typeface="Bell MT" panose="02020503060305020303" pitchFamily="18" charset="0"/>
              </a:rPr>
              <a:t> = </a:t>
            </a:r>
            <a:r>
              <a:rPr lang="en-IN" sz="6400" dirty="0" err="1">
                <a:latin typeface="Bell MT" panose="02020503060305020303" pitchFamily="18" charset="0"/>
              </a:rPr>
              <a:t>len</a:t>
            </a:r>
            <a:r>
              <a:rPr lang="en-IN" sz="6400" dirty="0">
                <a:latin typeface="Bell MT" panose="02020503060305020303" pitchFamily="18" charset="0"/>
              </a:rPr>
              <a:t>(locations)</a:t>
            </a:r>
          </a:p>
          <a:p>
            <a:r>
              <a:rPr lang="en-IN" sz="6400" dirty="0">
                <a:latin typeface="Bell MT" panose="02020503060305020303" pitchFamily="18" charset="0"/>
              </a:rPr>
              <a:t>routes = [[] for </a:t>
            </a:r>
            <a:r>
              <a:rPr lang="en-IN" sz="6400" dirty="0" err="1">
                <a:latin typeface="Bell MT" panose="02020503060305020303" pitchFamily="18" charset="0"/>
              </a:rPr>
              <a:t>i</a:t>
            </a:r>
            <a:r>
              <a:rPr lang="en-IN" sz="6400" dirty="0">
                <a:latin typeface="Bell MT" panose="02020503060305020303" pitchFamily="18" charset="0"/>
              </a:rPr>
              <a:t> in range(</a:t>
            </a:r>
            <a:r>
              <a:rPr lang="en-IN" sz="6400" dirty="0" err="1">
                <a:latin typeface="Bell MT" panose="02020503060305020303" pitchFamily="18" charset="0"/>
              </a:rPr>
              <a:t>num_vehicles</a:t>
            </a:r>
            <a:r>
              <a:rPr lang="en-IN" sz="6400" dirty="0">
                <a:latin typeface="Bell MT" panose="02020503060305020303" pitchFamily="18" charset="0"/>
              </a:rPr>
              <a:t>)]</a:t>
            </a:r>
          </a:p>
          <a:p>
            <a:r>
              <a:rPr lang="en-IN" sz="6400" dirty="0">
                <a:latin typeface="Bell MT" panose="02020503060305020303" pitchFamily="18" charset="0"/>
              </a:rPr>
              <a:t># Define the objective function</a:t>
            </a:r>
          </a:p>
          <a:p>
            <a:endParaRPr lang="en-IN" dirty="0"/>
          </a:p>
        </p:txBody>
      </p:sp>
    </p:spTree>
    <p:extLst>
      <p:ext uri="{BB962C8B-B14F-4D97-AF65-F5344CB8AC3E}">
        <p14:creationId xmlns:p14="http://schemas.microsoft.com/office/powerpoint/2010/main" val="145833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AEF677-31B7-ED11-4A09-0D6ADD43A619}"/>
              </a:ext>
            </a:extLst>
          </p:cNvPr>
          <p:cNvSpPr>
            <a:spLocks noGrp="1"/>
          </p:cNvSpPr>
          <p:nvPr>
            <p:ph type="body" idx="1"/>
          </p:nvPr>
        </p:nvSpPr>
        <p:spPr>
          <a:xfrm>
            <a:off x="685799" y="372534"/>
            <a:ext cx="10710334" cy="6129866"/>
          </a:xfrm>
        </p:spPr>
        <p:txBody>
          <a:bodyPr>
            <a:noAutofit/>
          </a:bodyPr>
          <a:lstStyle/>
          <a:p>
            <a:r>
              <a:rPr lang="en-US" sz="1600" dirty="0">
                <a:latin typeface="Bell MT" panose="02020503060305020303" pitchFamily="18" charset="0"/>
              </a:rPr>
              <a:t>def objective(routes):</a:t>
            </a:r>
          </a:p>
          <a:p>
            <a:r>
              <a:rPr lang="en-US" sz="1600" dirty="0">
                <a:latin typeface="Bell MT" panose="02020503060305020303" pitchFamily="18" charset="0"/>
              </a:rPr>
              <a:t>return sum([sum([ridership[</a:t>
            </a:r>
            <a:r>
              <a:rPr lang="en-US" sz="1600" dirty="0" err="1">
                <a:latin typeface="Bell MT" panose="02020503060305020303" pitchFamily="18" charset="0"/>
              </a:rPr>
              <a:t>i</a:t>
            </a:r>
            <a:r>
              <a:rPr lang="en-US" sz="1600" dirty="0">
                <a:latin typeface="Bell MT" panose="02020503060305020303" pitchFamily="18" charset="0"/>
              </a:rPr>
              <a:t>] * distance(locations[</a:t>
            </a:r>
            <a:r>
              <a:rPr lang="en-US" sz="1600" dirty="0" err="1">
                <a:latin typeface="Bell MT" panose="02020503060305020303" pitchFamily="18" charset="0"/>
              </a:rPr>
              <a:t>i</a:t>
            </a:r>
            <a:r>
              <a:rPr lang="en-US" sz="1600" dirty="0">
                <a:latin typeface="Bell MT" panose="02020503060305020303" pitchFamily="18" charset="0"/>
              </a:rPr>
              <a:t>], locations[j]) for j in routes[</a:t>
            </a:r>
            <a:r>
              <a:rPr lang="en-US" sz="1600" dirty="0" err="1">
                <a:latin typeface="Bell MT" panose="02020503060305020303" pitchFamily="18" charset="0"/>
              </a:rPr>
              <a:t>i</a:t>
            </a:r>
            <a:r>
              <a:rPr lang="en-US" sz="1600" dirty="0">
                <a:latin typeface="Bell MT" panose="02020503060305020303" pitchFamily="18" charset="0"/>
              </a:rPr>
              <a:t>]]) for </a:t>
            </a:r>
            <a:r>
              <a:rPr lang="en-US" sz="1600" dirty="0" err="1">
                <a:latin typeface="Bell MT" panose="02020503060305020303" pitchFamily="18" charset="0"/>
              </a:rPr>
              <a:t>i</a:t>
            </a:r>
            <a:r>
              <a:rPr lang="en-US" sz="1600" dirty="0">
                <a:latin typeface="Bell MT" panose="02020503060305020303" pitchFamily="18" charset="0"/>
              </a:rPr>
              <a:t> in</a:t>
            </a:r>
          </a:p>
          <a:p>
            <a:r>
              <a:rPr lang="en-US" sz="1600" dirty="0">
                <a:latin typeface="Bell MT" panose="02020503060305020303" pitchFamily="18" charset="0"/>
              </a:rPr>
              <a:t>range(</a:t>
            </a:r>
            <a:r>
              <a:rPr lang="en-US" sz="1600" dirty="0" err="1">
                <a:latin typeface="Bell MT" panose="02020503060305020303" pitchFamily="18" charset="0"/>
              </a:rPr>
              <a:t>num_vehicles</a:t>
            </a:r>
            <a:r>
              <a:rPr lang="en-US" sz="1600" dirty="0">
                <a:latin typeface="Bell MT" panose="02020503060305020303" pitchFamily="18" charset="0"/>
              </a:rPr>
              <a:t>)])</a:t>
            </a:r>
          </a:p>
          <a:p>
            <a:r>
              <a:rPr lang="en-US" sz="1600" dirty="0">
                <a:latin typeface="Bell MT" panose="02020503060305020303" pitchFamily="18" charset="0"/>
              </a:rPr>
              <a:t># Define the constraints</a:t>
            </a:r>
          </a:p>
          <a:p>
            <a:r>
              <a:rPr lang="en-US" sz="1600" dirty="0">
                <a:latin typeface="Bell MT" panose="02020503060305020303" pitchFamily="18" charset="0"/>
              </a:rPr>
              <a:t>constraints = []</a:t>
            </a:r>
          </a:p>
          <a:p>
            <a:r>
              <a:rPr lang="en-US" sz="1600" dirty="0">
                <a:latin typeface="Bell MT" panose="02020503060305020303" pitchFamily="18" charset="0"/>
              </a:rPr>
              <a:t>for </a:t>
            </a:r>
            <a:r>
              <a:rPr lang="en-US" sz="1600" dirty="0" err="1">
                <a:latin typeface="Bell MT" panose="02020503060305020303" pitchFamily="18" charset="0"/>
              </a:rPr>
              <a:t>i</a:t>
            </a:r>
            <a:r>
              <a:rPr lang="en-US" sz="1600" dirty="0">
                <a:latin typeface="Bell MT" panose="02020503060305020303" pitchFamily="18" charset="0"/>
              </a:rPr>
              <a:t> in range(</a:t>
            </a:r>
            <a:r>
              <a:rPr lang="en-US" sz="1600" dirty="0" err="1">
                <a:latin typeface="Bell MT" panose="02020503060305020303" pitchFamily="18" charset="0"/>
              </a:rPr>
              <a:t>num_vehicles</a:t>
            </a:r>
            <a:r>
              <a:rPr lang="en-US" sz="1600" dirty="0">
                <a:latin typeface="Bell MT" panose="02020503060305020303" pitchFamily="18" charset="0"/>
              </a:rPr>
              <a:t>):</a:t>
            </a:r>
          </a:p>
          <a:p>
            <a:r>
              <a:rPr lang="en-US" sz="1600" dirty="0" err="1">
                <a:latin typeface="Bell MT" panose="02020503060305020303" pitchFamily="18" charset="0"/>
              </a:rPr>
              <a:t>constraints.append</a:t>
            </a:r>
            <a:r>
              <a:rPr lang="en-US" sz="1600" dirty="0">
                <a:latin typeface="Bell MT" panose="02020503060305020303" pitchFamily="18" charset="0"/>
              </a:rPr>
              <a:t>(sum([ridership[j] for j in routes[</a:t>
            </a:r>
            <a:r>
              <a:rPr lang="en-US" sz="1600" dirty="0" err="1">
                <a:latin typeface="Bell MT" panose="02020503060305020303" pitchFamily="18" charset="0"/>
              </a:rPr>
              <a:t>i</a:t>
            </a:r>
            <a:r>
              <a:rPr lang="en-US" sz="1600" dirty="0">
                <a:latin typeface="Bell MT" panose="02020503060305020303" pitchFamily="18" charset="0"/>
              </a:rPr>
              <a:t>]]) &lt;= 50)</a:t>
            </a:r>
          </a:p>
          <a:p>
            <a:r>
              <a:rPr lang="en-US" sz="1600" dirty="0">
                <a:latin typeface="Bell MT" panose="02020503060305020303" pitchFamily="18" charset="0"/>
              </a:rPr>
              <a:t># Solve the optimization problem</a:t>
            </a:r>
          </a:p>
          <a:p>
            <a:r>
              <a:rPr lang="en-US" sz="1600" dirty="0">
                <a:latin typeface="Bell MT" panose="02020503060305020303" pitchFamily="18" charset="0"/>
              </a:rPr>
              <a:t>result = </a:t>
            </a:r>
            <a:r>
              <a:rPr lang="en-US" sz="1600" dirty="0" err="1">
                <a:latin typeface="Bell MT" panose="02020503060305020303" pitchFamily="18" charset="0"/>
              </a:rPr>
              <a:t>linprog</a:t>
            </a:r>
            <a:r>
              <a:rPr lang="en-US" sz="1600" dirty="0">
                <a:latin typeface="Bell MT" panose="02020503060305020303" pitchFamily="18" charset="0"/>
              </a:rPr>
              <a:t>(objective, constraints=constraints)</a:t>
            </a:r>
          </a:p>
          <a:p>
            <a:r>
              <a:rPr lang="en-US" sz="1600" dirty="0">
                <a:latin typeface="Bell MT" panose="02020503060305020303" pitchFamily="18" charset="0"/>
              </a:rPr>
              <a:t># Return the optimal routes</a:t>
            </a:r>
          </a:p>
          <a:p>
            <a:r>
              <a:rPr lang="en-US" sz="1600" dirty="0">
                <a:latin typeface="Bell MT" panose="02020503060305020303" pitchFamily="18" charset="0"/>
              </a:rPr>
              <a:t>return routes</a:t>
            </a:r>
          </a:p>
          <a:p>
            <a:r>
              <a:rPr lang="en-US" sz="1600" dirty="0">
                <a:latin typeface="Bell MT" panose="02020503060305020303" pitchFamily="18" charset="0"/>
              </a:rPr>
              <a:t>def objective(routes):</a:t>
            </a:r>
          </a:p>
          <a:p>
            <a:r>
              <a:rPr lang="en-US" sz="1600" dirty="0">
                <a:latin typeface="Bell MT" panose="02020503060305020303" pitchFamily="18" charset="0"/>
              </a:rPr>
              <a:t>return sum([sum([ridership[</a:t>
            </a:r>
            <a:r>
              <a:rPr lang="en-US" sz="1600" dirty="0" err="1">
                <a:latin typeface="Bell MT" panose="02020503060305020303" pitchFamily="18" charset="0"/>
              </a:rPr>
              <a:t>i</a:t>
            </a:r>
            <a:r>
              <a:rPr lang="en-US" sz="1600" dirty="0">
                <a:latin typeface="Bell MT" panose="02020503060305020303" pitchFamily="18" charset="0"/>
              </a:rPr>
              <a:t>] * distance(locations[</a:t>
            </a:r>
            <a:r>
              <a:rPr lang="en-US" sz="1600" dirty="0" err="1">
                <a:latin typeface="Bell MT" panose="02020503060305020303" pitchFamily="18" charset="0"/>
              </a:rPr>
              <a:t>i</a:t>
            </a:r>
            <a:r>
              <a:rPr lang="en-US" sz="1600" dirty="0">
                <a:latin typeface="Bell MT" panose="02020503060305020303" pitchFamily="18" charset="0"/>
              </a:rPr>
              <a:t>], locations[j]) for j in routes[</a:t>
            </a:r>
            <a:r>
              <a:rPr lang="en-US" sz="1600" dirty="0" err="1">
                <a:latin typeface="Bell MT" panose="02020503060305020303" pitchFamily="18" charset="0"/>
              </a:rPr>
              <a:t>i</a:t>
            </a:r>
            <a:r>
              <a:rPr lang="en-US" sz="1600" dirty="0">
                <a:latin typeface="Bell MT" panose="02020503060305020303" pitchFamily="18" charset="0"/>
              </a:rPr>
              <a:t>]]) for </a:t>
            </a:r>
            <a:r>
              <a:rPr lang="en-US" sz="1600" dirty="0" err="1">
                <a:latin typeface="Bell MT" panose="02020503060305020303" pitchFamily="18" charset="0"/>
              </a:rPr>
              <a:t>i</a:t>
            </a:r>
            <a:r>
              <a:rPr lang="en-US" sz="1600" dirty="0">
                <a:latin typeface="Bell MT" panose="02020503060305020303" pitchFamily="18" charset="0"/>
              </a:rPr>
              <a:t> in</a:t>
            </a:r>
          </a:p>
          <a:p>
            <a:r>
              <a:rPr lang="en-US" sz="1600" dirty="0">
                <a:latin typeface="Bell MT" panose="02020503060305020303" pitchFamily="18" charset="0"/>
              </a:rPr>
              <a:t>range(</a:t>
            </a:r>
            <a:r>
              <a:rPr lang="en-US" sz="1600" dirty="0" err="1">
                <a:latin typeface="Bell MT" panose="02020503060305020303" pitchFamily="18" charset="0"/>
              </a:rPr>
              <a:t>num_vehicles</a:t>
            </a:r>
            <a:r>
              <a:rPr lang="en-US" sz="1600" dirty="0">
                <a:latin typeface="Bell MT" panose="02020503060305020303" pitchFamily="18" charset="0"/>
              </a:rPr>
              <a:t>)])</a:t>
            </a:r>
          </a:p>
          <a:p>
            <a:r>
              <a:rPr lang="en-US" sz="1600" dirty="0">
                <a:latin typeface="Bell MT" panose="02020503060305020303" pitchFamily="18" charset="0"/>
              </a:rPr>
              <a:t># Define the constraints</a:t>
            </a:r>
          </a:p>
          <a:p>
            <a:r>
              <a:rPr lang="en-US" sz="1600" dirty="0">
                <a:latin typeface="Bell MT" panose="02020503060305020303" pitchFamily="18" charset="0"/>
              </a:rPr>
              <a:t>constraints = []</a:t>
            </a:r>
          </a:p>
          <a:p>
            <a:endParaRPr lang="en-US" sz="1600" dirty="0">
              <a:latin typeface="Bell MT" panose="02020503060305020303" pitchFamily="18" charset="0"/>
            </a:endParaRPr>
          </a:p>
        </p:txBody>
      </p:sp>
    </p:spTree>
    <p:extLst>
      <p:ext uri="{BB962C8B-B14F-4D97-AF65-F5344CB8AC3E}">
        <p14:creationId xmlns:p14="http://schemas.microsoft.com/office/powerpoint/2010/main" val="206852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C2463B-8067-BFD2-655D-40076A3ABD37}"/>
              </a:ext>
            </a:extLst>
          </p:cNvPr>
          <p:cNvSpPr>
            <a:spLocks noGrp="1"/>
          </p:cNvSpPr>
          <p:nvPr>
            <p:ph type="body" idx="1"/>
          </p:nvPr>
        </p:nvSpPr>
        <p:spPr>
          <a:xfrm>
            <a:off x="685799" y="347132"/>
            <a:ext cx="10600268" cy="5977467"/>
          </a:xfrm>
        </p:spPr>
        <p:txBody>
          <a:bodyPr>
            <a:normAutofit/>
          </a:bodyPr>
          <a:lstStyle/>
          <a:p>
            <a:r>
              <a:rPr lang="en-US" sz="2000" dirty="0">
                <a:latin typeface="Bell MT" panose="02020503060305020303" pitchFamily="18" charset="0"/>
              </a:rPr>
              <a:t>for </a:t>
            </a:r>
            <a:r>
              <a:rPr lang="en-US" sz="2000" dirty="0" err="1">
                <a:latin typeface="Bell MT" panose="02020503060305020303" pitchFamily="18" charset="0"/>
              </a:rPr>
              <a:t>i</a:t>
            </a:r>
            <a:r>
              <a:rPr lang="en-US" sz="2000" dirty="0">
                <a:latin typeface="Bell MT" panose="02020503060305020303" pitchFamily="18" charset="0"/>
              </a:rPr>
              <a:t> in range(</a:t>
            </a:r>
            <a:r>
              <a:rPr lang="en-US" sz="2000" dirty="0" err="1">
                <a:latin typeface="Bell MT" panose="02020503060305020303" pitchFamily="18" charset="0"/>
              </a:rPr>
              <a:t>num_vehicles</a:t>
            </a:r>
            <a:r>
              <a:rPr lang="en-US" sz="2000" dirty="0">
                <a:latin typeface="Bell MT" panose="02020503060305020303" pitchFamily="18" charset="0"/>
              </a:rPr>
              <a:t>):</a:t>
            </a:r>
          </a:p>
          <a:p>
            <a:r>
              <a:rPr lang="en-US" sz="2000" dirty="0" err="1">
                <a:latin typeface="Bell MT" panose="02020503060305020303" pitchFamily="18" charset="0"/>
              </a:rPr>
              <a:t>constraints.append</a:t>
            </a:r>
            <a:r>
              <a:rPr lang="en-US" sz="2000" dirty="0">
                <a:latin typeface="Bell MT" panose="02020503060305020303" pitchFamily="18" charset="0"/>
              </a:rPr>
              <a:t>(sum([ridership[j] for j in routes[</a:t>
            </a:r>
            <a:r>
              <a:rPr lang="en-US" sz="2000" dirty="0" err="1">
                <a:latin typeface="Bell MT" panose="02020503060305020303" pitchFamily="18" charset="0"/>
              </a:rPr>
              <a:t>i</a:t>
            </a:r>
            <a:r>
              <a:rPr lang="en-US" sz="2000" dirty="0">
                <a:latin typeface="Bell MT" panose="02020503060305020303" pitchFamily="18" charset="0"/>
              </a:rPr>
              <a:t>]]) &lt;= 50)</a:t>
            </a:r>
          </a:p>
          <a:p>
            <a:r>
              <a:rPr lang="en-US" sz="2000" dirty="0">
                <a:latin typeface="Bell MT" panose="02020503060305020303" pitchFamily="18" charset="0"/>
              </a:rPr>
              <a:t># Solve the optimization problem</a:t>
            </a:r>
          </a:p>
          <a:p>
            <a:r>
              <a:rPr lang="en-US" sz="2000" dirty="0">
                <a:latin typeface="Bell MT" panose="02020503060305020303" pitchFamily="18" charset="0"/>
              </a:rPr>
              <a:t>result = </a:t>
            </a:r>
            <a:r>
              <a:rPr lang="en-US" sz="2000" dirty="0" err="1">
                <a:latin typeface="Bell MT" panose="02020503060305020303" pitchFamily="18" charset="0"/>
              </a:rPr>
              <a:t>linprog</a:t>
            </a:r>
            <a:r>
              <a:rPr lang="en-US" sz="2000" dirty="0">
                <a:latin typeface="Bell MT" panose="02020503060305020303" pitchFamily="18" charset="0"/>
              </a:rPr>
              <a:t>(objective, constraints=constraints)</a:t>
            </a:r>
          </a:p>
          <a:p>
            <a:r>
              <a:rPr lang="en-US" sz="2000" dirty="0">
                <a:latin typeface="Bell MT" panose="02020503060305020303" pitchFamily="18" charset="0"/>
              </a:rPr>
              <a:t># Return the optimal routes</a:t>
            </a:r>
          </a:p>
          <a:p>
            <a:r>
              <a:rPr lang="en-US" sz="2000" dirty="0">
                <a:latin typeface="Bell MT" panose="02020503060305020303" pitchFamily="18" charset="0"/>
              </a:rPr>
              <a:t>return routes</a:t>
            </a:r>
          </a:p>
          <a:p>
            <a:r>
              <a:rPr lang="en-IN" dirty="0">
                <a:latin typeface="Bell MT" panose="02020503060305020303" pitchFamily="18" charset="0"/>
              </a:rPr>
              <a:t> </a:t>
            </a:r>
            <a:r>
              <a:rPr lang="en-IN" b="1" dirty="0">
                <a:latin typeface="Bell MT" panose="02020503060305020303" pitchFamily="18" charset="0"/>
              </a:rPr>
              <a:t>output:</a:t>
            </a:r>
          </a:p>
          <a:p>
            <a:r>
              <a:rPr lang="en-US" sz="2000" dirty="0">
                <a:latin typeface="Bell MT" panose="02020503060305020303" pitchFamily="18" charset="0"/>
              </a:rPr>
              <a:t>for </a:t>
            </a:r>
            <a:r>
              <a:rPr lang="en-US" sz="2000" dirty="0" err="1">
                <a:latin typeface="Bell MT" panose="02020503060305020303" pitchFamily="18" charset="0"/>
              </a:rPr>
              <a:t>i</a:t>
            </a:r>
            <a:r>
              <a:rPr lang="en-US" sz="2000" dirty="0">
                <a:latin typeface="Bell MT" panose="02020503060305020303" pitchFamily="18" charset="0"/>
              </a:rPr>
              <a:t> in range(</a:t>
            </a:r>
            <a:r>
              <a:rPr lang="en-US" sz="2000" dirty="0" err="1">
                <a:latin typeface="Bell MT" panose="02020503060305020303" pitchFamily="18" charset="0"/>
              </a:rPr>
              <a:t>num_vehicles</a:t>
            </a:r>
            <a:r>
              <a:rPr lang="en-US" sz="2000" dirty="0">
                <a:latin typeface="Bell MT" panose="02020503060305020303" pitchFamily="18" charset="0"/>
              </a:rPr>
              <a:t>):</a:t>
            </a:r>
          </a:p>
          <a:p>
            <a:r>
              <a:rPr lang="en-US" sz="2000" dirty="0" err="1">
                <a:latin typeface="Bell MT" panose="02020503060305020303" pitchFamily="18" charset="0"/>
              </a:rPr>
              <a:t>constraints.append</a:t>
            </a:r>
            <a:r>
              <a:rPr lang="en-US" sz="2000" dirty="0">
                <a:latin typeface="Bell MT" panose="02020503060305020303" pitchFamily="18" charset="0"/>
              </a:rPr>
              <a:t>(sum([ridership[j] for j in routes[</a:t>
            </a:r>
            <a:r>
              <a:rPr lang="en-US" sz="2000" dirty="0" err="1">
                <a:latin typeface="Bell MT" panose="02020503060305020303" pitchFamily="18" charset="0"/>
              </a:rPr>
              <a:t>i</a:t>
            </a:r>
            <a:r>
              <a:rPr lang="en-US" sz="2000" dirty="0">
                <a:latin typeface="Bell MT" panose="02020503060305020303" pitchFamily="18" charset="0"/>
              </a:rPr>
              <a:t>]]) &lt;= 50)</a:t>
            </a:r>
          </a:p>
          <a:p>
            <a:r>
              <a:rPr lang="en-US" sz="2000" dirty="0">
                <a:latin typeface="Bell MT" panose="02020503060305020303" pitchFamily="18" charset="0"/>
              </a:rPr>
              <a:t># Solve the optimization problem</a:t>
            </a:r>
          </a:p>
          <a:p>
            <a:r>
              <a:rPr lang="en-US" sz="2000" dirty="0">
                <a:latin typeface="Bell MT" panose="02020503060305020303" pitchFamily="18" charset="0"/>
              </a:rPr>
              <a:t>result = </a:t>
            </a:r>
            <a:r>
              <a:rPr lang="en-US" sz="2000" dirty="0" err="1">
                <a:latin typeface="Bell MT" panose="02020503060305020303" pitchFamily="18" charset="0"/>
              </a:rPr>
              <a:t>linprog</a:t>
            </a:r>
            <a:r>
              <a:rPr lang="en-US" sz="2000" dirty="0">
                <a:latin typeface="Bell MT" panose="02020503060305020303" pitchFamily="18" charset="0"/>
              </a:rPr>
              <a:t>(objective, constraints=constraints)</a:t>
            </a:r>
          </a:p>
          <a:p>
            <a:r>
              <a:rPr lang="en-US" sz="2000" dirty="0">
                <a:latin typeface="Bell MT" panose="02020503060305020303" pitchFamily="18" charset="0"/>
              </a:rPr>
              <a:t># Return the optimal routes</a:t>
            </a:r>
          </a:p>
          <a:p>
            <a:r>
              <a:rPr lang="en-US" sz="2000" dirty="0">
                <a:latin typeface="Bell MT" panose="02020503060305020303" pitchFamily="18" charset="0"/>
              </a:rPr>
              <a:t>return routes</a:t>
            </a:r>
          </a:p>
          <a:p>
            <a:endParaRPr lang="en-IN" b="1" dirty="0">
              <a:latin typeface="Bell MT" panose="02020503060305020303" pitchFamily="18" charset="0"/>
            </a:endParaRPr>
          </a:p>
        </p:txBody>
      </p:sp>
    </p:spTree>
    <p:extLst>
      <p:ext uri="{BB962C8B-B14F-4D97-AF65-F5344CB8AC3E}">
        <p14:creationId xmlns:p14="http://schemas.microsoft.com/office/powerpoint/2010/main" val="3600134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89</TotalTime>
  <Words>1398</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 Narrow</vt:lpstr>
      <vt:lpstr>Arial</vt:lpstr>
      <vt:lpstr>Bell MT</vt:lpstr>
      <vt:lpstr>Book Antiqua</vt:lpstr>
      <vt:lpstr>Calibri</vt:lpstr>
      <vt:lpstr>Calibri Light</vt:lpstr>
      <vt:lpstr>Celestial</vt:lpstr>
      <vt:lpstr>PowerPoint Presentation</vt:lpstr>
      <vt:lpstr>PowerPoint Presentation</vt:lpstr>
      <vt:lpstr>PowerPoint Presentation</vt:lpstr>
      <vt:lpstr>PowerPoint Presentation</vt:lpstr>
      <vt:lpstr>PowerPoint Presentation</vt:lpstr>
      <vt:lpstr>                                                                     Sample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Deyaa Asmi</dc:creator>
  <cp:lastModifiedBy>Deyaa Asmi</cp:lastModifiedBy>
  <cp:revision>3</cp:revision>
  <dcterms:created xsi:type="dcterms:W3CDTF">2023-11-01T13:29:59Z</dcterms:created>
  <dcterms:modified xsi:type="dcterms:W3CDTF">2023-11-01T15:13:28Z</dcterms:modified>
</cp:coreProperties>
</file>