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6EB5F-4CE2-48B6-8C92-E70ED471F756}" v="1" dt="2025-09-17T07:07:06.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7" d="100"/>
          <a:sy n="47" d="100"/>
        </p:scale>
        <p:origin x="21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sh v" userId="abae73d87809563a" providerId="LiveId" clId="{5AE4DFF6-D093-404D-8FA5-E93E5F1E4720}"/>
    <pc:docChg chg="modSld">
      <pc:chgData name="Harish v" userId="abae73d87809563a" providerId="LiveId" clId="{5AE4DFF6-D093-404D-8FA5-E93E5F1E4720}" dt="2025-09-17T13:42:40.561" v="26" actId="20577"/>
      <pc:docMkLst>
        <pc:docMk/>
      </pc:docMkLst>
      <pc:sldChg chg="modSp mod">
        <pc:chgData name="Harish v" userId="abae73d87809563a" providerId="LiveId" clId="{5AE4DFF6-D093-404D-8FA5-E93E5F1E4720}" dt="2025-09-17T13:42:40.561" v="26" actId="20577"/>
        <pc:sldMkLst>
          <pc:docMk/>
          <pc:sldMk cId="67825447" sldId="262"/>
        </pc:sldMkLst>
        <pc:spChg chg="mod">
          <ac:chgData name="Harish v" userId="abae73d87809563a" providerId="LiveId" clId="{5AE4DFF6-D093-404D-8FA5-E93E5F1E4720}" dt="2025-09-17T13:42:40.561" v="26" actId="20577"/>
          <ac:spMkLst>
            <pc:docMk/>
            <pc:sldMk cId="67825447" sldId="262"/>
            <ac:spMk id="3" creationId="{B0A1FE22-BC15-330F-761D-20C84FB4354E}"/>
          </ac:spMkLst>
        </pc:spChg>
      </pc:sldChg>
      <pc:sldChg chg="modSp mod">
        <pc:chgData name="Harish v" userId="abae73d87809563a" providerId="LiveId" clId="{5AE4DFF6-D093-404D-8FA5-E93E5F1E4720}" dt="2025-09-17T13:42:02.152" v="11" actId="20577"/>
        <pc:sldMkLst>
          <pc:docMk/>
          <pc:sldMk cId="1087298618" sldId="271"/>
        </pc:sldMkLst>
        <pc:spChg chg="mod">
          <ac:chgData name="Harish v" userId="abae73d87809563a" providerId="LiveId" clId="{5AE4DFF6-D093-404D-8FA5-E93E5F1E4720}" dt="2025-09-17T13:42:02.152" v="11" actId="20577"/>
          <ac:spMkLst>
            <pc:docMk/>
            <pc:sldMk cId="1087298618" sldId="271"/>
            <ac:spMk id="3" creationId="{7A666BD3-7E8A-9E5B-37C4-66D07BA474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E0D90-1478-40B2-862D-9A82EDFB3360}" type="datetimeFigureOut">
              <a:rPr lang="en-IN" smtClean="0"/>
              <a:t>17-09-2025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77E98-E724-4CB6-B078-644AE7B53515}" type="slidenum">
              <a:rPr lang="en-IN" smtClean="0"/>
              <a:t>‹#›</a:t>
            </a:fld>
            <a:endParaRPr lang="en-IN"/>
          </a:p>
        </p:txBody>
      </p:sp>
    </p:spTree>
    <p:extLst>
      <p:ext uri="{BB962C8B-B14F-4D97-AF65-F5344CB8AC3E}">
        <p14:creationId xmlns:p14="http://schemas.microsoft.com/office/powerpoint/2010/main" val="1996831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A77E98-E724-4CB6-B078-644AE7B53515}" type="slidenum">
              <a:rPr lang="en-IN" smtClean="0"/>
              <a:t>1</a:t>
            </a:fld>
            <a:endParaRPr lang="en-IN"/>
          </a:p>
        </p:txBody>
      </p:sp>
    </p:spTree>
    <p:extLst>
      <p:ext uri="{BB962C8B-B14F-4D97-AF65-F5344CB8AC3E}">
        <p14:creationId xmlns:p14="http://schemas.microsoft.com/office/powerpoint/2010/main" val="31457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A77E98-E724-4CB6-B078-644AE7B53515}" type="slidenum">
              <a:rPr lang="en-IN" smtClean="0"/>
              <a:t>2</a:t>
            </a:fld>
            <a:endParaRPr lang="en-IN"/>
          </a:p>
        </p:txBody>
      </p:sp>
    </p:spTree>
    <p:extLst>
      <p:ext uri="{BB962C8B-B14F-4D97-AF65-F5344CB8AC3E}">
        <p14:creationId xmlns:p14="http://schemas.microsoft.com/office/powerpoint/2010/main" val="151811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A77E98-E724-4CB6-B078-644AE7B53515}" type="slidenum">
              <a:rPr lang="en-IN" smtClean="0"/>
              <a:t>3</a:t>
            </a:fld>
            <a:endParaRPr lang="en-IN"/>
          </a:p>
        </p:txBody>
      </p:sp>
    </p:spTree>
    <p:extLst>
      <p:ext uri="{BB962C8B-B14F-4D97-AF65-F5344CB8AC3E}">
        <p14:creationId xmlns:p14="http://schemas.microsoft.com/office/powerpoint/2010/main" val="54343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A77E98-E724-4CB6-B078-644AE7B53515}" type="slidenum">
              <a:rPr lang="en-IN" smtClean="0"/>
              <a:t>6</a:t>
            </a:fld>
            <a:endParaRPr lang="en-IN"/>
          </a:p>
        </p:txBody>
      </p:sp>
    </p:spTree>
    <p:extLst>
      <p:ext uri="{BB962C8B-B14F-4D97-AF65-F5344CB8AC3E}">
        <p14:creationId xmlns:p14="http://schemas.microsoft.com/office/powerpoint/2010/main" val="1852415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F3038-526C-7BE1-2BB6-F1D5000116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CF0ECE-D377-FB7D-6163-2E24FAEB1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6D66E4-1286-DAFB-D9AE-59AA97BAD899}"/>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D4B53139-2A3B-F269-BF2F-EF5CBF17D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B3EF8-2324-0574-CF14-6CD66F5DB645}"/>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500912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C8B9F-1D1B-B874-3206-940BEB80CB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D1F27D-7B88-6B15-5427-3D0FB600D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68AD9A-A98B-FC13-0AC6-704849CEDD1F}"/>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ABD1AE83-ED2A-12ED-4FB3-5504C75A01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B75948-7EA5-B8B4-0D68-0DCCAA343833}"/>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3754886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3FB57E-28F5-4DDE-CE7A-ABE8EA722E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CD601-FA2D-78D7-5D95-609BE792D3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E10BCA-FBBF-01B3-B64E-A983CAB73268}"/>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B4C18D19-E007-257D-4A5F-1A1017AC2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98290A-18FA-0F59-512E-163D2CA67435}"/>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341623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962FB-E939-3BA0-CBCD-D9D7741943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E2582F-5A2E-E167-6958-42698F28F9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881CAB-D340-C4F2-D33A-0EE447AF289C}"/>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BED6031C-843F-6EDF-6ACE-2E288281F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F492BC-5CE0-0C62-D946-4D045E0C0FF4}"/>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2191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1AE1C-3BE2-F3E8-88A1-4F7BB1B90C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05B284-761D-9513-C318-93F1AC34A5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992833-7A42-0B5C-C5A9-2E5DDFE7D640}"/>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BE4541C3-3432-DCBE-093D-7FA317A88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5813F0-CF84-4C6F-FB12-10D2EC8AB061}"/>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2331027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1FD2F-50B7-6D3E-A766-BDACE4E7ED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E04A0C-1A19-6E3E-5A4F-F165898FAF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A60485D-B939-E258-C02A-D8C7843482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47E0DAD-F54B-F941-476F-1ACF3E92F007}"/>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6" name="Footer Placeholder 5">
            <a:extLst>
              <a:ext uri="{FF2B5EF4-FFF2-40B4-BE49-F238E27FC236}">
                <a16:creationId xmlns:a16="http://schemas.microsoft.com/office/drawing/2014/main" id="{56217424-9495-749C-29E3-D0EC6D91E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6437AE-4B95-9C70-B3E3-7ADD585A5110}"/>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38804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A08BE-42E0-B30A-493C-2F2BE9A6C5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4290B0-E97B-F922-7CA5-FFF31C38AD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3C4F2-C680-D047-BEEE-F7C85B2F86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7F72EC-A7EC-FC3F-BFE7-B45A92E71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5BEB8E-A18A-FB60-9086-A2D8F4EC3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6A8851F-8C62-F6D3-C82E-1E76202FBC33}"/>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8" name="Footer Placeholder 7">
            <a:extLst>
              <a:ext uri="{FF2B5EF4-FFF2-40B4-BE49-F238E27FC236}">
                <a16:creationId xmlns:a16="http://schemas.microsoft.com/office/drawing/2014/main" id="{33181997-24C1-1C99-8EE8-71063B140C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964DE1-6A90-7363-6F9D-3DA300853B3E}"/>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331436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984BF-A84E-2B50-3B18-9CB002E69B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D3534F-B398-3F8E-0D6B-8C561500A034}"/>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4" name="Footer Placeholder 3">
            <a:extLst>
              <a:ext uri="{FF2B5EF4-FFF2-40B4-BE49-F238E27FC236}">
                <a16:creationId xmlns:a16="http://schemas.microsoft.com/office/drawing/2014/main" id="{E2288205-2E93-ECA2-8A21-21C9BB7266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613065-4C75-43ED-937D-5E43CA897369}"/>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113817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28E91-FFCE-B421-BD4D-1A3BED2E66B4}"/>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3" name="Footer Placeholder 2">
            <a:extLst>
              <a:ext uri="{FF2B5EF4-FFF2-40B4-BE49-F238E27FC236}">
                <a16:creationId xmlns:a16="http://schemas.microsoft.com/office/drawing/2014/main" id="{23F73223-E633-AE33-5FEA-C032725E34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5BCCD6-F147-FC1E-D4EF-EA89232E9D0B}"/>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424269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6442-8A4D-38D2-3FC7-63AB24AE1F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FE7BBA-A224-E78F-35F0-61651834C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B5F724-146E-E24B-6E9C-44066F273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C68E0-3308-CE94-50BA-C0A8E738D8DA}"/>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6" name="Footer Placeholder 5">
            <a:extLst>
              <a:ext uri="{FF2B5EF4-FFF2-40B4-BE49-F238E27FC236}">
                <a16:creationId xmlns:a16="http://schemas.microsoft.com/office/drawing/2014/main" id="{B89C78B4-C8FB-44A1-232D-ED25F5FEA9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FD621D-F173-48E9-BED4-D7024AE7B083}"/>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7135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3CCBA-EFD6-096C-34DD-3FA1661422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5638AA-177D-1BC4-DA9C-F0C466EF8B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B15D56-7770-0029-92EA-1D4840D04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A129D-F399-B0A6-7F0D-62BF3676974C}"/>
              </a:ext>
            </a:extLst>
          </p:cNvPr>
          <p:cNvSpPr>
            <a:spLocks noGrp="1"/>
          </p:cNvSpPr>
          <p:nvPr>
            <p:ph type="dt" sz="half" idx="10"/>
          </p:nvPr>
        </p:nvSpPr>
        <p:spPr/>
        <p:txBody>
          <a:bodyPr/>
          <a:lstStyle/>
          <a:p>
            <a:fld id="{0F82BC4E-AA05-4DD2-84C7-95BFC4BD60C3}" type="datetimeFigureOut">
              <a:rPr lang="en-IN" smtClean="0"/>
              <a:t>17-09-2025</a:t>
            </a:fld>
            <a:endParaRPr lang="en-IN"/>
          </a:p>
        </p:txBody>
      </p:sp>
      <p:sp>
        <p:nvSpPr>
          <p:cNvPr id="6" name="Footer Placeholder 5">
            <a:extLst>
              <a:ext uri="{FF2B5EF4-FFF2-40B4-BE49-F238E27FC236}">
                <a16:creationId xmlns:a16="http://schemas.microsoft.com/office/drawing/2014/main" id="{93DBE7C7-F968-8125-B9B9-61CB2D954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A7A24-901A-EA46-F7DB-0813D20BB4E6}"/>
              </a:ext>
            </a:extLst>
          </p:cNvPr>
          <p:cNvSpPr>
            <a:spLocks noGrp="1"/>
          </p:cNvSpPr>
          <p:nvPr>
            <p:ph type="sldNum" sz="quarter" idx="12"/>
          </p:nvPr>
        </p:nvSpPr>
        <p:spPr/>
        <p:txBody>
          <a:bodyPr/>
          <a:lstStyle/>
          <a:p>
            <a:fld id="{F9CABFBA-8230-4462-BAF1-A720D12098D2}" type="slidenum">
              <a:rPr lang="en-IN" smtClean="0"/>
              <a:t>‹#›</a:t>
            </a:fld>
            <a:endParaRPr lang="en-IN"/>
          </a:p>
        </p:txBody>
      </p:sp>
    </p:spTree>
    <p:extLst>
      <p:ext uri="{BB962C8B-B14F-4D97-AF65-F5344CB8AC3E}">
        <p14:creationId xmlns:p14="http://schemas.microsoft.com/office/powerpoint/2010/main" val="2748591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A122F0-79AA-4B80-F8FE-B4527495F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FCB886-D8AC-5D98-904C-342AB8BE5A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BDDAB-779C-3CA6-6EE3-BFB0412D95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2BC4E-AA05-4DD2-84C7-95BFC4BD60C3}" type="datetimeFigureOut">
              <a:rPr lang="en-IN" smtClean="0"/>
              <a:t>17-09-2025</a:t>
            </a:fld>
            <a:endParaRPr lang="en-IN"/>
          </a:p>
        </p:txBody>
      </p:sp>
      <p:sp>
        <p:nvSpPr>
          <p:cNvPr id="5" name="Footer Placeholder 4">
            <a:extLst>
              <a:ext uri="{FF2B5EF4-FFF2-40B4-BE49-F238E27FC236}">
                <a16:creationId xmlns:a16="http://schemas.microsoft.com/office/drawing/2014/main" id="{5ECE9790-DA10-E271-3F05-EC3080ABD6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006666A-F60A-185F-F85C-541505EBA8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CABFBA-8230-4462-BAF1-A720D12098D2}" type="slidenum">
              <a:rPr lang="en-IN" smtClean="0"/>
              <a:t>‹#›</a:t>
            </a:fld>
            <a:endParaRPr lang="en-IN"/>
          </a:p>
        </p:txBody>
      </p:sp>
    </p:spTree>
    <p:extLst>
      <p:ext uri="{BB962C8B-B14F-4D97-AF65-F5344CB8AC3E}">
        <p14:creationId xmlns:p14="http://schemas.microsoft.com/office/powerpoint/2010/main" val="182210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8ADF-4F56-DB71-6944-9B3111F00589}"/>
              </a:ext>
            </a:extLst>
          </p:cNvPr>
          <p:cNvSpPr>
            <a:spLocks noGrp="1"/>
          </p:cNvSpPr>
          <p:nvPr>
            <p:ph type="ctrTitle"/>
          </p:nvPr>
        </p:nvSpPr>
        <p:spPr>
          <a:xfrm>
            <a:off x="1524001" y="1122363"/>
            <a:ext cx="9075174" cy="3302153"/>
          </a:xfrm>
        </p:spPr>
        <p:txBody>
          <a:bodyPr/>
          <a:lstStyle/>
          <a:p>
            <a:r>
              <a:rPr lang="en-US" b="1" dirty="0"/>
              <a:t>Edu</a:t>
            </a:r>
            <a:r>
              <a:rPr lang="en-US" dirty="0"/>
              <a:t> </a:t>
            </a:r>
            <a:r>
              <a:rPr lang="en-US" b="1" dirty="0"/>
              <a:t>Tutor</a:t>
            </a:r>
            <a:r>
              <a:rPr lang="en-US" dirty="0"/>
              <a:t> </a:t>
            </a:r>
            <a:r>
              <a:rPr lang="en-US" b="1" dirty="0"/>
              <a:t>Ai</a:t>
            </a:r>
            <a:r>
              <a:rPr lang="en-US" dirty="0"/>
              <a:t>: </a:t>
            </a:r>
            <a:r>
              <a:rPr lang="en-US" b="1" dirty="0"/>
              <a:t>Personalized</a:t>
            </a:r>
            <a:br>
              <a:rPr lang="en-US" dirty="0"/>
            </a:br>
            <a:r>
              <a:rPr lang="en-US" b="1" dirty="0"/>
              <a:t>Learning</a:t>
            </a:r>
            <a:endParaRPr lang="en-IN" b="1" dirty="0"/>
          </a:p>
        </p:txBody>
      </p:sp>
    </p:spTree>
    <p:extLst>
      <p:ext uri="{BB962C8B-B14F-4D97-AF65-F5344CB8AC3E}">
        <p14:creationId xmlns:p14="http://schemas.microsoft.com/office/powerpoint/2010/main" val="2437901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74DBE-F0B4-FDD2-F332-DDFBC36D6C36}"/>
              </a:ext>
            </a:extLst>
          </p:cNvPr>
          <p:cNvSpPr txBox="1"/>
          <p:nvPr/>
        </p:nvSpPr>
        <p:spPr>
          <a:xfrm>
            <a:off x="245806" y="68826"/>
            <a:ext cx="8898194" cy="5262979"/>
          </a:xfrm>
          <a:prstGeom prst="rect">
            <a:avLst/>
          </a:prstGeom>
          <a:noFill/>
        </p:spPr>
        <p:txBody>
          <a:bodyPr wrap="square">
            <a:spAutoFit/>
          </a:bodyPr>
          <a:lstStyle/>
          <a:p>
            <a:r>
              <a:rPr lang="en-IN" sz="4000" b="1" dirty="0"/>
              <a:t>BENEFITS</a:t>
            </a:r>
          </a:p>
          <a:p>
            <a:endParaRPr lang="en-IN" dirty="0"/>
          </a:p>
          <a:p>
            <a:r>
              <a:rPr lang="en-IN" sz="2000" b="1" dirty="0"/>
              <a:t>For Students</a:t>
            </a:r>
            <a:r>
              <a:rPr lang="en-IN" dirty="0"/>
              <a:t>:</a:t>
            </a:r>
          </a:p>
          <a:p>
            <a:endParaRPr lang="en-IN" dirty="0"/>
          </a:p>
          <a:p>
            <a:r>
              <a:rPr lang="en-IN" dirty="0"/>
              <a:t>Increases motivation, reduces exam anxiety, ensures mastery of concepts.</a:t>
            </a:r>
          </a:p>
          <a:p>
            <a:endParaRPr lang="en-IN" dirty="0"/>
          </a:p>
          <a:p>
            <a:r>
              <a:rPr lang="en-IN" sz="2000" b="1" dirty="0"/>
              <a:t>For Teachers</a:t>
            </a:r>
            <a:r>
              <a:rPr lang="en-IN" dirty="0"/>
              <a:t>:</a:t>
            </a:r>
          </a:p>
          <a:p>
            <a:endParaRPr lang="en-IN" dirty="0"/>
          </a:p>
          <a:p>
            <a:r>
              <a:rPr lang="en-IN" dirty="0"/>
              <a:t> Automates repetitive tasks, highlights struggling students, saves teaching time.</a:t>
            </a:r>
          </a:p>
          <a:p>
            <a:endParaRPr lang="en-IN" dirty="0"/>
          </a:p>
          <a:p>
            <a:r>
              <a:rPr lang="en-IN" sz="2000" b="1" dirty="0"/>
              <a:t>For Parents: </a:t>
            </a:r>
          </a:p>
          <a:p>
            <a:endParaRPr lang="en-IN" dirty="0"/>
          </a:p>
          <a:p>
            <a:r>
              <a:rPr lang="en-IN" dirty="0"/>
              <a:t>Provides clear reports and insights into learning progress.</a:t>
            </a:r>
          </a:p>
          <a:p>
            <a:endParaRPr lang="en-IN" dirty="0"/>
          </a:p>
          <a:p>
            <a:r>
              <a:rPr lang="en-IN" sz="2000" b="1" dirty="0"/>
              <a:t>For Institutions: </a:t>
            </a:r>
          </a:p>
          <a:p>
            <a:endParaRPr lang="en-IN" dirty="0"/>
          </a:p>
          <a:p>
            <a:r>
              <a:rPr lang="en-IN" dirty="0"/>
              <a:t>Improves academic performance, reduces dropout rates, and enhances reputation.</a:t>
            </a:r>
          </a:p>
        </p:txBody>
      </p:sp>
    </p:spTree>
    <p:extLst>
      <p:ext uri="{BB962C8B-B14F-4D97-AF65-F5344CB8AC3E}">
        <p14:creationId xmlns:p14="http://schemas.microsoft.com/office/powerpoint/2010/main" val="121147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0CD719-983E-7CCA-FCFE-A6A9840FE729}"/>
              </a:ext>
            </a:extLst>
          </p:cNvPr>
          <p:cNvSpPr txBox="1"/>
          <p:nvPr/>
        </p:nvSpPr>
        <p:spPr>
          <a:xfrm>
            <a:off x="137652" y="147484"/>
            <a:ext cx="9006348" cy="4585871"/>
          </a:xfrm>
          <a:prstGeom prst="rect">
            <a:avLst/>
          </a:prstGeom>
          <a:noFill/>
        </p:spPr>
        <p:txBody>
          <a:bodyPr wrap="square">
            <a:spAutoFit/>
          </a:bodyPr>
          <a:lstStyle/>
          <a:p>
            <a:r>
              <a:rPr lang="en-IN" sz="4000" b="1" dirty="0"/>
              <a:t>CHALLENGES</a:t>
            </a:r>
          </a:p>
          <a:p>
            <a:endParaRPr lang="en-IN" dirty="0"/>
          </a:p>
          <a:p>
            <a:endParaRPr lang="en-IN" dirty="0"/>
          </a:p>
          <a:p>
            <a:pPr marL="342900" indent="-342900">
              <a:buAutoNum type="arabicPeriod"/>
            </a:pPr>
            <a:r>
              <a:rPr lang="en-IN" b="1" dirty="0"/>
              <a:t>Data Privacy &amp; Security </a:t>
            </a:r>
            <a:r>
              <a:rPr lang="en-IN" dirty="0"/>
              <a:t>– Protecting student data is critical.</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 </a:t>
            </a:r>
            <a:r>
              <a:rPr lang="en-IN" b="1" dirty="0"/>
              <a:t>Over-dependence on AI </a:t>
            </a:r>
            <a:r>
              <a:rPr lang="en-IN" dirty="0"/>
              <a:t>– Students must still develop independent problem-solving skills.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b="1" dirty="0"/>
              <a:t>Accessibility</a:t>
            </a:r>
            <a:r>
              <a:rPr lang="en-IN" dirty="0"/>
              <a:t> – Digital divide may limit use in rural/low-resource areas.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 </a:t>
            </a:r>
            <a:r>
              <a:rPr lang="en-IN" b="1" dirty="0"/>
              <a:t>Fairness &amp; Bias </a:t>
            </a:r>
            <a:r>
              <a:rPr lang="en-IN" dirty="0"/>
              <a:t>– AI must avoid biased recommendations based on incomplete or skewed data.</a:t>
            </a:r>
          </a:p>
        </p:txBody>
      </p:sp>
    </p:spTree>
    <p:extLst>
      <p:ext uri="{BB962C8B-B14F-4D97-AF65-F5344CB8AC3E}">
        <p14:creationId xmlns:p14="http://schemas.microsoft.com/office/powerpoint/2010/main" val="989029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F6736-F900-A230-FAEC-553AD4F26D90}"/>
              </a:ext>
            </a:extLst>
          </p:cNvPr>
          <p:cNvSpPr txBox="1"/>
          <p:nvPr/>
        </p:nvSpPr>
        <p:spPr>
          <a:xfrm>
            <a:off x="0" y="78658"/>
            <a:ext cx="9144000" cy="5940088"/>
          </a:xfrm>
          <a:prstGeom prst="rect">
            <a:avLst/>
          </a:prstGeom>
          <a:noFill/>
        </p:spPr>
        <p:txBody>
          <a:bodyPr wrap="square">
            <a:spAutoFit/>
          </a:bodyPr>
          <a:lstStyle/>
          <a:p>
            <a:r>
              <a:rPr lang="en-IN" sz="4000" b="1" dirty="0"/>
              <a:t>FUTURE SCOPE</a:t>
            </a:r>
          </a:p>
          <a:p>
            <a:endParaRPr lang="en-IN" dirty="0"/>
          </a:p>
          <a:p>
            <a:endParaRPr lang="en-IN" dirty="0"/>
          </a:p>
          <a:p>
            <a:endParaRPr lang="en-IN" dirty="0"/>
          </a:p>
          <a:p>
            <a:r>
              <a:rPr lang="en-IN" sz="2800" b="1" dirty="0"/>
              <a:t>Edu Tutor AI has potential for significant expansion:</a:t>
            </a:r>
          </a:p>
          <a:p>
            <a:endParaRPr lang="en-IN" dirty="0"/>
          </a:p>
          <a:p>
            <a:endParaRPr lang="en-IN" dirty="0"/>
          </a:p>
          <a:p>
            <a:r>
              <a:rPr lang="en-IN" sz="2000" b="1" dirty="0"/>
              <a:t>Immersive Learning (VR/AR): </a:t>
            </a:r>
            <a:r>
              <a:rPr lang="en-IN" dirty="0"/>
              <a:t>Students can explore virtual labs or historical sites.</a:t>
            </a:r>
          </a:p>
          <a:p>
            <a:endParaRPr lang="en-IN" dirty="0"/>
          </a:p>
          <a:p>
            <a:endParaRPr lang="en-IN" dirty="0"/>
          </a:p>
          <a:p>
            <a:r>
              <a:rPr lang="en-IN" sz="2000" b="1" dirty="0"/>
              <a:t>Emotion-Aware Tutors: </a:t>
            </a:r>
            <a:r>
              <a:rPr lang="en-IN" dirty="0"/>
              <a:t>AI can adapt responses based on student moods or stress levels.</a:t>
            </a:r>
          </a:p>
          <a:p>
            <a:endParaRPr lang="en-IN" dirty="0"/>
          </a:p>
          <a:p>
            <a:endParaRPr lang="en-IN" dirty="0"/>
          </a:p>
          <a:p>
            <a:r>
              <a:rPr lang="en-IN" sz="2000" b="1" dirty="0"/>
              <a:t>Multilingual Support: </a:t>
            </a:r>
            <a:r>
              <a:rPr lang="en-IN" dirty="0"/>
              <a:t>Teaching in regional languages to reach global learners.</a:t>
            </a:r>
          </a:p>
          <a:p>
            <a:endParaRPr lang="en-IN" dirty="0"/>
          </a:p>
          <a:p>
            <a:endParaRPr lang="en-IN" dirty="0"/>
          </a:p>
          <a:p>
            <a:r>
              <a:rPr lang="en-IN" sz="2000" b="1" dirty="0"/>
              <a:t>Hybrid Models: </a:t>
            </a:r>
            <a:r>
              <a:rPr lang="en-IN" dirty="0"/>
              <a:t>Seamless integration with classroom teaching to support blended learning.</a:t>
            </a:r>
          </a:p>
        </p:txBody>
      </p:sp>
    </p:spTree>
    <p:extLst>
      <p:ext uri="{BB962C8B-B14F-4D97-AF65-F5344CB8AC3E}">
        <p14:creationId xmlns:p14="http://schemas.microsoft.com/office/powerpoint/2010/main" val="2549556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AF754-266E-D761-C7F3-4AFA53A42A4B}"/>
              </a:ext>
            </a:extLst>
          </p:cNvPr>
          <p:cNvSpPr txBox="1"/>
          <p:nvPr/>
        </p:nvSpPr>
        <p:spPr>
          <a:xfrm>
            <a:off x="0" y="167148"/>
            <a:ext cx="9144000" cy="4001095"/>
          </a:xfrm>
          <a:prstGeom prst="rect">
            <a:avLst/>
          </a:prstGeom>
          <a:noFill/>
        </p:spPr>
        <p:txBody>
          <a:bodyPr wrap="square">
            <a:spAutoFit/>
          </a:bodyPr>
          <a:lstStyle/>
          <a:p>
            <a:r>
              <a:rPr lang="en-IN" sz="4000" b="1" dirty="0"/>
              <a:t>CONCLUSION</a:t>
            </a:r>
          </a:p>
          <a:p>
            <a:endParaRPr lang="en-IN" dirty="0"/>
          </a:p>
          <a:p>
            <a:endParaRPr lang="en-IN" dirty="0"/>
          </a:p>
          <a:p>
            <a:endParaRPr lang="en-IN" dirty="0"/>
          </a:p>
          <a:p>
            <a:r>
              <a:rPr lang="en-IN" sz="2000" dirty="0"/>
              <a:t>Edu Tutor AI represents the next step in modern education. By combining adaptive learning, real-time feedback, and personalized resources, it creates a student-</a:t>
            </a:r>
            <a:r>
              <a:rPr lang="en-IN" sz="2000" dirty="0" err="1"/>
              <a:t>centered</a:t>
            </a:r>
            <a:r>
              <a:rPr lang="en-IN" sz="2000" dirty="0"/>
              <a:t> environment where every learner gets the support they need. The system not only benefits students but also empowers teachers, informs parents, and strengthens institutions. While challenges like data privacy and accessibility remain, ongoing improvements and ethical safeguards can address them. With further development, Edu Tutor AI could redefine how knowledge is delivered and mastered in the 21st century.</a:t>
            </a:r>
          </a:p>
        </p:txBody>
      </p:sp>
    </p:spTree>
    <p:extLst>
      <p:ext uri="{BB962C8B-B14F-4D97-AF65-F5344CB8AC3E}">
        <p14:creationId xmlns:p14="http://schemas.microsoft.com/office/powerpoint/2010/main" val="3413593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49EA4-2B9D-FF15-339A-BACD06C1158F}"/>
              </a:ext>
            </a:extLst>
          </p:cNvPr>
          <p:cNvSpPr txBox="1"/>
          <p:nvPr/>
        </p:nvSpPr>
        <p:spPr>
          <a:xfrm>
            <a:off x="0" y="150644"/>
            <a:ext cx="9075174" cy="5139869"/>
          </a:xfrm>
          <a:prstGeom prst="rect">
            <a:avLst/>
          </a:prstGeom>
          <a:noFill/>
        </p:spPr>
        <p:txBody>
          <a:bodyPr wrap="square">
            <a:spAutoFit/>
          </a:bodyPr>
          <a:lstStyle/>
          <a:p>
            <a:r>
              <a:rPr lang="en-IN" sz="4000" b="1" dirty="0"/>
              <a:t>REFERENCE</a:t>
            </a:r>
          </a:p>
          <a:p>
            <a:endParaRPr lang="en-IN" dirty="0"/>
          </a:p>
          <a:p>
            <a:endParaRPr lang="en-IN" dirty="0"/>
          </a:p>
          <a:p>
            <a:endParaRPr lang="en-IN" dirty="0"/>
          </a:p>
          <a:p>
            <a:pPr marL="342900" indent="-342900">
              <a:buAutoNum type="arabicPeriod"/>
            </a:pPr>
            <a:r>
              <a:rPr lang="en-IN" dirty="0"/>
              <a:t>Journal of Artificial Intelligence in Education.</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2. EdTech Research Reports (2024).</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3. UNESCO Reports on AI in Education.</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4. Online resources on Adaptive Learning Systems.</a:t>
            </a:r>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5. Reports on Personalized Learning and Digital Classrooms .</a:t>
            </a:r>
          </a:p>
        </p:txBody>
      </p:sp>
    </p:spTree>
    <p:extLst>
      <p:ext uri="{BB962C8B-B14F-4D97-AF65-F5344CB8AC3E}">
        <p14:creationId xmlns:p14="http://schemas.microsoft.com/office/powerpoint/2010/main" val="56489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45F4A-82C6-5AAC-7CD8-43ECD5168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78" y="963387"/>
            <a:ext cx="11130643" cy="5894613"/>
          </a:xfrm>
          <a:prstGeom prst="rect">
            <a:avLst/>
          </a:prstGeom>
        </p:spPr>
      </p:pic>
      <p:sp>
        <p:nvSpPr>
          <p:cNvPr id="5" name="TextBox 4">
            <a:extLst>
              <a:ext uri="{FF2B5EF4-FFF2-40B4-BE49-F238E27FC236}">
                <a16:creationId xmlns:a16="http://schemas.microsoft.com/office/drawing/2014/main" id="{4CD354EC-A833-5123-572C-8C9E0A057B31}"/>
              </a:ext>
            </a:extLst>
          </p:cNvPr>
          <p:cNvSpPr txBox="1"/>
          <p:nvPr/>
        </p:nvSpPr>
        <p:spPr>
          <a:xfrm>
            <a:off x="191861" y="190891"/>
            <a:ext cx="6098720" cy="523220"/>
          </a:xfrm>
          <a:prstGeom prst="rect">
            <a:avLst/>
          </a:prstGeom>
          <a:noFill/>
        </p:spPr>
        <p:txBody>
          <a:bodyPr wrap="square">
            <a:spAutoFit/>
          </a:bodyPr>
          <a:lstStyle/>
          <a:p>
            <a:r>
              <a:rPr lang="en-IN" sz="2800" b="1" dirty="0"/>
              <a:t>SCREENSHOT</a:t>
            </a:r>
          </a:p>
        </p:txBody>
      </p:sp>
    </p:spTree>
    <p:extLst>
      <p:ext uri="{BB962C8B-B14F-4D97-AF65-F5344CB8AC3E}">
        <p14:creationId xmlns:p14="http://schemas.microsoft.com/office/powerpoint/2010/main" val="2798239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7D5B49D-201A-D7FF-525D-5EFF86941D74}"/>
              </a:ext>
            </a:extLst>
          </p:cNvPr>
          <p:cNvPicPr>
            <a:picLocks noChangeAspect="1"/>
          </p:cNvPicPr>
          <p:nvPr/>
        </p:nvPicPr>
        <p:blipFill>
          <a:blip r:embed="rId2"/>
          <a:stretch>
            <a:fillRect/>
          </a:stretch>
        </p:blipFill>
        <p:spPr>
          <a:xfrm>
            <a:off x="0" y="160222"/>
            <a:ext cx="12192000" cy="6537555"/>
          </a:xfrm>
          <a:prstGeom prst="rect">
            <a:avLst/>
          </a:prstGeom>
        </p:spPr>
      </p:pic>
    </p:spTree>
    <p:extLst>
      <p:ext uri="{BB962C8B-B14F-4D97-AF65-F5344CB8AC3E}">
        <p14:creationId xmlns:p14="http://schemas.microsoft.com/office/powerpoint/2010/main" val="184228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66BD3-7E8A-9E5B-37C4-66D07BA47477}"/>
              </a:ext>
            </a:extLst>
          </p:cNvPr>
          <p:cNvSpPr txBox="1"/>
          <p:nvPr/>
        </p:nvSpPr>
        <p:spPr>
          <a:xfrm>
            <a:off x="293914" y="293914"/>
            <a:ext cx="8854167" cy="6093976"/>
          </a:xfrm>
          <a:prstGeom prst="rect">
            <a:avLst/>
          </a:prstGeom>
          <a:noFill/>
        </p:spPr>
        <p:txBody>
          <a:bodyPr wrap="square">
            <a:spAutoFit/>
          </a:bodyPr>
          <a:lstStyle/>
          <a:p>
            <a:r>
              <a:rPr lang="en-IN" sz="6000" b="1" dirty="0"/>
              <a:t>INTRODUCTION</a:t>
            </a:r>
            <a:endParaRPr lang="en-IN" dirty="0"/>
          </a:p>
          <a:p>
            <a:endParaRPr lang="en-IN" dirty="0"/>
          </a:p>
          <a:p>
            <a:endParaRPr lang="en-IN" dirty="0"/>
          </a:p>
          <a:p>
            <a:endParaRPr lang="en-IN" dirty="0"/>
          </a:p>
          <a:p>
            <a:r>
              <a:rPr lang="en-IN" sz="3600" b="1" dirty="0"/>
              <a:t>Topic:</a:t>
            </a:r>
          </a:p>
          <a:p>
            <a:r>
              <a:rPr lang="en-IN" dirty="0"/>
              <a:t>              </a:t>
            </a:r>
            <a:r>
              <a:rPr lang="en-IN" sz="2800" b="1" dirty="0" err="1"/>
              <a:t>edu</a:t>
            </a:r>
            <a:r>
              <a:rPr lang="en-IN" sz="2800" b="1" dirty="0"/>
              <a:t> tutor ai : personalized learning </a:t>
            </a:r>
          </a:p>
          <a:p>
            <a:endParaRPr lang="en-IN" dirty="0"/>
          </a:p>
          <a:p>
            <a:r>
              <a:rPr lang="en-IN" sz="3600" b="1" dirty="0"/>
              <a:t>Team leader:</a:t>
            </a:r>
          </a:p>
          <a:p>
            <a:r>
              <a:rPr lang="en-IN" sz="3600" b="1" dirty="0"/>
              <a:t>                            </a:t>
            </a:r>
            <a:r>
              <a:rPr lang="en-IN" sz="3200" b="1" dirty="0"/>
              <a:t>Dhanalakshmi. K</a:t>
            </a:r>
          </a:p>
          <a:p>
            <a:endParaRPr lang="en-IN" dirty="0"/>
          </a:p>
          <a:p>
            <a:r>
              <a:rPr lang="en-IN" sz="3600" b="1" dirty="0"/>
              <a:t>Team mates: </a:t>
            </a:r>
          </a:p>
          <a:p>
            <a:r>
              <a:rPr lang="en-IN" sz="3600" b="1" dirty="0"/>
              <a:t>                            </a:t>
            </a:r>
            <a:r>
              <a:rPr lang="en-IN" sz="3200" b="1" dirty="0" err="1"/>
              <a:t>sharmila</a:t>
            </a:r>
            <a:r>
              <a:rPr lang="en-IN" sz="3200" b="1" dirty="0"/>
              <a:t>. J                          </a:t>
            </a:r>
          </a:p>
          <a:p>
            <a:r>
              <a:rPr lang="en-IN" sz="3200" b="1" dirty="0"/>
              <a:t>                                Pushpa. K</a:t>
            </a:r>
          </a:p>
        </p:txBody>
      </p:sp>
    </p:spTree>
    <p:extLst>
      <p:ext uri="{BB962C8B-B14F-4D97-AF65-F5344CB8AC3E}">
        <p14:creationId xmlns:p14="http://schemas.microsoft.com/office/powerpoint/2010/main" val="1087298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42E48B-32F3-200A-904C-9028F5DC17AA}"/>
              </a:ext>
            </a:extLst>
          </p:cNvPr>
          <p:cNvSpPr txBox="1"/>
          <p:nvPr/>
        </p:nvSpPr>
        <p:spPr>
          <a:xfrm>
            <a:off x="1582994" y="766916"/>
            <a:ext cx="8583561" cy="5509200"/>
          </a:xfrm>
          <a:prstGeom prst="rect">
            <a:avLst/>
          </a:prstGeom>
          <a:noFill/>
        </p:spPr>
        <p:txBody>
          <a:bodyPr wrap="square">
            <a:spAutoFit/>
          </a:bodyPr>
          <a:lstStyle/>
          <a:p>
            <a:r>
              <a:rPr lang="en-US" sz="4000" b="1" dirty="0"/>
              <a:t>ABSTRACT</a:t>
            </a:r>
            <a:r>
              <a:rPr lang="en-US" b="1" dirty="0"/>
              <a:t> </a:t>
            </a:r>
            <a:endParaRPr lang="en-US" sz="4000" dirty="0"/>
          </a:p>
          <a:p>
            <a:endParaRPr lang="en-US" sz="2400" dirty="0"/>
          </a:p>
          <a:p>
            <a:r>
              <a:rPr lang="en-US" sz="2400" dirty="0"/>
              <a:t>Education is undergoing a rapid transformation with the integration of Artificial Intelligence (AI). Traditional classrooms often struggle to meet the diverse needs of students because a single teaching method cannot suit every learner. Edu Tutor AI is a proposed intelligent tutoring system that offers personalized learning paths, real-time feedback, and adaptive content delivery. By leveraging AI, Machine Learning (ML), Natural Language Processing (NLP), and Data Analytics, the system enhances engagement, reduces learning gaps, and provides continuous progress tracking. This document presents a structured overview of Edu Tutor AI, highlighting its features, technologies, benefits, challenges, and future directions.</a:t>
            </a:r>
            <a:endParaRPr lang="en-IN" sz="2400" dirty="0"/>
          </a:p>
        </p:txBody>
      </p:sp>
      <p:sp>
        <p:nvSpPr>
          <p:cNvPr id="5" name="TextBox 4">
            <a:extLst>
              <a:ext uri="{FF2B5EF4-FFF2-40B4-BE49-F238E27FC236}">
                <a16:creationId xmlns:a16="http://schemas.microsoft.com/office/drawing/2014/main" id="{4FC55392-7900-0157-1393-24B7BC509693}"/>
              </a:ext>
            </a:extLst>
          </p:cNvPr>
          <p:cNvSpPr txBox="1"/>
          <p:nvPr/>
        </p:nvSpPr>
        <p:spPr>
          <a:xfrm>
            <a:off x="3048000" y="3244334"/>
            <a:ext cx="6096000" cy="369332"/>
          </a:xfrm>
          <a:prstGeom prst="rect">
            <a:avLst/>
          </a:prstGeom>
          <a:noFill/>
        </p:spPr>
        <p:txBody>
          <a:bodyPr wrap="square">
            <a:spAutoFit/>
          </a:bodyPr>
          <a:lstStyle/>
          <a:p>
            <a:r>
              <a:rPr lang="en-US" sz="1800" b="1" dirty="0"/>
              <a:t>:</a:t>
            </a:r>
          </a:p>
        </p:txBody>
      </p:sp>
    </p:spTree>
    <p:extLst>
      <p:ext uri="{BB962C8B-B14F-4D97-AF65-F5344CB8AC3E}">
        <p14:creationId xmlns:p14="http://schemas.microsoft.com/office/powerpoint/2010/main" val="402411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B76842-6D0E-C779-FB0B-C2D8B4FEDE00}"/>
              </a:ext>
            </a:extLst>
          </p:cNvPr>
          <p:cNvSpPr txBox="1"/>
          <p:nvPr/>
        </p:nvSpPr>
        <p:spPr>
          <a:xfrm>
            <a:off x="1219200" y="806356"/>
            <a:ext cx="6096000" cy="5693866"/>
          </a:xfrm>
          <a:prstGeom prst="rect">
            <a:avLst/>
          </a:prstGeom>
          <a:noFill/>
        </p:spPr>
        <p:txBody>
          <a:bodyPr wrap="square">
            <a:spAutoFit/>
          </a:bodyPr>
          <a:lstStyle/>
          <a:p>
            <a:r>
              <a:rPr lang="en-IN" sz="4000" b="1" dirty="0"/>
              <a:t>INTRODUCTION</a:t>
            </a:r>
          </a:p>
          <a:p>
            <a:endParaRPr lang="en-IN" dirty="0"/>
          </a:p>
          <a:p>
            <a:endParaRPr lang="en-IN" dirty="0"/>
          </a:p>
          <a:p>
            <a:r>
              <a:rPr lang="en-IN" dirty="0"/>
              <a:t>Learning is most effective when it is tailored to individual needs. In conventional education systems, teachers handle large groups of students, often with different backgrounds, learning styles, and speeds. As a result, some students find lessons too easy, while others struggle to keep up. Personalized learning has emerged as a solution to this issue, focusing on customizing instruction based on student performance and preferences.</a:t>
            </a:r>
          </a:p>
          <a:p>
            <a:endParaRPr lang="en-IN" dirty="0"/>
          </a:p>
          <a:p>
            <a:r>
              <a:rPr lang="en-IN" dirty="0"/>
              <a:t>Artificial Intelligence plays a critical role in enabling such personalization. Edu Tutor AI combines adaptive algorithms, data-driven insights, and interactive tools to create a dynamic learning environment. It empowers students to learn at their own pace, helps teachers identify gaps quickly, and provides parents with clear visibility into their child’s progress.</a:t>
            </a:r>
          </a:p>
        </p:txBody>
      </p:sp>
    </p:spTree>
    <p:extLst>
      <p:ext uri="{BB962C8B-B14F-4D97-AF65-F5344CB8AC3E}">
        <p14:creationId xmlns:p14="http://schemas.microsoft.com/office/powerpoint/2010/main" val="1347302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BC567E-AEE7-33D7-E4DC-64F57037F368}"/>
              </a:ext>
            </a:extLst>
          </p:cNvPr>
          <p:cNvSpPr txBox="1"/>
          <p:nvPr/>
        </p:nvSpPr>
        <p:spPr>
          <a:xfrm>
            <a:off x="235974" y="412955"/>
            <a:ext cx="8908026" cy="6432530"/>
          </a:xfrm>
          <a:prstGeom prst="rect">
            <a:avLst/>
          </a:prstGeom>
          <a:noFill/>
        </p:spPr>
        <p:txBody>
          <a:bodyPr wrap="square">
            <a:spAutoFit/>
          </a:bodyPr>
          <a:lstStyle/>
          <a:p>
            <a:r>
              <a:rPr lang="en-IN" sz="4000" b="1" dirty="0"/>
              <a:t>PROBLEM STATEMENT</a:t>
            </a:r>
          </a:p>
          <a:p>
            <a:endParaRPr lang="en-IN" dirty="0"/>
          </a:p>
          <a:p>
            <a:endParaRPr lang="en-IN" dirty="0"/>
          </a:p>
          <a:p>
            <a:r>
              <a:rPr lang="en-IN" sz="2400" b="1" dirty="0"/>
              <a:t>Despite advancements in education, several challenges remain:</a:t>
            </a:r>
          </a:p>
          <a:p>
            <a:endParaRPr lang="en-IN" dirty="0"/>
          </a:p>
          <a:p>
            <a:pPr marL="342900" indent="-342900">
              <a:buAutoNum type="arabicPeriod"/>
            </a:pPr>
            <a:r>
              <a:rPr lang="en-IN" dirty="0"/>
              <a:t>Lack of individual attention – Teachers cannot give one-on-one guidance to every student in a large classroom.</a:t>
            </a:r>
          </a:p>
          <a:p>
            <a:pPr marL="342900" indent="-342900">
              <a:buAutoNum type="arabicPeriod"/>
            </a:pPr>
            <a:endParaRPr lang="en-IN" dirty="0"/>
          </a:p>
          <a:p>
            <a:pPr marL="342900" indent="-342900">
              <a:buAutoNum type="arabicPeriod"/>
            </a:pPr>
            <a:r>
              <a:rPr lang="en-IN" dirty="0"/>
              <a:t>2. Difficulty tracking performance – Manually monitoring student growth is time-consuming and error-prone.</a:t>
            </a:r>
          </a:p>
          <a:p>
            <a:pPr marL="342900" indent="-342900">
              <a:buAutoNum type="arabicPeriod"/>
            </a:pPr>
            <a:endParaRPr lang="en-IN" dirty="0"/>
          </a:p>
          <a:p>
            <a:pPr marL="342900" indent="-342900">
              <a:buAutoNum type="arabicPeriod"/>
            </a:pPr>
            <a:r>
              <a:rPr lang="en-IN" dirty="0"/>
              <a:t>3. One-size-fits-all teaching – The same content is delivered to all, ignoring different skill levels.</a:t>
            </a:r>
          </a:p>
          <a:p>
            <a:pPr marL="342900" indent="-342900">
              <a:buAutoNum type="arabicPeriod"/>
            </a:pPr>
            <a:endParaRPr lang="en-IN" dirty="0"/>
          </a:p>
          <a:p>
            <a:pPr marL="342900" indent="-342900">
              <a:buAutoNum type="arabicPeriod"/>
            </a:pPr>
            <a:r>
              <a:rPr lang="en-IN" dirty="0"/>
              <a:t>4. Low engagement – Students often lose interest in rigid, non-interactive lessons.</a:t>
            </a:r>
          </a:p>
          <a:p>
            <a:pPr marL="342900" indent="-342900">
              <a:buAutoNum type="arabicPeriod"/>
            </a:pPr>
            <a:endParaRPr lang="en-IN" dirty="0"/>
          </a:p>
          <a:p>
            <a:pPr marL="342900" indent="-342900">
              <a:buAutoNum type="arabicPeriod"/>
            </a:pPr>
            <a:r>
              <a:rPr lang="en-IN" dirty="0"/>
              <a:t>5. Limited resources – Schools with fewer teachers struggle to provide personalized support.</a:t>
            </a:r>
          </a:p>
          <a:p>
            <a:pPr marL="342900" indent="-342900">
              <a:buAutoNum type="arabicPeriod"/>
            </a:pPr>
            <a:endParaRPr lang="en-IN" dirty="0"/>
          </a:p>
          <a:p>
            <a:endParaRPr lang="en-IN" dirty="0"/>
          </a:p>
        </p:txBody>
      </p:sp>
    </p:spTree>
    <p:extLst>
      <p:ext uri="{BB962C8B-B14F-4D97-AF65-F5344CB8AC3E}">
        <p14:creationId xmlns:p14="http://schemas.microsoft.com/office/powerpoint/2010/main" val="2542233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064DA-41E5-EE30-EBE0-9EA6E5B36841}"/>
              </a:ext>
            </a:extLst>
          </p:cNvPr>
          <p:cNvSpPr txBox="1"/>
          <p:nvPr/>
        </p:nvSpPr>
        <p:spPr>
          <a:xfrm>
            <a:off x="226141" y="294967"/>
            <a:ext cx="11208775" cy="6124754"/>
          </a:xfrm>
          <a:prstGeom prst="rect">
            <a:avLst/>
          </a:prstGeom>
          <a:noFill/>
        </p:spPr>
        <p:txBody>
          <a:bodyPr wrap="square">
            <a:spAutoFit/>
          </a:bodyPr>
          <a:lstStyle/>
          <a:p>
            <a:r>
              <a:rPr lang="en-IN" sz="4000" b="1" dirty="0"/>
              <a:t>SOLUTION OVERVIEW</a:t>
            </a:r>
          </a:p>
          <a:p>
            <a:endParaRPr lang="en-IN" dirty="0"/>
          </a:p>
          <a:p>
            <a:endParaRPr lang="en-IN" dirty="0"/>
          </a:p>
          <a:p>
            <a:r>
              <a:rPr lang="en-IN" dirty="0"/>
              <a:t>Edu Tutor AI is designed as a smart tutoring system that adapts dynamically to each learner. The system collects data from student interactions, </a:t>
            </a:r>
            <a:r>
              <a:rPr lang="en-IN" dirty="0" err="1"/>
              <a:t>analyzes</a:t>
            </a:r>
            <a:r>
              <a:rPr lang="en-IN" dirty="0"/>
              <a:t> performance using AI/ML algorithms, and provides customized content. For example, if a student struggles with algebra, the system provides extra practice and hints, while advanced students can move ahead without delay.</a:t>
            </a:r>
          </a:p>
          <a:p>
            <a:endParaRPr lang="en-IN" dirty="0"/>
          </a:p>
          <a:p>
            <a:endParaRPr lang="en-IN" dirty="0"/>
          </a:p>
          <a:p>
            <a:r>
              <a:rPr lang="en-IN" sz="2800" b="1" dirty="0"/>
              <a:t>The solution ensures</a:t>
            </a:r>
            <a:r>
              <a:rPr lang="en-IN" dirty="0"/>
              <a:t>: </a:t>
            </a:r>
          </a:p>
          <a:p>
            <a:endParaRPr lang="en-IN" dirty="0"/>
          </a:p>
          <a:p>
            <a:r>
              <a:rPr lang="en-IN" dirty="0"/>
              <a:t>Students always receive appropriate challenges.</a:t>
            </a:r>
          </a:p>
          <a:p>
            <a:endParaRPr lang="en-IN" dirty="0"/>
          </a:p>
          <a:p>
            <a:r>
              <a:rPr lang="en-IN" dirty="0"/>
              <a:t>Feedback is instant and constructive.</a:t>
            </a:r>
          </a:p>
          <a:p>
            <a:endParaRPr lang="en-IN" dirty="0"/>
          </a:p>
          <a:p>
            <a:r>
              <a:rPr lang="en-IN" dirty="0"/>
              <a:t>Learning materials are personalized to style (visual, auditory, practical).</a:t>
            </a:r>
          </a:p>
          <a:p>
            <a:endParaRPr lang="en-IN" dirty="0"/>
          </a:p>
          <a:p>
            <a:r>
              <a:rPr lang="en-IN" dirty="0"/>
              <a:t>Parents and teachers get detailed reports.</a:t>
            </a:r>
          </a:p>
          <a:p>
            <a:endParaRPr lang="en-IN" dirty="0"/>
          </a:p>
          <a:p>
            <a:r>
              <a:rPr lang="en-IN" dirty="0"/>
              <a:t>Support is available 24/7 via chatbot or mobile app. </a:t>
            </a:r>
          </a:p>
        </p:txBody>
      </p:sp>
    </p:spTree>
    <p:extLst>
      <p:ext uri="{BB962C8B-B14F-4D97-AF65-F5344CB8AC3E}">
        <p14:creationId xmlns:p14="http://schemas.microsoft.com/office/powerpoint/2010/main" val="197458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716318-87CB-6724-8FB9-94BDAECE14DF}"/>
              </a:ext>
            </a:extLst>
          </p:cNvPr>
          <p:cNvSpPr txBox="1"/>
          <p:nvPr/>
        </p:nvSpPr>
        <p:spPr>
          <a:xfrm>
            <a:off x="0" y="167148"/>
            <a:ext cx="9822426" cy="6801862"/>
          </a:xfrm>
          <a:prstGeom prst="rect">
            <a:avLst/>
          </a:prstGeom>
          <a:noFill/>
        </p:spPr>
        <p:txBody>
          <a:bodyPr wrap="square">
            <a:spAutoFit/>
          </a:bodyPr>
          <a:lstStyle/>
          <a:p>
            <a:r>
              <a:rPr lang="en-IN" sz="4000" b="1" dirty="0"/>
              <a:t>KEY FEATURES</a:t>
            </a:r>
          </a:p>
          <a:p>
            <a:endParaRPr lang="en-IN" dirty="0"/>
          </a:p>
          <a:p>
            <a:endParaRPr lang="en-IN" dirty="0"/>
          </a:p>
          <a:p>
            <a:pPr marL="342900" indent="-342900">
              <a:buAutoNum type="arabicPeriod"/>
            </a:pPr>
            <a:r>
              <a:rPr lang="en-IN" b="1" dirty="0"/>
              <a:t>Adaptive Learning Paths</a:t>
            </a:r>
          </a:p>
          <a:p>
            <a:endParaRPr lang="en-IN" dirty="0"/>
          </a:p>
          <a:p>
            <a:r>
              <a:rPr lang="en-IN" dirty="0"/>
              <a:t>             The system adjusts lesson difficulty and pace based on real-time student performance.</a:t>
            </a:r>
          </a:p>
          <a:p>
            <a:endParaRPr lang="en-IN" dirty="0"/>
          </a:p>
          <a:p>
            <a:pPr marL="342900" indent="-342900">
              <a:buAutoNum type="arabicPeriod" startAt="2"/>
            </a:pPr>
            <a:r>
              <a:rPr lang="en-IN" b="1" dirty="0"/>
              <a:t>Real-Time Feedback</a:t>
            </a:r>
          </a:p>
          <a:p>
            <a:pPr marL="342900" indent="-342900">
              <a:buAutoNum type="arabicPeriod" startAt="2"/>
            </a:pPr>
            <a:endParaRPr lang="en-IN" dirty="0"/>
          </a:p>
          <a:p>
            <a:r>
              <a:rPr lang="en-IN" dirty="0"/>
              <a:t>              Mistakes are identified instantly, and hints are offered before moving to the next concept.</a:t>
            </a:r>
          </a:p>
          <a:p>
            <a:endParaRPr lang="en-IN" dirty="0"/>
          </a:p>
          <a:p>
            <a:pPr marL="342900" indent="-342900">
              <a:buAutoNum type="arabicPeriod" startAt="3"/>
            </a:pPr>
            <a:r>
              <a:rPr lang="en-IN" b="1" dirty="0"/>
              <a:t>Content Personalization</a:t>
            </a:r>
          </a:p>
          <a:p>
            <a:r>
              <a:rPr lang="en-IN" dirty="0"/>
              <a:t>               </a:t>
            </a:r>
          </a:p>
          <a:p>
            <a:r>
              <a:rPr lang="en-IN" dirty="0"/>
              <a:t>              Edu Tutor AI recommends videos, examples, and exercises     tailored to individual learning preferences.</a:t>
            </a:r>
          </a:p>
          <a:p>
            <a:endParaRPr lang="en-IN" dirty="0"/>
          </a:p>
          <a:p>
            <a:pPr marL="342900" indent="-342900">
              <a:buAutoNum type="arabicPeriod" startAt="4"/>
            </a:pPr>
            <a:r>
              <a:rPr lang="en-IN" b="1" dirty="0"/>
              <a:t>Progress Tracking </a:t>
            </a:r>
          </a:p>
          <a:p>
            <a:pPr marL="342900" indent="-342900">
              <a:buAutoNum type="arabicPeriod" startAt="4"/>
            </a:pPr>
            <a:endParaRPr lang="en-IN" dirty="0"/>
          </a:p>
          <a:p>
            <a:r>
              <a:rPr lang="en-IN" dirty="0"/>
              <a:t>              Detailed dashboards track growth over time, highlighting weak and strong areas.</a:t>
            </a:r>
          </a:p>
          <a:p>
            <a:endParaRPr lang="en-IN" dirty="0"/>
          </a:p>
          <a:p>
            <a:pPr marL="342900" indent="-342900">
              <a:buAutoNum type="arabicPeriod" startAt="5"/>
            </a:pPr>
            <a:r>
              <a:rPr lang="en-IN" b="1" dirty="0"/>
              <a:t>24/7 Availability</a:t>
            </a:r>
          </a:p>
          <a:p>
            <a:pPr marL="342900" indent="-342900">
              <a:buAutoNum type="arabicPeriod" startAt="5"/>
            </a:pPr>
            <a:endParaRPr lang="en-IN" dirty="0"/>
          </a:p>
          <a:p>
            <a:r>
              <a:rPr lang="en-IN" dirty="0"/>
              <a:t>              Students can access lessons anytime, making learning more flexible.</a:t>
            </a:r>
          </a:p>
        </p:txBody>
      </p:sp>
    </p:spTree>
    <p:extLst>
      <p:ext uri="{BB962C8B-B14F-4D97-AF65-F5344CB8AC3E}">
        <p14:creationId xmlns:p14="http://schemas.microsoft.com/office/powerpoint/2010/main" val="1775347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A1FE22-BC15-330F-761D-20C84FB4354E}"/>
              </a:ext>
            </a:extLst>
          </p:cNvPr>
          <p:cNvSpPr txBox="1"/>
          <p:nvPr/>
        </p:nvSpPr>
        <p:spPr>
          <a:xfrm>
            <a:off x="344129" y="265472"/>
            <a:ext cx="8799871" cy="6647974"/>
          </a:xfrm>
          <a:prstGeom prst="rect">
            <a:avLst/>
          </a:prstGeom>
          <a:noFill/>
        </p:spPr>
        <p:txBody>
          <a:bodyPr wrap="square">
            <a:spAutoFit/>
          </a:bodyPr>
          <a:lstStyle/>
          <a:p>
            <a:r>
              <a:rPr lang="en-IN" sz="4000" b="1" dirty="0"/>
              <a:t>TECHNOLOGY USED</a:t>
            </a:r>
          </a:p>
          <a:p>
            <a:endParaRPr lang="en-IN" dirty="0"/>
          </a:p>
          <a:p>
            <a:endParaRPr lang="en-IN" dirty="0"/>
          </a:p>
          <a:p>
            <a:r>
              <a:rPr lang="en-IN" sz="2000" b="1" dirty="0"/>
              <a:t>Artificial Intelligence &amp; Machine Learning:</a:t>
            </a:r>
          </a:p>
          <a:p>
            <a:endParaRPr lang="en-IN" dirty="0"/>
          </a:p>
          <a:p>
            <a:r>
              <a:rPr lang="en-IN" dirty="0"/>
              <a:t> Power adaptive algorithms.</a:t>
            </a:r>
          </a:p>
          <a:p>
            <a:endParaRPr lang="en-IN" dirty="0"/>
          </a:p>
          <a:p>
            <a:r>
              <a:rPr lang="en-IN" sz="2000" b="1" dirty="0"/>
              <a:t>Natural Language Processing (NLP): </a:t>
            </a:r>
          </a:p>
          <a:p>
            <a:endParaRPr lang="en-IN" dirty="0"/>
          </a:p>
          <a:p>
            <a:r>
              <a:rPr lang="en-IN" dirty="0"/>
              <a:t>Understands student queries and provides relevant answers.</a:t>
            </a:r>
          </a:p>
          <a:p>
            <a:endParaRPr lang="en-IN" dirty="0"/>
          </a:p>
          <a:p>
            <a:r>
              <a:rPr lang="en-IN" sz="2000" b="1" dirty="0"/>
              <a:t>Data Analytics: </a:t>
            </a:r>
          </a:p>
          <a:p>
            <a:endParaRPr lang="en-IN" dirty="0"/>
          </a:p>
          <a:p>
            <a:r>
              <a:rPr lang="en-IN" dirty="0" err="1"/>
              <a:t>Analyzes</a:t>
            </a:r>
            <a:r>
              <a:rPr lang="en-IN" dirty="0"/>
              <a:t> learning patterns and predicts areas needing improvement.</a:t>
            </a:r>
          </a:p>
          <a:p>
            <a:endParaRPr lang="en-IN" dirty="0"/>
          </a:p>
          <a:p>
            <a:r>
              <a:rPr lang="en-IN" sz="2000" b="1" dirty="0"/>
              <a:t>Chatbots/Virtual Assistants:</a:t>
            </a:r>
          </a:p>
          <a:p>
            <a:endParaRPr lang="en-IN" dirty="0"/>
          </a:p>
          <a:p>
            <a:r>
              <a:rPr lang="en-IN" dirty="0"/>
              <a:t> Provide instant help and reminders.</a:t>
            </a:r>
          </a:p>
          <a:p>
            <a:endParaRPr lang="en-IN" dirty="0"/>
          </a:p>
          <a:p>
            <a:r>
              <a:rPr lang="en-IN" sz="2000" b="1" dirty="0"/>
              <a:t>Cloud Platforms:</a:t>
            </a:r>
          </a:p>
          <a:p>
            <a:endParaRPr lang="en-IN" dirty="0"/>
          </a:p>
          <a:p>
            <a:r>
              <a:rPr lang="en-IN" dirty="0"/>
              <a:t> Store data securely and enable global access.</a:t>
            </a:r>
          </a:p>
        </p:txBody>
      </p:sp>
    </p:spTree>
    <p:extLst>
      <p:ext uri="{BB962C8B-B14F-4D97-AF65-F5344CB8AC3E}">
        <p14:creationId xmlns:p14="http://schemas.microsoft.com/office/powerpoint/2010/main" val="6782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D81D1-1CA8-EB75-1A0A-577157725506}"/>
              </a:ext>
            </a:extLst>
          </p:cNvPr>
          <p:cNvSpPr txBox="1"/>
          <p:nvPr/>
        </p:nvSpPr>
        <p:spPr>
          <a:xfrm>
            <a:off x="98323" y="98323"/>
            <a:ext cx="10127225" cy="4985980"/>
          </a:xfrm>
          <a:prstGeom prst="rect">
            <a:avLst/>
          </a:prstGeom>
          <a:noFill/>
        </p:spPr>
        <p:txBody>
          <a:bodyPr wrap="square">
            <a:spAutoFit/>
          </a:bodyPr>
          <a:lstStyle/>
          <a:p>
            <a:r>
              <a:rPr lang="en-IN" sz="4000" b="1" dirty="0"/>
              <a:t>IMPLEMENTATION PLAN</a:t>
            </a:r>
          </a:p>
          <a:p>
            <a:pPr lvl="1"/>
            <a:endParaRPr lang="en-IN" dirty="0"/>
          </a:p>
          <a:p>
            <a:pPr lvl="1"/>
            <a:endParaRPr lang="en-IN" dirty="0"/>
          </a:p>
          <a:p>
            <a:pPr lvl="1"/>
            <a:r>
              <a:rPr lang="en-IN" sz="2000" b="1" dirty="0"/>
              <a:t>1</a:t>
            </a:r>
            <a:r>
              <a:rPr lang="en-IN" sz="2000" dirty="0"/>
              <a:t>. </a:t>
            </a:r>
            <a:r>
              <a:rPr lang="en-IN" sz="2000" b="1" dirty="0"/>
              <a:t>Requirement Gathering </a:t>
            </a:r>
            <a:r>
              <a:rPr lang="en-IN" dirty="0"/>
              <a:t>– Understand student, teacher, and institutional needs.</a:t>
            </a:r>
          </a:p>
          <a:p>
            <a:endParaRPr lang="en-IN" dirty="0"/>
          </a:p>
          <a:p>
            <a:pPr marL="342900" indent="-342900">
              <a:buAutoNum type="arabicPeriod"/>
            </a:pPr>
            <a:endParaRPr lang="en-IN" dirty="0"/>
          </a:p>
          <a:p>
            <a:r>
              <a:rPr lang="en-IN" dirty="0"/>
              <a:t>          </a:t>
            </a:r>
            <a:r>
              <a:rPr lang="en-IN" sz="2000" b="1" dirty="0"/>
              <a:t>2. Prototype Development </a:t>
            </a:r>
            <a:r>
              <a:rPr lang="en-IN" dirty="0"/>
              <a:t>– Build a small-scale model with limited subjects.</a:t>
            </a:r>
          </a:p>
          <a:p>
            <a:endParaRPr lang="en-IN" dirty="0"/>
          </a:p>
          <a:p>
            <a:pPr marL="342900" indent="-342900">
              <a:buAutoNum type="arabicPeriod"/>
            </a:pPr>
            <a:endParaRPr lang="en-IN" dirty="0"/>
          </a:p>
          <a:p>
            <a:r>
              <a:rPr lang="en-IN" dirty="0"/>
              <a:t>          </a:t>
            </a:r>
            <a:r>
              <a:rPr lang="en-IN" sz="2000" b="1" dirty="0"/>
              <a:t>3. Pilot Testing </a:t>
            </a:r>
            <a:r>
              <a:rPr lang="en-IN" dirty="0"/>
              <a:t>– Conduct trials with a group of students and collect feedback.</a:t>
            </a:r>
          </a:p>
          <a:p>
            <a:endParaRPr lang="en-IN" dirty="0"/>
          </a:p>
          <a:p>
            <a:pPr marL="342900" indent="-342900">
              <a:buAutoNum type="arabicPeriod"/>
            </a:pPr>
            <a:endParaRPr lang="en-IN" dirty="0"/>
          </a:p>
          <a:p>
            <a:r>
              <a:rPr lang="en-IN" dirty="0"/>
              <a:t>          </a:t>
            </a:r>
            <a:r>
              <a:rPr lang="en-IN" sz="2000" b="1" dirty="0"/>
              <a:t>4. Iteration &amp; Improvement </a:t>
            </a:r>
            <a:r>
              <a:rPr lang="en-IN" dirty="0"/>
              <a:t>– Refine algorithms and content.</a:t>
            </a:r>
          </a:p>
          <a:p>
            <a:endParaRPr lang="en-IN" dirty="0"/>
          </a:p>
          <a:p>
            <a:pPr marL="342900" indent="-342900">
              <a:buAutoNum type="arabicPeriod"/>
            </a:pPr>
            <a:endParaRPr lang="en-IN" dirty="0"/>
          </a:p>
          <a:p>
            <a:r>
              <a:rPr lang="en-IN" dirty="0"/>
              <a:t>          </a:t>
            </a:r>
            <a:r>
              <a:rPr lang="en-IN" sz="2000" b="1" dirty="0"/>
              <a:t>5. Full-Scale Deployment </a:t>
            </a:r>
            <a:r>
              <a:rPr lang="en-IN" dirty="0"/>
              <a:t>– Launch system for schools, colleges, and self-learners.</a:t>
            </a:r>
          </a:p>
        </p:txBody>
      </p:sp>
    </p:spTree>
    <p:extLst>
      <p:ext uri="{BB962C8B-B14F-4D97-AF65-F5344CB8AC3E}">
        <p14:creationId xmlns:p14="http://schemas.microsoft.com/office/powerpoint/2010/main" val="486771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1044</Words>
  <Application>Microsoft Office PowerPoint</Application>
  <PresentationFormat>Widescreen</PresentationFormat>
  <Paragraphs>189</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Edu Tutor Ai: Personalized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v</dc:creator>
  <cp:lastModifiedBy>Harish v</cp:lastModifiedBy>
  <cp:revision>2</cp:revision>
  <dcterms:created xsi:type="dcterms:W3CDTF">2025-09-17T04:29:38Z</dcterms:created>
  <dcterms:modified xsi:type="dcterms:W3CDTF">2025-09-17T13:42:49Z</dcterms:modified>
</cp:coreProperties>
</file>