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6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presProps" Target="presProps.xml" /><Relationship Id="rId3" Type="http://schemas.openxmlformats.org/officeDocument/2006/relationships/slide" Target="slides/slide2.xml" /><Relationship Id="rId21" Type="http://schemas.openxmlformats.org/officeDocument/2006/relationships/tableStyles" Target="tableStyle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viewProps" Target="viewProp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 /><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16" name="Rectangle 15"/>
          <p:cNvSpPr/>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1"/>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chemeClr val="tx1"/>
                </a:solidFill>
                <a:latin typeface="+mn-lt"/>
              </a:defRPr>
            </a:lvl1pPr>
          </a:lstStyle>
          <a:p>
            <a:fld id="{DDA51639-B2D6-4652-B8C3-1B4C224A7BAF}" type="datetimeFigureOut">
              <a:rPr lang="en-US" dirty="0"/>
              <a:t>9/13/2024</a:t>
            </a:fld>
            <a:endParaRPr lang="en-US" dirty="0"/>
          </a:p>
        </p:txBody>
      </p:sp>
      <p:sp>
        <p:nvSpPr>
          <p:cNvPr id="21" name="Footer Placeholder 20"/>
          <p:cNvSpPr>
            <a:spLocks noGrp="1"/>
          </p:cNvSpPr>
          <p:nvPr>
            <p:ph type="ftr" sz="quarter" idx="11"/>
          </p:nvPr>
        </p:nvSpPr>
        <p:spPr>
          <a:xfrm>
            <a:off x="1453896" y="5211060"/>
            <a:ext cx="5905500" cy="228600"/>
          </a:xfrm>
        </p:spPr>
        <p:txBody>
          <a:bodyPr/>
          <a:lstStyle>
            <a:lvl1pPr algn="l">
              <a:defRPr>
                <a:solidFill>
                  <a:schemeClr val="tx1">
                    <a:lumMod val="75000"/>
                    <a:lumOff val="25000"/>
                  </a:schemeClr>
                </a:solidFill>
              </a:defRPr>
            </a:lvl1pPr>
          </a:lstStyle>
          <a:p>
            <a:endParaRPr lang="en-US" dirty="0"/>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4FAB73BC-B049-4115-A692-8D63A059BFB8}" type="slidenum">
              <a:rPr lang="en-US" dirty="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11A6AA8-A04B-4104-9AE2-BD48D340E27F}" type="datetimeFigureOut">
              <a:rPr lang="en-US" dirty="0"/>
              <a:t>9/13/2024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4E0BF79-FAC6-4A96-8DE1-F7B82E2E1652}" type="datetimeFigureOut">
              <a:rPr lang="en-US" dirty="0"/>
              <a:t>9/13/2024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2FF5DD9-2C52-442D-92E2-8072C0C3D7CD}" type="datetimeFigureOut">
              <a:rPr lang="en-US" dirty="0"/>
              <a:t>9/13/2024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22" name="Rectangle 21"/>
          <p:cNvSpPr/>
          <p:nvPr/>
        </p:nvSpPr>
        <p:spPr>
          <a:xfrm>
            <a:off x="0" y="0"/>
            <a:ext cx="12192000" cy="6858000"/>
          </a:xfrm>
          <a:prstGeom prst="rect">
            <a:avLst/>
          </a:prstGeom>
          <a:blipFill dpi="0" rotWithShape="1">
            <a:blip r:embed="rId2">
              <a:alphaModFix amt="45000"/>
              <a:duotone>
                <a:schemeClr val="accent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0"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defRPr sz="1600">
                <a:solidFill>
                  <a:schemeClr val="tx1"/>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chemeClr val="tx1"/>
                </a:solidFill>
                <a:latin typeface="+mn-lt"/>
                <a:ea typeface="+mn-ea"/>
                <a:cs typeface="+mn-cs"/>
              </a:defRPr>
            </a:lvl1pPr>
          </a:lstStyle>
          <a:p>
            <a:fld id="{C44961B7-6B89-48AB-966F-622E2788EECC}" type="datetimeFigureOut">
              <a:rPr lang="en-US" dirty="0"/>
              <a:t>9/13/2024</a:t>
            </a:fld>
            <a:endParaRPr lang="en-US" dirty="0"/>
          </a:p>
        </p:txBody>
      </p:sp>
      <p:sp>
        <p:nvSpPr>
          <p:cNvPr id="5" name="Footer Placeholder 4"/>
          <p:cNvSpPr>
            <a:spLocks noGrp="1"/>
          </p:cNvSpPr>
          <p:nvPr>
            <p:ph type="ftr" sz="quarter" idx="11"/>
          </p:nvPr>
        </p:nvSpPr>
        <p:spPr>
          <a:xfrm>
            <a:off x="1453553" y="5211060"/>
            <a:ext cx="5907024" cy="228600"/>
          </a:xfrm>
        </p:spPr>
        <p:txBody>
          <a:bodyPr/>
          <a:lstStyle>
            <a:lvl1pPr algn="l">
              <a:defRPr/>
            </a:lvl1pPr>
          </a:lstStyle>
          <a:p>
            <a:endParaRPr lang="en-US" dirty="0"/>
          </a:p>
        </p:txBody>
      </p:sp>
      <p:sp>
        <p:nvSpPr>
          <p:cNvPr id="6" name="Slide Number Placeholder 5"/>
          <p:cNvSpPr>
            <a:spLocks noGrp="1"/>
          </p:cNvSpPr>
          <p:nvPr>
            <p:ph type="sldNum" sz="quarter" idx="12"/>
          </p:nvPr>
        </p:nvSpPr>
        <p:spPr>
          <a:xfrm>
            <a:off x="8604504" y="5211060"/>
            <a:ext cx="2112264" cy="228600"/>
          </a:xfrm>
        </p:spPr>
        <p:txBody>
          <a:bodyPr/>
          <a:lstStyle/>
          <a:p>
            <a:fld id="{4FAB73BC-B049-4115-A692-8D63A059BFB8}" type="slidenum">
              <a:rPr lang="en-US" dirty="0"/>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BD3D6FB-79CC-4683-A046-BBE785BA1BED}" type="datetimeFigureOut">
              <a:rPr lang="en-US" dirty="0"/>
              <a:t>9/13/2024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900" b="0">
                <a:solidFill>
                  <a:schemeClr val="tx2"/>
                </a:solidFill>
                <a:latin typeface="+mn-lt"/>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900" b="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512B3E8-48F1-4B23-8498-D8A04A81EC9C}" type="datetimeFigureOut">
              <a:rPr lang="en-US" dirty="0"/>
              <a:t>9/13/2024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0B90D90-AA62-404D-A741-635B4370F9CB}" type="datetimeFigureOut">
              <a:rPr lang="en-US" dirty="0"/>
              <a:t>9/13/2024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7002E4-6836-46D1-9DBB-3C27C0DD3A89}" type="datetimeFigureOut">
              <a:rPr lang="en-US" dirty="0"/>
              <a:t>9/13/2024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6" name="Rectangle 15"/>
          <p:cNvSpPr/>
          <p:nvPr/>
        </p:nvSpPr>
        <p:spPr>
          <a:xfrm>
            <a:off x="245529" y="237744"/>
            <a:ext cx="8531352"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rgbClr val="FFFFFF"/>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7772400" cy="53340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1CF131DD-A141-4471-BCF9-C6073EDD7E20}" type="datetimeFigureOut">
              <a:rPr lang="en-US" dirty="0"/>
              <a:t>9/13/2024</a:t>
            </a:fld>
            <a:endParaRPr lang="en-US" dirty="0"/>
          </a:p>
        </p:txBody>
      </p:sp>
      <p:sp>
        <p:nvSpPr>
          <p:cNvPr id="9" name="Footer Placeholder 8"/>
          <p:cNvSpPr>
            <a:spLocks noGrp="1"/>
          </p:cNvSpPr>
          <p:nvPr>
            <p:ph type="ftr" sz="quarter" idx="11"/>
          </p:nvPr>
        </p:nvSpPr>
        <p:spPr/>
        <p:txBody>
          <a:bodyPr/>
          <a:lstStyle>
            <a:lvl1pPr algn="r">
              <a:defRPr/>
            </a:lvl1pPr>
          </a:lstStyle>
          <a:p>
            <a:endParaRPr lang="en-US" dirty="0"/>
          </a:p>
        </p:txBody>
      </p:sp>
      <p:sp>
        <p:nvSpPr>
          <p:cNvPr id="11" name="Slide Number Placeholder 10"/>
          <p:cNvSpPr>
            <a:spLocks noGrp="1"/>
          </p:cNvSpPr>
          <p:nvPr>
            <p:ph type="sldNum" sz="quarter" idx="12"/>
          </p:nvPr>
        </p:nvSpPr>
        <p:spPr>
          <a:xfrm>
            <a:off x="10393677" y="6223002"/>
            <a:ext cx="1463040" cy="274320"/>
          </a:xfrm>
        </p:spPr>
        <p:txBody>
          <a:bodyPr/>
          <a:lstStyle>
            <a:lvl1pPr>
              <a:defRPr>
                <a:solidFill>
                  <a:srgbClr val="FFFFFF"/>
                </a:solidFill>
              </a:defRPr>
            </a:lvl1pPr>
          </a:lstStyle>
          <a:p>
            <a:fld id="{4FAB73BC-B049-4115-A692-8D63A059BFB8}" type="slidenum">
              <a:rPr lang="en-US" dirty="0"/>
              <a:pPr/>
              <a:t>‹#›</a:t>
            </a:fld>
            <a:endParaRPr lang="en-US" dirty="0"/>
          </a:p>
        </p:txBody>
      </p:sp>
      <p:sp>
        <p:nvSpPr>
          <p:cNvPr id="12" name="Rectangle 11"/>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rgbClr val="FFFFFF"/>
                </a:solidFill>
                <a:latin typeface="+mj-lt"/>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228599" y="237744"/>
            <a:ext cx="8531352"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fld id="{AB334A90-EB03-42F3-8859-2C2B2724C058}" type="datetimeFigureOut">
              <a:rPr lang="en-US" dirty="0"/>
              <a:t>9/13/2024</a:t>
            </a:fld>
            <a:endParaRPr lang="en-US" dirty="0"/>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endParaRPr lang="en-US" dirty="0"/>
          </a:p>
        </p:txBody>
      </p:sp>
      <p:sp>
        <p:nvSpPr>
          <p:cNvPr id="7" name="Slide Number Placeholder 6"/>
          <p:cNvSpPr>
            <a:spLocks noGrp="1"/>
          </p:cNvSpPr>
          <p:nvPr>
            <p:ph type="sldNum" sz="quarter" idx="12"/>
          </p:nvPr>
        </p:nvSpPr>
        <p:spPr>
          <a:xfrm>
            <a:off x="10396728" y="6227064"/>
            <a:ext cx="1463040" cy="274320"/>
          </a:xfrm>
        </p:spPr>
        <p:txBody>
          <a:bodyPr/>
          <a:lstStyle>
            <a:lvl1pPr>
              <a:defRPr>
                <a:solidFill>
                  <a:srgbClr val="FFFFFF"/>
                </a:solidFill>
              </a:defRPr>
            </a:lvl1pPr>
          </a:lstStyle>
          <a:p>
            <a:fld id="{4FAB73BC-B049-4115-A692-8D63A059BFB8}" type="slidenum">
              <a:rPr lang="en-US" dirty="0"/>
              <a:pPr/>
              <a:t>‹#›</a:t>
            </a:fld>
            <a:endParaRPr lang="en-US" dirty="0"/>
          </a:p>
        </p:txBody>
      </p:sp>
      <p:sp>
        <p:nvSpPr>
          <p:cNvPr id="10" name="Rectangle 9"/>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74320" y="6307672"/>
            <a:ext cx="2743200" cy="274320"/>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CBC48EC7-AF6A-48D3-8284-14BACBEBDD84}" type="datetimeFigureOut">
              <a:rPr lang="en-US" dirty="0"/>
              <a:t>9/13/2024</a:t>
            </a:fld>
            <a:endParaRPr lang="en-US" dirty="0"/>
          </a:p>
        </p:txBody>
      </p:sp>
      <p:sp>
        <p:nvSpPr>
          <p:cNvPr id="5" name="Footer Placeholder 4"/>
          <p:cNvSpPr>
            <a:spLocks noGrp="1"/>
          </p:cNvSpPr>
          <p:nvPr>
            <p:ph type="ftr" sz="quarter" idx="3"/>
          </p:nvPr>
        </p:nvSpPr>
        <p:spPr>
          <a:xfrm>
            <a:off x="3489960" y="6307672"/>
            <a:ext cx="5212080" cy="274320"/>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469880" y="6307672"/>
            <a:ext cx="1463040" cy="27432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hf sldNum="0" hdr="0" ftr="0" dt="0"/>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jpe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2" Type="http://schemas.openxmlformats.org/officeDocument/2006/relationships/image" Target="../media/image11.jpeg" /><Relationship Id="rId1" Type="http://schemas.openxmlformats.org/officeDocument/2006/relationships/slideLayout" Target="../slideLayouts/slideLayout7.xml" /></Relationships>
</file>

<file path=ppt/slides/_rels/slide15.xml.rels><?xml version="1.0" encoding="UTF-8" standalone="yes"?>
<Relationships xmlns="http://schemas.openxmlformats.org/package/2006/relationships"><Relationship Id="rId2" Type="http://schemas.openxmlformats.org/officeDocument/2006/relationships/image" Target="../media/image12.jpeg" /><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2" Type="http://schemas.openxmlformats.org/officeDocument/2006/relationships/image" Target="../media/image3.jpeg"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2" Type="http://schemas.openxmlformats.org/officeDocument/2006/relationships/image" Target="../media/image4.jpe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image" Target="../media/image5.jpe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6.jpe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image" Target="../media/image7.jpe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2" Type="http://schemas.openxmlformats.org/officeDocument/2006/relationships/image" Target="../media/image8.jpeg"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9.jpe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5A3868-4325-5CD1-3ACD-61B3263F78C4}"/>
              </a:ext>
            </a:extLst>
          </p:cNvPr>
          <p:cNvSpPr>
            <a:spLocks noGrp="1"/>
          </p:cNvSpPr>
          <p:nvPr>
            <p:ph type="ctrTitle"/>
          </p:nvPr>
        </p:nvSpPr>
        <p:spPr>
          <a:xfrm>
            <a:off x="2631281" y="2122218"/>
            <a:ext cx="6512719" cy="1337737"/>
          </a:xfrm>
        </p:spPr>
        <p:txBody>
          <a:bodyPr/>
          <a:lstStyle/>
          <a:p>
            <a:r>
              <a:rPr lang="en-US" sz="4000" b="1" dirty="0"/>
              <a:t>Employee data analysis using excel </a:t>
            </a:r>
          </a:p>
        </p:txBody>
      </p:sp>
      <p:sp>
        <p:nvSpPr>
          <p:cNvPr id="3" name="Subtitle 2">
            <a:extLst>
              <a:ext uri="{FF2B5EF4-FFF2-40B4-BE49-F238E27FC236}">
                <a16:creationId xmlns:a16="http://schemas.microsoft.com/office/drawing/2014/main" id="{10B76C88-0EE8-D9D6-A9AC-5BF2ACB4FB60}"/>
              </a:ext>
            </a:extLst>
          </p:cNvPr>
          <p:cNvSpPr>
            <a:spLocks noGrp="1"/>
          </p:cNvSpPr>
          <p:nvPr>
            <p:ph type="subTitle" idx="1"/>
          </p:nvPr>
        </p:nvSpPr>
        <p:spPr>
          <a:xfrm>
            <a:off x="2631281" y="3459956"/>
            <a:ext cx="6917533" cy="1862138"/>
          </a:xfrm>
        </p:spPr>
        <p:txBody>
          <a:bodyPr>
            <a:normAutofit/>
          </a:bodyPr>
          <a:lstStyle/>
          <a:p>
            <a:r>
              <a:rPr lang="en-US" sz="2000" b="1" dirty="0"/>
              <a:t>Name:</a:t>
            </a:r>
            <a:r>
              <a:rPr lang="en-IN" sz="2000" b="1" dirty="0"/>
              <a:t> K. </a:t>
            </a:r>
            <a:r>
              <a:rPr lang="en-IN" sz="2000" b="1"/>
              <a:t>Dhanalakshmi</a:t>
            </a:r>
            <a:endParaRPr lang="en-US" sz="2000" b="1" dirty="0"/>
          </a:p>
          <a:p>
            <a:r>
              <a:rPr lang="en-US" sz="2000" b="1" dirty="0"/>
              <a:t>Register No; 312</a:t>
            </a:r>
            <a:r>
              <a:rPr lang="en-IN" sz="2000" b="1" dirty="0"/>
              <a:t>218550</a:t>
            </a:r>
            <a:endParaRPr lang="en-US" sz="2000" b="1" dirty="0"/>
          </a:p>
          <a:p>
            <a:r>
              <a:rPr lang="en-US" sz="2000" b="1" dirty="0"/>
              <a:t>Department: III </a:t>
            </a:r>
            <a:r>
              <a:rPr lang="en-US" sz="2000" b="1" dirty="0" err="1"/>
              <a:t>B.com</a:t>
            </a:r>
            <a:r>
              <a:rPr lang="en-US" sz="2000" b="1" dirty="0"/>
              <a:t> (</a:t>
            </a:r>
            <a:r>
              <a:rPr lang="en-IN" sz="2000" b="1" dirty="0"/>
              <a:t>A&amp;F)</a:t>
            </a:r>
            <a:endParaRPr lang="en-US" sz="2000" b="1" dirty="0"/>
          </a:p>
          <a:p>
            <a:r>
              <a:rPr lang="en-US" sz="2000" b="1" dirty="0"/>
              <a:t>College : JNN ARTS AND SCIENCE COLLEGE </a:t>
            </a:r>
          </a:p>
        </p:txBody>
      </p:sp>
    </p:spTree>
    <p:extLst>
      <p:ext uri="{BB962C8B-B14F-4D97-AF65-F5344CB8AC3E}">
        <p14:creationId xmlns:p14="http://schemas.microsoft.com/office/powerpoint/2010/main" val="23329022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2243C6-CC53-E16F-257A-D911C2534877}"/>
              </a:ext>
            </a:extLst>
          </p:cNvPr>
          <p:cNvSpPr>
            <a:spLocks noGrp="1"/>
          </p:cNvSpPr>
          <p:nvPr>
            <p:ph type="title"/>
          </p:nvPr>
        </p:nvSpPr>
        <p:spPr>
          <a:xfrm>
            <a:off x="2924688" y="245401"/>
            <a:ext cx="7672388" cy="1357656"/>
          </a:xfrm>
        </p:spPr>
        <p:txBody>
          <a:bodyPr/>
          <a:lstStyle/>
          <a:p>
            <a:r>
              <a:rPr lang="en-US" b="1" dirty="0"/>
              <a:t>Dataset Description </a:t>
            </a:r>
          </a:p>
        </p:txBody>
      </p:sp>
      <p:sp>
        <p:nvSpPr>
          <p:cNvPr id="3" name="Content Placeholder 2">
            <a:extLst>
              <a:ext uri="{FF2B5EF4-FFF2-40B4-BE49-F238E27FC236}">
                <a16:creationId xmlns:a16="http://schemas.microsoft.com/office/drawing/2014/main" id="{86F7A804-8031-2FD5-37B3-1C29B2664F0A}"/>
              </a:ext>
            </a:extLst>
          </p:cNvPr>
          <p:cNvSpPr>
            <a:spLocks noGrp="1"/>
          </p:cNvSpPr>
          <p:nvPr>
            <p:ph idx="1"/>
          </p:nvPr>
        </p:nvSpPr>
        <p:spPr>
          <a:xfrm>
            <a:off x="448235" y="1603057"/>
            <a:ext cx="6972549" cy="5254943"/>
          </a:xfrm>
        </p:spPr>
        <p:txBody>
          <a:bodyPr>
            <a:normAutofit lnSpcReduction="10000"/>
          </a:bodyPr>
          <a:lstStyle/>
          <a:p>
            <a:pPr marL="342900" indent="-342900">
              <a:buAutoNum type="arabicPeriod"/>
            </a:pPr>
            <a:r>
              <a:rPr lang="en-US" b="1" dirty="0"/>
              <a:t>Dataset Name: Employee Data
2. Description: This dataset contains comprehensive information about employees within the organization, including demographic details, employment history, and departmental assignments. It is designed to support analysis related to workforce size, trends, and other key metrics.</a:t>
            </a:r>
          </a:p>
          <a:p>
            <a:pPr marL="0" indent="0">
              <a:buNone/>
            </a:pPr>
            <a:r>
              <a:rPr lang="en-US" b="1" dirty="0"/>
              <a:t>3. Data Fields:</a:t>
            </a:r>
          </a:p>
          <a:p>
            <a:pPr marL="0" indent="0">
              <a:buNone/>
            </a:pPr>
            <a:r>
              <a:rPr lang="en-US" b="1" dirty="0"/>
              <a:t>Employee ID: Unique identifier for each employee 
Name: Full name of the employee.
Department: Department in which the employee works.
Position/Role: Job title or role of the employee.
Date of Hire: The date the employee was hired.
Date of Termination: The date the employee left the company.
</a:t>
            </a:r>
            <a:endParaRPr lang="en-US" sz="7200" b="1" dirty="0"/>
          </a:p>
        </p:txBody>
      </p:sp>
      <p:pic>
        <p:nvPicPr>
          <p:cNvPr id="4" name="Picture 4">
            <a:extLst>
              <a:ext uri="{FF2B5EF4-FFF2-40B4-BE49-F238E27FC236}">
                <a16:creationId xmlns:a16="http://schemas.microsoft.com/office/drawing/2014/main" id="{9923EFDF-7883-99C6-5804-2B08A8EFCD8E}"/>
              </a:ext>
            </a:extLst>
          </p:cNvPr>
          <p:cNvPicPr>
            <a:picLocks noChangeAspect="1"/>
          </p:cNvPicPr>
          <p:nvPr/>
        </p:nvPicPr>
        <p:blipFill>
          <a:blip r:embed="rId2"/>
          <a:stretch>
            <a:fillRect/>
          </a:stretch>
        </p:blipFill>
        <p:spPr>
          <a:xfrm>
            <a:off x="7420784" y="1995963"/>
            <a:ext cx="4369987" cy="3909537"/>
          </a:xfrm>
          <a:prstGeom prst="rect">
            <a:avLst/>
          </a:prstGeom>
        </p:spPr>
      </p:pic>
    </p:spTree>
    <p:extLst>
      <p:ext uri="{BB962C8B-B14F-4D97-AF65-F5344CB8AC3E}">
        <p14:creationId xmlns:p14="http://schemas.microsoft.com/office/powerpoint/2010/main" val="19083490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634C24-E5BD-309B-70C9-AA71F6172BAB}"/>
              </a:ext>
            </a:extLst>
          </p:cNvPr>
          <p:cNvSpPr>
            <a:spLocks noGrp="1"/>
          </p:cNvSpPr>
          <p:nvPr>
            <p:ph type="title"/>
          </p:nvPr>
        </p:nvSpPr>
        <p:spPr>
          <a:xfrm>
            <a:off x="2250282" y="392907"/>
            <a:ext cx="8958262" cy="1535906"/>
          </a:xfrm>
        </p:spPr>
        <p:txBody>
          <a:bodyPr/>
          <a:lstStyle/>
          <a:p>
            <a:r>
              <a:rPr lang="en-US" b="1" dirty="0"/>
              <a:t>Dataset Description </a:t>
            </a:r>
          </a:p>
        </p:txBody>
      </p:sp>
      <p:sp>
        <p:nvSpPr>
          <p:cNvPr id="3" name="Content Placeholder 2">
            <a:extLst>
              <a:ext uri="{FF2B5EF4-FFF2-40B4-BE49-F238E27FC236}">
                <a16:creationId xmlns:a16="http://schemas.microsoft.com/office/drawing/2014/main" id="{3989655B-9E2E-FD36-24CA-0AA7F79A5FB3}"/>
              </a:ext>
            </a:extLst>
          </p:cNvPr>
          <p:cNvSpPr>
            <a:spLocks noGrp="1"/>
          </p:cNvSpPr>
          <p:nvPr>
            <p:ph idx="1"/>
          </p:nvPr>
        </p:nvSpPr>
        <p:spPr>
          <a:xfrm>
            <a:off x="666750" y="1654968"/>
            <a:ext cx="10132219" cy="4810125"/>
          </a:xfrm>
        </p:spPr>
        <p:txBody>
          <a:bodyPr>
            <a:normAutofit fontScale="25000" lnSpcReduction="20000"/>
          </a:bodyPr>
          <a:lstStyle/>
          <a:p>
            <a:pPr marL="0" indent="0">
              <a:buNone/>
            </a:pPr>
            <a:r>
              <a:rPr lang="en-US" sz="7200" dirty="0"/>
              <a:t>4</a:t>
            </a:r>
            <a:r>
              <a:rPr lang="en-US" sz="7200" b="1" dirty="0"/>
              <a:t>. Data Source:
</a:t>
            </a:r>
          </a:p>
          <a:p>
            <a:pPr marL="0" indent="0">
              <a:buNone/>
            </a:pPr>
            <a:r>
              <a:rPr lang="en-US" sz="7200" b="1" dirty="0"/>
              <a:t>HR Management System: Primary source for employee information.
Payroll System: For salary and employment status data.
Time Tracking System: For work hours and attendance data.
5. Data Collection Frequency:
</a:t>
            </a:r>
            <a:r>
              <a:rPr lang="en-US" sz="7200" b="1" dirty="0" err="1"/>
              <a:t>Updates:Monthly</a:t>
            </a:r>
            <a:r>
              <a:rPr lang="en-US" sz="7200" b="1" dirty="0"/>
              <a:t> or quarterly updates to reflect changes in employee data.
6. Data Format: 
File Type: CSV, Excel, or database format.
Data Encoding: UTF-8.</a:t>
            </a:r>
          </a:p>
          <a:p>
            <a:endParaRPr lang="en-US" dirty="0"/>
          </a:p>
        </p:txBody>
      </p:sp>
    </p:spTree>
    <p:extLst>
      <p:ext uri="{BB962C8B-B14F-4D97-AF65-F5344CB8AC3E}">
        <p14:creationId xmlns:p14="http://schemas.microsoft.com/office/powerpoint/2010/main" val="3120097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14AF3D-4B1F-4C58-0095-D9D496DC421C}"/>
              </a:ext>
            </a:extLst>
          </p:cNvPr>
          <p:cNvSpPr>
            <a:spLocks noGrp="1"/>
          </p:cNvSpPr>
          <p:nvPr>
            <p:ph type="title"/>
          </p:nvPr>
        </p:nvSpPr>
        <p:spPr>
          <a:xfrm>
            <a:off x="3071812" y="416720"/>
            <a:ext cx="6762750" cy="1357312"/>
          </a:xfrm>
        </p:spPr>
        <p:txBody>
          <a:bodyPr/>
          <a:lstStyle/>
          <a:p>
            <a:r>
              <a:rPr lang="en-US" b="1" dirty="0"/>
              <a:t>Modelling approach </a:t>
            </a:r>
          </a:p>
        </p:txBody>
      </p:sp>
      <p:sp>
        <p:nvSpPr>
          <p:cNvPr id="3" name="Content Placeholder 2">
            <a:extLst>
              <a:ext uri="{FF2B5EF4-FFF2-40B4-BE49-F238E27FC236}">
                <a16:creationId xmlns:a16="http://schemas.microsoft.com/office/drawing/2014/main" id="{D3F7B001-3786-3E05-D8C3-2E4420176AD0}"/>
              </a:ext>
            </a:extLst>
          </p:cNvPr>
          <p:cNvSpPr>
            <a:spLocks noGrp="1"/>
          </p:cNvSpPr>
          <p:nvPr>
            <p:ph idx="1"/>
          </p:nvPr>
        </p:nvSpPr>
        <p:spPr>
          <a:xfrm>
            <a:off x="392907" y="1643063"/>
            <a:ext cx="6762751" cy="4798217"/>
          </a:xfrm>
        </p:spPr>
        <p:txBody>
          <a:bodyPr/>
          <a:lstStyle/>
          <a:p>
            <a:pPr marL="0" indent="0">
              <a:buNone/>
            </a:pPr>
            <a:r>
              <a:rPr lang="en-US" b="1" dirty="0"/>
              <a:t>1. Predictive Analytics : Use regression models or machine learning algorithms to predict outcomes like employee turnover or performance. Techniques like logistic regression, decision trees, or random forests can be useful here.
2. Clustering : Group employees based on characteristics or behaviors. K-means clustering or hierarchical clustering can help identify patterns or segments within your data.
3. Descriptive Analytics : Use statistical methods to describe the current state of employee data. Measures like averages, standard deviations, and correlations can provide insights into employee satisfaction, performance, etc.</a:t>
            </a:r>
          </a:p>
        </p:txBody>
      </p:sp>
    </p:spTree>
    <p:extLst>
      <p:ext uri="{BB962C8B-B14F-4D97-AF65-F5344CB8AC3E}">
        <p14:creationId xmlns:p14="http://schemas.microsoft.com/office/powerpoint/2010/main" val="39341453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1275C2-9D6A-98A0-2764-9D54DC608648}"/>
              </a:ext>
            </a:extLst>
          </p:cNvPr>
          <p:cNvSpPr>
            <a:spLocks noGrp="1"/>
          </p:cNvSpPr>
          <p:nvPr>
            <p:ph type="title"/>
          </p:nvPr>
        </p:nvSpPr>
        <p:spPr/>
        <p:txBody>
          <a:bodyPr/>
          <a:lstStyle/>
          <a:p>
            <a:r>
              <a:rPr lang="en-US" b="1" dirty="0"/>
              <a:t>Modelling approach </a:t>
            </a:r>
          </a:p>
        </p:txBody>
      </p:sp>
      <p:sp>
        <p:nvSpPr>
          <p:cNvPr id="3" name="Content Placeholder 2">
            <a:extLst>
              <a:ext uri="{FF2B5EF4-FFF2-40B4-BE49-F238E27FC236}">
                <a16:creationId xmlns:a16="http://schemas.microsoft.com/office/drawing/2014/main" id="{2CD5A6D0-D943-D9A7-2022-13597941D29B}"/>
              </a:ext>
            </a:extLst>
          </p:cNvPr>
          <p:cNvSpPr>
            <a:spLocks noGrp="1"/>
          </p:cNvSpPr>
          <p:nvPr>
            <p:ph idx="1"/>
          </p:nvPr>
        </p:nvSpPr>
        <p:spPr/>
        <p:txBody>
          <a:bodyPr/>
          <a:lstStyle/>
          <a:p>
            <a:pPr marL="0" indent="0">
              <a:buNone/>
            </a:pPr>
            <a:r>
              <a:rPr lang="en-US" b="1" dirty="0"/>
              <a:t>4. Survival Analysis : If you’re interested in understanding the time until an event occurs (e.g., employee attrition), survival analysis methods like Cox proportional hazards models could be useful.
5. Time Series Analysis : If you have data over time, you could use time series analysis to identify trends and patterns in employee metrics.</a:t>
            </a:r>
          </a:p>
        </p:txBody>
      </p:sp>
    </p:spTree>
    <p:extLst>
      <p:ext uri="{BB962C8B-B14F-4D97-AF65-F5344CB8AC3E}">
        <p14:creationId xmlns:p14="http://schemas.microsoft.com/office/powerpoint/2010/main" val="41086944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3">
            <a:extLst>
              <a:ext uri="{FF2B5EF4-FFF2-40B4-BE49-F238E27FC236}">
                <a16:creationId xmlns:a16="http://schemas.microsoft.com/office/drawing/2014/main" id="{12CA2BA2-DA99-215C-D980-C36E277E5173}"/>
              </a:ext>
            </a:extLst>
          </p:cNvPr>
          <p:cNvPicPr>
            <a:picLocks noChangeAspect="1"/>
          </p:cNvPicPr>
          <p:nvPr/>
        </p:nvPicPr>
        <p:blipFill>
          <a:blip r:embed="rId2"/>
          <a:stretch>
            <a:fillRect/>
          </a:stretch>
        </p:blipFill>
        <p:spPr>
          <a:xfrm>
            <a:off x="963850" y="719666"/>
            <a:ext cx="7096949" cy="5418667"/>
          </a:xfrm>
          <a:prstGeom prst="rect">
            <a:avLst/>
          </a:prstGeom>
        </p:spPr>
      </p:pic>
      <p:sp>
        <p:nvSpPr>
          <p:cNvPr id="4" name="TextBox 3">
            <a:extLst>
              <a:ext uri="{FF2B5EF4-FFF2-40B4-BE49-F238E27FC236}">
                <a16:creationId xmlns:a16="http://schemas.microsoft.com/office/drawing/2014/main" id="{CA2DBFF5-0F0B-2762-60AA-CA6019C62448}"/>
              </a:ext>
            </a:extLst>
          </p:cNvPr>
          <p:cNvSpPr txBox="1"/>
          <p:nvPr/>
        </p:nvSpPr>
        <p:spPr>
          <a:xfrm>
            <a:off x="8417719" y="3857631"/>
            <a:ext cx="3178968" cy="2554545"/>
          </a:xfrm>
          <a:prstGeom prst="rect">
            <a:avLst/>
          </a:prstGeom>
          <a:noFill/>
        </p:spPr>
        <p:txBody>
          <a:bodyPr wrap="square" rtlCol="0">
            <a:spAutoFit/>
          </a:bodyPr>
          <a:lstStyle/>
          <a:p>
            <a:pPr algn="l"/>
            <a:r>
              <a:rPr lang="en-US" sz="4000" b="1" dirty="0"/>
              <a:t>Employee </a:t>
            </a:r>
          </a:p>
          <a:p>
            <a:pPr algn="l"/>
            <a:r>
              <a:rPr lang="en-US" sz="4000" b="1" dirty="0"/>
              <a:t>Status Analysis Using Chart </a:t>
            </a:r>
          </a:p>
        </p:txBody>
      </p:sp>
      <p:sp>
        <p:nvSpPr>
          <p:cNvPr id="5" name="TextBox 4">
            <a:extLst>
              <a:ext uri="{FF2B5EF4-FFF2-40B4-BE49-F238E27FC236}">
                <a16:creationId xmlns:a16="http://schemas.microsoft.com/office/drawing/2014/main" id="{8A5D0971-371D-6993-1703-A2A4956C5BB4}"/>
              </a:ext>
            </a:extLst>
          </p:cNvPr>
          <p:cNvSpPr txBox="1"/>
          <p:nvPr/>
        </p:nvSpPr>
        <p:spPr>
          <a:xfrm>
            <a:off x="8756124" y="1171569"/>
            <a:ext cx="1828800" cy="707886"/>
          </a:xfrm>
          <a:prstGeom prst="rect">
            <a:avLst/>
          </a:prstGeom>
          <a:noFill/>
        </p:spPr>
        <p:txBody>
          <a:bodyPr wrap="square" rtlCol="0">
            <a:spAutoFit/>
          </a:bodyPr>
          <a:lstStyle/>
          <a:p>
            <a:pPr algn="l"/>
            <a:r>
              <a:rPr lang="en-US" sz="4000" b="1" dirty="0"/>
              <a:t>Result:</a:t>
            </a:r>
          </a:p>
        </p:txBody>
      </p:sp>
    </p:spTree>
    <p:extLst>
      <p:ext uri="{BB962C8B-B14F-4D97-AF65-F5344CB8AC3E}">
        <p14:creationId xmlns:p14="http://schemas.microsoft.com/office/powerpoint/2010/main" val="10137687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06CFE2E6-3D3D-72F2-87B4-A8E874D53042}"/>
              </a:ext>
            </a:extLst>
          </p:cNvPr>
          <p:cNvPicPr>
            <a:picLocks noChangeAspect="1"/>
          </p:cNvPicPr>
          <p:nvPr/>
        </p:nvPicPr>
        <p:blipFill>
          <a:blip r:embed="rId2"/>
          <a:stretch>
            <a:fillRect/>
          </a:stretch>
        </p:blipFill>
        <p:spPr>
          <a:xfrm>
            <a:off x="496828" y="1017322"/>
            <a:ext cx="7864593" cy="5418667"/>
          </a:xfrm>
          <a:prstGeom prst="rect">
            <a:avLst/>
          </a:prstGeom>
        </p:spPr>
      </p:pic>
      <p:sp>
        <p:nvSpPr>
          <p:cNvPr id="3" name="TextBox 2">
            <a:extLst>
              <a:ext uri="{FF2B5EF4-FFF2-40B4-BE49-F238E27FC236}">
                <a16:creationId xmlns:a16="http://schemas.microsoft.com/office/drawing/2014/main" id="{62FE1C42-042A-E1AE-44A6-84E93F124800}"/>
              </a:ext>
            </a:extLst>
          </p:cNvPr>
          <p:cNvSpPr txBox="1"/>
          <p:nvPr/>
        </p:nvSpPr>
        <p:spPr>
          <a:xfrm>
            <a:off x="5181600" y="2514600"/>
            <a:ext cx="1828800" cy="1828800"/>
          </a:xfrm>
          <a:prstGeom prst="rect">
            <a:avLst/>
          </a:prstGeom>
          <a:noFill/>
        </p:spPr>
        <p:txBody>
          <a:bodyPr wrap="square" rtlCol="0">
            <a:spAutoFit/>
          </a:bodyPr>
          <a:lstStyle/>
          <a:p>
            <a:pPr algn="l"/>
            <a:endParaRPr lang="en-US" dirty="0"/>
          </a:p>
        </p:txBody>
      </p:sp>
      <p:sp>
        <p:nvSpPr>
          <p:cNvPr id="4" name="TextBox 3">
            <a:extLst>
              <a:ext uri="{FF2B5EF4-FFF2-40B4-BE49-F238E27FC236}">
                <a16:creationId xmlns:a16="http://schemas.microsoft.com/office/drawing/2014/main" id="{992D28A3-292E-E7DA-6F67-9FD4E59692EF}"/>
              </a:ext>
            </a:extLst>
          </p:cNvPr>
          <p:cNvSpPr txBox="1"/>
          <p:nvPr/>
        </p:nvSpPr>
        <p:spPr>
          <a:xfrm>
            <a:off x="8767114" y="4343399"/>
            <a:ext cx="2710511" cy="2062103"/>
          </a:xfrm>
          <a:prstGeom prst="rect">
            <a:avLst/>
          </a:prstGeom>
          <a:noFill/>
        </p:spPr>
        <p:txBody>
          <a:bodyPr wrap="square" rtlCol="0">
            <a:spAutoFit/>
          </a:bodyPr>
          <a:lstStyle/>
          <a:p>
            <a:pPr algn="l"/>
            <a:r>
              <a:rPr lang="en-US" sz="3200" b="1" dirty="0"/>
              <a:t>Employee</a:t>
            </a:r>
          </a:p>
          <a:p>
            <a:pPr algn="l"/>
            <a:r>
              <a:rPr lang="en-US" sz="3200" b="1" dirty="0"/>
              <a:t>Status</a:t>
            </a:r>
          </a:p>
          <a:p>
            <a:pPr algn="l"/>
            <a:r>
              <a:rPr lang="en-US" sz="3200" b="1" dirty="0"/>
              <a:t>Using </a:t>
            </a:r>
          </a:p>
          <a:p>
            <a:pPr algn="l"/>
            <a:r>
              <a:rPr lang="en-US" sz="3200" b="1" dirty="0"/>
              <a:t>Chart</a:t>
            </a:r>
          </a:p>
        </p:txBody>
      </p:sp>
      <p:sp>
        <p:nvSpPr>
          <p:cNvPr id="5" name="TextBox 4">
            <a:extLst>
              <a:ext uri="{FF2B5EF4-FFF2-40B4-BE49-F238E27FC236}">
                <a16:creationId xmlns:a16="http://schemas.microsoft.com/office/drawing/2014/main" id="{DA441612-3FFC-AD00-53F3-EE4EC457A9E6}"/>
              </a:ext>
            </a:extLst>
          </p:cNvPr>
          <p:cNvSpPr txBox="1"/>
          <p:nvPr/>
        </p:nvSpPr>
        <p:spPr>
          <a:xfrm>
            <a:off x="8767114" y="1154491"/>
            <a:ext cx="1828800" cy="646331"/>
          </a:xfrm>
          <a:prstGeom prst="rect">
            <a:avLst/>
          </a:prstGeom>
          <a:noFill/>
        </p:spPr>
        <p:txBody>
          <a:bodyPr wrap="square" rtlCol="0">
            <a:spAutoFit/>
          </a:bodyPr>
          <a:lstStyle/>
          <a:p>
            <a:pPr algn="l"/>
            <a:r>
              <a:rPr lang="en-US" sz="3600" b="1" dirty="0"/>
              <a:t>Result:</a:t>
            </a:r>
          </a:p>
        </p:txBody>
      </p:sp>
    </p:spTree>
    <p:extLst>
      <p:ext uri="{BB962C8B-B14F-4D97-AF65-F5344CB8AC3E}">
        <p14:creationId xmlns:p14="http://schemas.microsoft.com/office/powerpoint/2010/main" val="27405908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B11DB3-BBAA-E3A0-F6F3-F043EB31DF00}"/>
              </a:ext>
            </a:extLst>
          </p:cNvPr>
          <p:cNvSpPr>
            <a:spLocks noGrp="1"/>
          </p:cNvSpPr>
          <p:nvPr>
            <p:ph type="title"/>
          </p:nvPr>
        </p:nvSpPr>
        <p:spPr>
          <a:xfrm>
            <a:off x="3976688" y="412089"/>
            <a:ext cx="6298406" cy="1691031"/>
          </a:xfrm>
        </p:spPr>
        <p:txBody>
          <a:bodyPr/>
          <a:lstStyle/>
          <a:p>
            <a:r>
              <a:rPr lang="en-US" b="1" dirty="0"/>
              <a:t>Conclusion </a:t>
            </a:r>
          </a:p>
        </p:txBody>
      </p:sp>
      <p:sp>
        <p:nvSpPr>
          <p:cNvPr id="3" name="Content Placeholder 2">
            <a:extLst>
              <a:ext uri="{FF2B5EF4-FFF2-40B4-BE49-F238E27FC236}">
                <a16:creationId xmlns:a16="http://schemas.microsoft.com/office/drawing/2014/main" id="{06B09E72-9494-5A13-2BEF-5ABDC74C4508}"/>
              </a:ext>
            </a:extLst>
          </p:cNvPr>
          <p:cNvSpPr>
            <a:spLocks noGrp="1"/>
          </p:cNvSpPr>
          <p:nvPr>
            <p:ph idx="1"/>
          </p:nvPr>
        </p:nvSpPr>
        <p:spPr/>
        <p:txBody>
          <a:bodyPr>
            <a:normAutofit/>
          </a:bodyPr>
          <a:lstStyle/>
          <a:p>
            <a:r>
              <a:rPr lang="en-US" sz="2400" b="1" dirty="0"/>
              <a:t>This project has provided valuable insights into employee dynamics through comprehensive data analysis. Key findings include, which indicate [implications of these findings]. These insights contribute to a deeper understanding of [specific aspect of employee data] and offer practical recommendations for [specific actions]. However, limitations such as [mention limitations] should be considered when interpreting the results. Future research could focus on [suggest future research areas], to build on these findings and further enhance our understanding of employee behavior.</a:t>
            </a:r>
          </a:p>
        </p:txBody>
      </p:sp>
    </p:spTree>
    <p:extLst>
      <p:ext uri="{BB962C8B-B14F-4D97-AF65-F5344CB8AC3E}">
        <p14:creationId xmlns:p14="http://schemas.microsoft.com/office/powerpoint/2010/main" val="31259936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0434E-EE5F-AD5A-F476-728D39AEDD40}"/>
              </a:ext>
            </a:extLst>
          </p:cNvPr>
          <p:cNvSpPr>
            <a:spLocks noGrp="1"/>
          </p:cNvSpPr>
          <p:nvPr>
            <p:ph type="title"/>
          </p:nvPr>
        </p:nvSpPr>
        <p:spPr>
          <a:xfrm>
            <a:off x="3274219" y="1273969"/>
            <a:ext cx="4798217" cy="1797843"/>
          </a:xfrm>
        </p:spPr>
        <p:txBody>
          <a:bodyPr>
            <a:noAutofit/>
          </a:bodyPr>
          <a:lstStyle/>
          <a:p>
            <a:r>
              <a:rPr lang="en-US" sz="6600" b="1" dirty="0"/>
              <a:t>Project Title</a:t>
            </a:r>
          </a:p>
        </p:txBody>
      </p:sp>
      <p:sp>
        <p:nvSpPr>
          <p:cNvPr id="3" name="Content Placeholder 2">
            <a:extLst>
              <a:ext uri="{FF2B5EF4-FFF2-40B4-BE49-F238E27FC236}">
                <a16:creationId xmlns:a16="http://schemas.microsoft.com/office/drawing/2014/main" id="{53E06077-10F0-3FEF-6D6F-348080FA14D2}"/>
              </a:ext>
            </a:extLst>
          </p:cNvPr>
          <p:cNvSpPr>
            <a:spLocks noGrp="1"/>
          </p:cNvSpPr>
          <p:nvPr>
            <p:ph idx="1"/>
          </p:nvPr>
        </p:nvSpPr>
        <p:spPr>
          <a:xfrm>
            <a:off x="1506141" y="3202780"/>
            <a:ext cx="9179717" cy="2512219"/>
          </a:xfrm>
        </p:spPr>
        <p:txBody>
          <a:bodyPr>
            <a:normAutofit/>
          </a:bodyPr>
          <a:lstStyle/>
          <a:p>
            <a:r>
              <a:rPr lang="en-US" sz="4800" b="1" dirty="0"/>
              <a:t>Employee count of employees </a:t>
            </a:r>
          </a:p>
        </p:txBody>
      </p:sp>
    </p:spTree>
    <p:extLst>
      <p:ext uri="{BB962C8B-B14F-4D97-AF65-F5344CB8AC3E}">
        <p14:creationId xmlns:p14="http://schemas.microsoft.com/office/powerpoint/2010/main" val="36839033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BE3E5E-6169-6C74-A49D-745A386140D5}"/>
              </a:ext>
            </a:extLst>
          </p:cNvPr>
          <p:cNvSpPr>
            <a:spLocks noGrp="1"/>
          </p:cNvSpPr>
          <p:nvPr>
            <p:ph type="title"/>
          </p:nvPr>
        </p:nvSpPr>
        <p:spPr>
          <a:xfrm>
            <a:off x="4306830" y="535781"/>
            <a:ext cx="5408670" cy="1567339"/>
          </a:xfrm>
        </p:spPr>
        <p:txBody>
          <a:bodyPr>
            <a:normAutofit/>
          </a:bodyPr>
          <a:lstStyle/>
          <a:p>
            <a:r>
              <a:rPr lang="en-US" sz="6000" b="1" dirty="0"/>
              <a:t>Agenda</a:t>
            </a:r>
          </a:p>
        </p:txBody>
      </p:sp>
      <p:sp>
        <p:nvSpPr>
          <p:cNvPr id="5" name="Content Placeholder 2">
            <a:extLst>
              <a:ext uri="{FF2B5EF4-FFF2-40B4-BE49-F238E27FC236}">
                <a16:creationId xmlns:a16="http://schemas.microsoft.com/office/drawing/2014/main" id="{0BA60A5C-5C03-66A9-9F5A-7642C6F72031}"/>
              </a:ext>
            </a:extLst>
          </p:cNvPr>
          <p:cNvSpPr txBox="1">
            <a:spLocks noGrp="1"/>
          </p:cNvSpPr>
          <p:nvPr>
            <p:ph idx="1"/>
          </p:nvPr>
        </p:nvSpPr>
        <p:spPr>
          <a:xfrm>
            <a:off x="2273772" y="2465638"/>
            <a:ext cx="4564856" cy="3931920"/>
          </a:xfrm>
          <a:prstGeom prst="rect">
            <a:avLst/>
          </a:prstGeom>
        </p:spPr>
        <p:txBody>
          <a:bodyPr vert="horz" lIns="91440" tIns="45720" rIns="91440" bIns="45720" rtlCol="0">
            <a:normAutofit/>
          </a:bodyPr>
          <a:lst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marL="457200" indent="-457200">
              <a:buFont typeface="+mj-lt"/>
              <a:buAutoNum type="arabicPeriod"/>
            </a:pPr>
            <a:r>
              <a:rPr lang="en-US" sz="2400" b="1" dirty="0"/>
              <a:t>Problem Statement </a:t>
            </a:r>
          </a:p>
          <a:p>
            <a:pPr marL="457200" indent="-457200">
              <a:buFont typeface="+mj-lt"/>
              <a:buAutoNum type="arabicPeriod"/>
            </a:pPr>
            <a:r>
              <a:rPr lang="en-US" sz="2400" b="1" dirty="0"/>
              <a:t>Project Overview </a:t>
            </a:r>
          </a:p>
          <a:p>
            <a:pPr marL="457200" indent="-457200">
              <a:buFont typeface="+mj-lt"/>
              <a:buAutoNum type="arabicPeriod"/>
            </a:pPr>
            <a:r>
              <a:rPr lang="en-US" sz="2400" b="1" dirty="0"/>
              <a:t>End Users</a:t>
            </a:r>
          </a:p>
          <a:p>
            <a:pPr marL="457200" indent="-457200">
              <a:buFont typeface="+mj-lt"/>
              <a:buAutoNum type="arabicPeriod"/>
            </a:pPr>
            <a:r>
              <a:rPr lang="en-US" sz="2400" b="1" dirty="0"/>
              <a:t>Our Solution &amp; Preposition</a:t>
            </a:r>
          </a:p>
          <a:p>
            <a:pPr marL="457200" indent="-457200">
              <a:buFont typeface="+mj-lt"/>
              <a:buAutoNum type="arabicPeriod"/>
            </a:pPr>
            <a:r>
              <a:rPr lang="en-US" sz="2400" b="1" dirty="0"/>
              <a:t>Dataset Description </a:t>
            </a:r>
          </a:p>
          <a:p>
            <a:pPr marL="457200" indent="-457200">
              <a:buFont typeface="+mj-lt"/>
              <a:buAutoNum type="arabicPeriod"/>
            </a:pPr>
            <a:r>
              <a:rPr lang="en-US" sz="2400" b="1" dirty="0"/>
              <a:t>Modelling Approach </a:t>
            </a:r>
          </a:p>
          <a:p>
            <a:pPr marL="457200" indent="-457200">
              <a:buFont typeface="+mj-lt"/>
              <a:buAutoNum type="arabicPeriod"/>
            </a:pPr>
            <a:r>
              <a:rPr lang="en-US" sz="2400" b="1" dirty="0"/>
              <a:t>Results &amp; Discussion </a:t>
            </a:r>
          </a:p>
          <a:p>
            <a:pPr marL="457200" indent="-457200">
              <a:buFont typeface="+mj-lt"/>
              <a:buAutoNum type="arabicPeriod"/>
            </a:pPr>
            <a:r>
              <a:rPr lang="en-US" sz="2400" b="1" dirty="0"/>
              <a:t>Conclusion</a:t>
            </a:r>
          </a:p>
        </p:txBody>
      </p:sp>
      <p:pic>
        <p:nvPicPr>
          <p:cNvPr id="3" name="Picture 3">
            <a:extLst>
              <a:ext uri="{FF2B5EF4-FFF2-40B4-BE49-F238E27FC236}">
                <a16:creationId xmlns:a16="http://schemas.microsoft.com/office/drawing/2014/main" id="{8E6A5E82-90A1-B433-DAFC-6ABE35756022}"/>
              </a:ext>
            </a:extLst>
          </p:cNvPr>
          <p:cNvPicPr>
            <a:picLocks noChangeAspect="1"/>
          </p:cNvPicPr>
          <p:nvPr/>
        </p:nvPicPr>
        <p:blipFill>
          <a:blip r:embed="rId2"/>
          <a:stretch>
            <a:fillRect/>
          </a:stretch>
        </p:blipFill>
        <p:spPr>
          <a:xfrm>
            <a:off x="7474401" y="2572288"/>
            <a:ext cx="3347895" cy="3594746"/>
          </a:xfrm>
          <a:prstGeom prst="rect">
            <a:avLst/>
          </a:prstGeom>
        </p:spPr>
      </p:pic>
    </p:spTree>
    <p:extLst>
      <p:ext uri="{BB962C8B-B14F-4D97-AF65-F5344CB8AC3E}">
        <p14:creationId xmlns:p14="http://schemas.microsoft.com/office/powerpoint/2010/main" val="26738461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D3A3D-CBEA-866B-AD51-AC836D755300}"/>
              </a:ext>
            </a:extLst>
          </p:cNvPr>
          <p:cNvSpPr>
            <a:spLocks noGrp="1"/>
          </p:cNvSpPr>
          <p:nvPr>
            <p:ph type="title"/>
          </p:nvPr>
        </p:nvSpPr>
        <p:spPr>
          <a:xfrm>
            <a:off x="2440781" y="822960"/>
            <a:ext cx="9422606" cy="1388746"/>
          </a:xfrm>
        </p:spPr>
        <p:txBody>
          <a:bodyPr>
            <a:normAutofit/>
          </a:bodyPr>
          <a:lstStyle/>
          <a:p>
            <a:r>
              <a:rPr lang="en-US" sz="5400" b="1" dirty="0"/>
              <a:t>Problem Statement </a:t>
            </a:r>
          </a:p>
        </p:txBody>
      </p:sp>
      <p:sp>
        <p:nvSpPr>
          <p:cNvPr id="3" name="Content Placeholder 2">
            <a:extLst>
              <a:ext uri="{FF2B5EF4-FFF2-40B4-BE49-F238E27FC236}">
                <a16:creationId xmlns:a16="http://schemas.microsoft.com/office/drawing/2014/main" id="{624944EF-40E0-EB7E-1BDB-9A3DFE12A945}"/>
              </a:ext>
            </a:extLst>
          </p:cNvPr>
          <p:cNvSpPr>
            <a:spLocks noGrp="1"/>
          </p:cNvSpPr>
          <p:nvPr>
            <p:ph idx="1"/>
          </p:nvPr>
        </p:nvSpPr>
        <p:spPr>
          <a:xfrm>
            <a:off x="328613" y="2031682"/>
            <a:ext cx="7429500" cy="4290536"/>
          </a:xfrm>
        </p:spPr>
        <p:txBody>
          <a:bodyPr>
            <a:noAutofit/>
          </a:bodyPr>
          <a:lstStyle/>
          <a:p>
            <a:endParaRPr lang="en-US" sz="2000" b="1" dirty="0"/>
          </a:p>
          <a:p>
            <a:r>
              <a:rPr lang="en-US" sz="2000" b="1" dirty="0"/>
              <a:t>In order to effectively manage workforce resources and make informed strategic decisions, it is crucial to have a comprehensive understanding of employee distribution across various departments and roles within the organization. </a:t>
            </a:r>
          </a:p>
          <a:p>
            <a:r>
              <a:rPr lang="en-US" sz="2000" b="1" dirty="0"/>
              <a:t>The current challenge is to accurately quantify and analyze the number of employees in different categories (such as departments, job titles, and locations) to identify patterns, gaps, and trends. This analysis will help in optimizing resource allocation, forecasting staffing needs, and improving overall organizational efficiency.</a:t>
            </a:r>
          </a:p>
        </p:txBody>
      </p:sp>
      <p:pic>
        <p:nvPicPr>
          <p:cNvPr id="4" name="Picture 4">
            <a:extLst>
              <a:ext uri="{FF2B5EF4-FFF2-40B4-BE49-F238E27FC236}">
                <a16:creationId xmlns:a16="http://schemas.microsoft.com/office/drawing/2014/main" id="{54B237AE-B420-0677-95CB-0786F676DBE2}"/>
              </a:ext>
            </a:extLst>
          </p:cNvPr>
          <p:cNvPicPr>
            <a:picLocks noChangeAspect="1"/>
          </p:cNvPicPr>
          <p:nvPr/>
        </p:nvPicPr>
        <p:blipFill>
          <a:blip r:embed="rId2"/>
          <a:stretch>
            <a:fillRect/>
          </a:stretch>
        </p:blipFill>
        <p:spPr>
          <a:xfrm>
            <a:off x="8239125" y="2553229"/>
            <a:ext cx="3338512" cy="3624686"/>
          </a:xfrm>
          <a:prstGeom prst="rect">
            <a:avLst/>
          </a:prstGeom>
        </p:spPr>
      </p:pic>
    </p:spTree>
    <p:extLst>
      <p:ext uri="{BB962C8B-B14F-4D97-AF65-F5344CB8AC3E}">
        <p14:creationId xmlns:p14="http://schemas.microsoft.com/office/powerpoint/2010/main" val="10665136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844BC-1907-6F2A-C12D-9D9F3D846467}"/>
              </a:ext>
            </a:extLst>
          </p:cNvPr>
          <p:cNvSpPr>
            <a:spLocks noGrp="1"/>
          </p:cNvSpPr>
          <p:nvPr>
            <p:ph type="title"/>
          </p:nvPr>
        </p:nvSpPr>
        <p:spPr>
          <a:xfrm>
            <a:off x="2774155" y="273501"/>
            <a:ext cx="8029575" cy="1460526"/>
          </a:xfrm>
        </p:spPr>
        <p:txBody>
          <a:bodyPr/>
          <a:lstStyle/>
          <a:p>
            <a:r>
              <a:rPr lang="en-US" b="1" dirty="0"/>
              <a:t>Project Overview </a:t>
            </a:r>
          </a:p>
        </p:txBody>
      </p:sp>
      <p:sp>
        <p:nvSpPr>
          <p:cNvPr id="3" name="Content Placeholder 2">
            <a:extLst>
              <a:ext uri="{FF2B5EF4-FFF2-40B4-BE49-F238E27FC236}">
                <a16:creationId xmlns:a16="http://schemas.microsoft.com/office/drawing/2014/main" id="{6CEC49E9-C458-77BF-CFD8-4DC1386440A8}"/>
              </a:ext>
            </a:extLst>
          </p:cNvPr>
          <p:cNvSpPr>
            <a:spLocks noGrp="1"/>
          </p:cNvSpPr>
          <p:nvPr>
            <p:ph idx="1"/>
          </p:nvPr>
        </p:nvSpPr>
        <p:spPr>
          <a:xfrm>
            <a:off x="704847" y="1876902"/>
            <a:ext cx="6084095" cy="4850472"/>
          </a:xfrm>
        </p:spPr>
        <p:txBody>
          <a:bodyPr>
            <a:normAutofit fontScale="92500" lnSpcReduction="10000"/>
          </a:bodyPr>
          <a:lstStyle/>
          <a:p>
            <a:pPr marL="0" indent="0">
              <a:buNone/>
            </a:pPr>
            <a:r>
              <a:rPr lang="en-US" sz="2000" b="1" dirty="0"/>
              <a:t>Objective</a:t>
            </a:r>
            <a:r>
              <a:rPr lang="en-US" b="1" dirty="0"/>
              <a:t>:
The objective of this project is to systematically analyze and quantify the number of employees within the organization, categorized by departments, job titles, locations, and other relevant criteria. The analysis aims to provide insights into workforce distribution and support strategic decision-making regarding staffing, resource allocation, and organizational planning.
</a:t>
            </a:r>
            <a:r>
              <a:rPr lang="en-US" sz="2000" b="1" dirty="0"/>
              <a:t>Scope</a:t>
            </a:r>
            <a:r>
              <a:rPr lang="en-US" b="1" dirty="0"/>
              <a:t>:
Data Collection: Gather comprehensive employee data from HR systems, including details on departments, job titles, locations, and other relevant attributes.
Data Analysis: Employ statistical and data analysis techniques to count and categorize employees based on the collected data. Identify key metrics such as department size, role distribution, and regional staffing levels.</a:t>
            </a:r>
          </a:p>
        </p:txBody>
      </p:sp>
      <p:pic>
        <p:nvPicPr>
          <p:cNvPr id="5" name="Picture 5">
            <a:extLst>
              <a:ext uri="{FF2B5EF4-FFF2-40B4-BE49-F238E27FC236}">
                <a16:creationId xmlns:a16="http://schemas.microsoft.com/office/drawing/2014/main" id="{BA2CB22C-31D6-BBAE-3D3D-285BC8C71FD1}"/>
              </a:ext>
            </a:extLst>
          </p:cNvPr>
          <p:cNvPicPr>
            <a:picLocks noChangeAspect="1"/>
          </p:cNvPicPr>
          <p:nvPr/>
        </p:nvPicPr>
        <p:blipFill>
          <a:blip r:embed="rId2"/>
          <a:stretch>
            <a:fillRect/>
          </a:stretch>
        </p:blipFill>
        <p:spPr>
          <a:xfrm>
            <a:off x="7989093" y="2115028"/>
            <a:ext cx="3640935" cy="3971406"/>
          </a:xfrm>
          <a:prstGeom prst="rect">
            <a:avLst/>
          </a:prstGeom>
        </p:spPr>
      </p:pic>
    </p:spTree>
    <p:extLst>
      <p:ext uri="{BB962C8B-B14F-4D97-AF65-F5344CB8AC3E}">
        <p14:creationId xmlns:p14="http://schemas.microsoft.com/office/powerpoint/2010/main" val="4336466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3C905F-AA85-55FE-4F00-7336EE3F0C87}"/>
              </a:ext>
            </a:extLst>
          </p:cNvPr>
          <p:cNvSpPr>
            <a:spLocks noGrp="1"/>
          </p:cNvSpPr>
          <p:nvPr>
            <p:ph type="title"/>
          </p:nvPr>
        </p:nvSpPr>
        <p:spPr>
          <a:xfrm>
            <a:off x="2131218" y="642593"/>
            <a:ext cx="7072313" cy="1226687"/>
          </a:xfrm>
        </p:spPr>
        <p:txBody>
          <a:bodyPr/>
          <a:lstStyle/>
          <a:p>
            <a:r>
              <a:rPr lang="en-US" b="1" dirty="0"/>
              <a:t>Who are the End users</a:t>
            </a:r>
            <a:r>
              <a:rPr lang="en-US" dirty="0"/>
              <a:t> </a:t>
            </a:r>
          </a:p>
        </p:txBody>
      </p:sp>
      <p:sp>
        <p:nvSpPr>
          <p:cNvPr id="3" name="Content Placeholder 2">
            <a:extLst>
              <a:ext uri="{FF2B5EF4-FFF2-40B4-BE49-F238E27FC236}">
                <a16:creationId xmlns:a16="http://schemas.microsoft.com/office/drawing/2014/main" id="{D203AB95-DF00-0948-9750-0AB74090CCFF}"/>
              </a:ext>
            </a:extLst>
          </p:cNvPr>
          <p:cNvSpPr>
            <a:spLocks noGrp="1"/>
          </p:cNvSpPr>
          <p:nvPr>
            <p:ph idx="1"/>
          </p:nvPr>
        </p:nvSpPr>
        <p:spPr>
          <a:xfrm>
            <a:off x="488158" y="1869280"/>
            <a:ext cx="6524624" cy="4393407"/>
          </a:xfrm>
        </p:spPr>
        <p:txBody>
          <a:bodyPr>
            <a:noAutofit/>
          </a:bodyPr>
          <a:lstStyle/>
          <a:p>
            <a:r>
              <a:rPr lang="en-US" sz="2400" b="1" dirty="0"/>
              <a:t>1. HR Department: Responsible for managing employee records, staffing needs, and organizational structure.
2. Department Heads/Managers:  Need insights into employee distribution within their specific departments to manage resources effectively.
3. Senior Management/Executives: Use the analysis to make strategic decisions about staffing, expansion, and resource allocation.
</a:t>
            </a:r>
          </a:p>
        </p:txBody>
      </p:sp>
      <p:pic>
        <p:nvPicPr>
          <p:cNvPr id="4" name="Picture 4">
            <a:extLst>
              <a:ext uri="{FF2B5EF4-FFF2-40B4-BE49-F238E27FC236}">
                <a16:creationId xmlns:a16="http://schemas.microsoft.com/office/drawing/2014/main" id="{5B500FF9-DBF3-AE77-4CCE-2B35DFA03C27}"/>
              </a:ext>
            </a:extLst>
          </p:cNvPr>
          <p:cNvPicPr>
            <a:picLocks noChangeAspect="1"/>
          </p:cNvPicPr>
          <p:nvPr/>
        </p:nvPicPr>
        <p:blipFill>
          <a:blip r:embed="rId2"/>
          <a:stretch>
            <a:fillRect/>
          </a:stretch>
        </p:blipFill>
        <p:spPr>
          <a:xfrm>
            <a:off x="7393782" y="1967419"/>
            <a:ext cx="4393422" cy="3949988"/>
          </a:xfrm>
          <a:prstGeom prst="rect">
            <a:avLst/>
          </a:prstGeom>
        </p:spPr>
      </p:pic>
    </p:spTree>
    <p:extLst>
      <p:ext uri="{BB962C8B-B14F-4D97-AF65-F5344CB8AC3E}">
        <p14:creationId xmlns:p14="http://schemas.microsoft.com/office/powerpoint/2010/main" val="5953742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2C2F98-DC02-A31E-0217-C09D5601A473}"/>
              </a:ext>
            </a:extLst>
          </p:cNvPr>
          <p:cNvSpPr>
            <a:spLocks noGrp="1"/>
          </p:cNvSpPr>
          <p:nvPr>
            <p:ph type="title"/>
          </p:nvPr>
        </p:nvSpPr>
        <p:spPr>
          <a:xfrm>
            <a:off x="1964530" y="642594"/>
            <a:ext cx="9160669" cy="1441000"/>
          </a:xfrm>
        </p:spPr>
        <p:txBody>
          <a:bodyPr/>
          <a:lstStyle/>
          <a:p>
            <a:r>
              <a:rPr lang="en-US" dirty="0"/>
              <a:t> </a:t>
            </a:r>
            <a:r>
              <a:rPr lang="en-US" b="1" dirty="0"/>
              <a:t>Who are the end users </a:t>
            </a:r>
          </a:p>
        </p:txBody>
      </p:sp>
      <p:sp>
        <p:nvSpPr>
          <p:cNvPr id="3" name="Content Placeholder 2">
            <a:extLst>
              <a:ext uri="{FF2B5EF4-FFF2-40B4-BE49-F238E27FC236}">
                <a16:creationId xmlns:a16="http://schemas.microsoft.com/office/drawing/2014/main" id="{583BA95D-935A-D9FA-6F67-C0C18801E3A4}"/>
              </a:ext>
            </a:extLst>
          </p:cNvPr>
          <p:cNvSpPr>
            <a:spLocks noGrp="1"/>
          </p:cNvSpPr>
          <p:nvPr>
            <p:ph idx="1"/>
          </p:nvPr>
        </p:nvSpPr>
        <p:spPr>
          <a:xfrm>
            <a:off x="364332" y="2180882"/>
            <a:ext cx="6541293" cy="4415181"/>
          </a:xfrm>
        </p:spPr>
        <p:txBody>
          <a:bodyPr>
            <a:normAutofit/>
          </a:bodyPr>
          <a:lstStyle/>
          <a:p>
            <a:r>
              <a:rPr lang="en-US" sz="2400" b="1" dirty="0"/>
              <a:t>4. Finance Department: Requires data on employee headcount for budgeting, payroll, and financial planning.
5. Recruitment Team: Uses employee count data to identify hiring needs and plan recruitment strategies.</a:t>
            </a:r>
          </a:p>
          <a:p>
            <a:r>
              <a:rPr lang="en-US" sz="2400" b="1" dirty="0"/>
              <a:t>6. IT Administrators: They could use the data to manage and maintain employee-related systems and software.</a:t>
            </a:r>
          </a:p>
        </p:txBody>
      </p:sp>
      <p:pic>
        <p:nvPicPr>
          <p:cNvPr id="4" name="Picture 4">
            <a:extLst>
              <a:ext uri="{FF2B5EF4-FFF2-40B4-BE49-F238E27FC236}">
                <a16:creationId xmlns:a16="http://schemas.microsoft.com/office/drawing/2014/main" id="{E83BF86D-DC79-9F2A-5293-AC7CEDA8102F}"/>
              </a:ext>
            </a:extLst>
          </p:cNvPr>
          <p:cNvPicPr>
            <a:picLocks noChangeAspect="1"/>
          </p:cNvPicPr>
          <p:nvPr/>
        </p:nvPicPr>
        <p:blipFill>
          <a:blip r:embed="rId2"/>
          <a:stretch>
            <a:fillRect/>
          </a:stretch>
        </p:blipFill>
        <p:spPr>
          <a:xfrm>
            <a:off x="7119938" y="2180882"/>
            <a:ext cx="4707729" cy="4071750"/>
          </a:xfrm>
          <a:prstGeom prst="rect">
            <a:avLst/>
          </a:prstGeom>
        </p:spPr>
      </p:pic>
    </p:spTree>
    <p:extLst>
      <p:ext uri="{BB962C8B-B14F-4D97-AF65-F5344CB8AC3E}">
        <p14:creationId xmlns:p14="http://schemas.microsoft.com/office/powerpoint/2010/main" val="6772568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CA683-9C1C-D42F-8F97-680B23104FB4}"/>
              </a:ext>
            </a:extLst>
          </p:cNvPr>
          <p:cNvSpPr>
            <a:spLocks noGrp="1"/>
          </p:cNvSpPr>
          <p:nvPr>
            <p:ph type="title"/>
          </p:nvPr>
        </p:nvSpPr>
        <p:spPr>
          <a:xfrm>
            <a:off x="791765" y="638651"/>
            <a:ext cx="10608469" cy="1254444"/>
          </a:xfrm>
        </p:spPr>
        <p:txBody>
          <a:bodyPr/>
          <a:lstStyle/>
          <a:p>
            <a:r>
              <a:rPr lang="en-US" b="1" dirty="0"/>
              <a:t>Our Solution and Value Preposition</a:t>
            </a:r>
            <a:r>
              <a:rPr lang="en-US" dirty="0"/>
              <a:t> </a:t>
            </a:r>
          </a:p>
        </p:txBody>
      </p:sp>
      <p:sp>
        <p:nvSpPr>
          <p:cNvPr id="3" name="Content Placeholder 2">
            <a:extLst>
              <a:ext uri="{FF2B5EF4-FFF2-40B4-BE49-F238E27FC236}">
                <a16:creationId xmlns:a16="http://schemas.microsoft.com/office/drawing/2014/main" id="{8D1B113A-BCE1-561F-F191-86576B289F2A}"/>
              </a:ext>
            </a:extLst>
          </p:cNvPr>
          <p:cNvSpPr>
            <a:spLocks noGrp="1"/>
          </p:cNvSpPr>
          <p:nvPr>
            <p:ph idx="1"/>
          </p:nvPr>
        </p:nvSpPr>
        <p:spPr>
          <a:xfrm>
            <a:off x="376236" y="1809751"/>
            <a:ext cx="6958013" cy="4833936"/>
          </a:xfrm>
        </p:spPr>
        <p:txBody>
          <a:bodyPr>
            <a:normAutofit fontScale="77500" lnSpcReduction="20000"/>
          </a:bodyPr>
          <a:lstStyle/>
          <a:p>
            <a:pPr marL="0" indent="0">
              <a:buNone/>
            </a:pPr>
            <a:r>
              <a:rPr lang="en-US" sz="2400" b="1" dirty="0"/>
              <a:t>Solution:</a:t>
            </a:r>
          </a:p>
          <a:p>
            <a:pPr marL="0" indent="0">
              <a:buNone/>
            </a:pPr>
            <a:r>
              <a:rPr lang="en-US" sz="2400" b="1" dirty="0"/>
              <a:t>1. Data Integration: Centralize employee data from various sources (HR systems, payroll, time tracking) into a unified platform.
2. Real-Time Analytics: Provide dashboards and reporting tools that offer real-time insights into employee metrics, such as headcount, turnover rates, and departmental distribution.
3. Predictive Analytics: Use historical data to forecast future trends in workforce needs and potential gaps.
4. Custom Reporting: Allow users to generate tailored reports based on specific criteria, such as department performance, demographic analysis, or employee tenure.</a:t>
            </a:r>
          </a:p>
        </p:txBody>
      </p:sp>
      <p:pic>
        <p:nvPicPr>
          <p:cNvPr id="4" name="Picture 4">
            <a:extLst>
              <a:ext uri="{FF2B5EF4-FFF2-40B4-BE49-F238E27FC236}">
                <a16:creationId xmlns:a16="http://schemas.microsoft.com/office/drawing/2014/main" id="{C6E90D15-CC34-A916-79DE-9514C11ADF29}"/>
              </a:ext>
            </a:extLst>
          </p:cNvPr>
          <p:cNvPicPr>
            <a:picLocks noChangeAspect="1"/>
          </p:cNvPicPr>
          <p:nvPr/>
        </p:nvPicPr>
        <p:blipFill>
          <a:blip r:embed="rId2"/>
          <a:stretch>
            <a:fillRect/>
          </a:stretch>
        </p:blipFill>
        <p:spPr>
          <a:xfrm>
            <a:off x="7936888" y="2141458"/>
            <a:ext cx="3344284" cy="4250580"/>
          </a:xfrm>
          <a:prstGeom prst="rect">
            <a:avLst/>
          </a:prstGeom>
        </p:spPr>
      </p:pic>
    </p:spTree>
    <p:extLst>
      <p:ext uri="{BB962C8B-B14F-4D97-AF65-F5344CB8AC3E}">
        <p14:creationId xmlns:p14="http://schemas.microsoft.com/office/powerpoint/2010/main" val="42812186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859FFC-00E6-8A08-2C4A-9A202E2E3E22}"/>
              </a:ext>
            </a:extLst>
          </p:cNvPr>
          <p:cNvSpPr>
            <a:spLocks noGrp="1"/>
          </p:cNvSpPr>
          <p:nvPr>
            <p:ph type="title"/>
          </p:nvPr>
        </p:nvSpPr>
        <p:spPr>
          <a:xfrm>
            <a:off x="1471613" y="731520"/>
            <a:ext cx="10058400" cy="1371600"/>
          </a:xfrm>
        </p:spPr>
        <p:txBody>
          <a:bodyPr>
            <a:normAutofit fontScale="90000"/>
          </a:bodyPr>
          <a:lstStyle/>
          <a:p>
            <a:r>
              <a:rPr lang="en-US" b="1" dirty="0"/>
              <a:t>Our Solution and Value Preposition </a:t>
            </a:r>
          </a:p>
        </p:txBody>
      </p:sp>
      <p:sp>
        <p:nvSpPr>
          <p:cNvPr id="3" name="Content Placeholder 2">
            <a:extLst>
              <a:ext uri="{FF2B5EF4-FFF2-40B4-BE49-F238E27FC236}">
                <a16:creationId xmlns:a16="http://schemas.microsoft.com/office/drawing/2014/main" id="{C66DD39E-78A0-BDB3-0EA5-55DFDC1BD42D}"/>
              </a:ext>
            </a:extLst>
          </p:cNvPr>
          <p:cNvSpPr>
            <a:spLocks noGrp="1"/>
          </p:cNvSpPr>
          <p:nvPr>
            <p:ph idx="1"/>
          </p:nvPr>
        </p:nvSpPr>
        <p:spPr>
          <a:xfrm>
            <a:off x="457199" y="1988345"/>
            <a:ext cx="6698457" cy="4524374"/>
          </a:xfrm>
        </p:spPr>
        <p:txBody>
          <a:bodyPr>
            <a:normAutofit/>
          </a:bodyPr>
          <a:lstStyle/>
          <a:p>
            <a:pPr marL="0" indent="0">
              <a:buNone/>
            </a:pPr>
            <a:r>
              <a:rPr lang="en-US" sz="2400" b="1" dirty="0"/>
              <a:t>Preposition:</a:t>
            </a:r>
          </a:p>
          <a:p>
            <a:pPr marL="342900" indent="-342900">
              <a:buFont typeface="+mj-lt"/>
              <a:buAutoNum type="arabicPeriod"/>
            </a:pPr>
            <a:r>
              <a:rPr lang="en-US" b="1" dirty="0"/>
              <a:t>Improve Resource Allocation: Optimize the distribution of employees across departments based on current and forecasted needs.
Enhance Strategic Planning: Gain insights into workforce trends that support long-term strategic goals.
Increase Operational Efficiency: Streamline data management processes and reduce administrative overhead.
Boost Employee Satisfaction: Identify and address workforce issues proactively, leading to improved employee retention and satisfaction.</a:t>
            </a:r>
          </a:p>
        </p:txBody>
      </p:sp>
      <p:pic>
        <p:nvPicPr>
          <p:cNvPr id="4" name="Picture 4">
            <a:extLst>
              <a:ext uri="{FF2B5EF4-FFF2-40B4-BE49-F238E27FC236}">
                <a16:creationId xmlns:a16="http://schemas.microsoft.com/office/drawing/2014/main" id="{AD995D39-F01B-FC75-0054-6D425B0C6858}"/>
              </a:ext>
            </a:extLst>
          </p:cNvPr>
          <p:cNvPicPr>
            <a:picLocks noChangeAspect="1"/>
          </p:cNvPicPr>
          <p:nvPr/>
        </p:nvPicPr>
        <p:blipFill>
          <a:blip r:embed="rId2"/>
          <a:stretch>
            <a:fillRect/>
          </a:stretch>
        </p:blipFill>
        <p:spPr>
          <a:xfrm>
            <a:off x="7155656" y="2270846"/>
            <a:ext cx="4597757" cy="3855634"/>
          </a:xfrm>
          <a:prstGeom prst="rect">
            <a:avLst/>
          </a:prstGeom>
        </p:spPr>
      </p:pic>
    </p:spTree>
    <p:extLst>
      <p:ext uri="{BB962C8B-B14F-4D97-AF65-F5344CB8AC3E}">
        <p14:creationId xmlns:p14="http://schemas.microsoft.com/office/powerpoint/2010/main" val="266040824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C20BADFE-D095-436F-9677-9264042809F0}"/>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16</Slides>
  <Notes>0</Notes>
  <HiddenSlides>0</HiddenSlide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Savon</vt:lpstr>
      <vt:lpstr>Employee data analysis using excel </vt:lpstr>
      <vt:lpstr>Project Title</vt:lpstr>
      <vt:lpstr>Agenda</vt:lpstr>
      <vt:lpstr>Problem Statement </vt:lpstr>
      <vt:lpstr>Project Overview </vt:lpstr>
      <vt:lpstr>Who are the End users </vt:lpstr>
      <vt:lpstr> Who are the end users </vt:lpstr>
      <vt:lpstr>Our Solution and Value Preposition </vt:lpstr>
      <vt:lpstr>Our Solution and Value Preposition </vt:lpstr>
      <vt:lpstr>Dataset Description </vt:lpstr>
      <vt:lpstr>Dataset Description </vt:lpstr>
      <vt:lpstr>Modelling approach </vt:lpstr>
      <vt:lpstr>Modelling approach </vt:lpstr>
      <vt:lpstr>PowerPoint Presentation</vt:lpstr>
      <vt:lpstr>PowerPoint Presentation</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data analysis using excel </dc:title>
  <dc:creator>jayakanthanv6@gmail.com</dc:creator>
  <cp:lastModifiedBy>kdhanalaksmi333@gmail.com</cp:lastModifiedBy>
  <cp:revision>15</cp:revision>
  <dcterms:created xsi:type="dcterms:W3CDTF">2024-08-28T05:09:12Z</dcterms:created>
  <dcterms:modified xsi:type="dcterms:W3CDTF">2024-09-13T04:55:24Z</dcterms:modified>
</cp:coreProperties>
</file>