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63" r:id="rId11"/>
    <p:sldId id="267" r:id="rId12"/>
    <p:sldId id="2146847064" r:id="rId13"/>
    <p:sldId id="2146847062"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8831" y="1909150"/>
            <a:ext cx="11214338" cy="1240742"/>
          </a:xfrm>
        </p:spPr>
        <p:txBody>
          <a:bodyPr>
            <a:normAutofit fontScale="90000"/>
          </a:bodyPr>
          <a:lstStyle/>
          <a:p>
            <a:pPr algn="ctr"/>
            <a:r>
              <a:rPr lang="en-US" dirty="0"/>
              <a:t>Analyzing Demographic and Regional Disparities in Tele Law Case Registrations for Inclusive Legal Access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Dhanam Patel - KPGU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B1029-EE15-8EF8-0A22-CCA96112F6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AFC40F-430D-2CAE-AA19-E68CDE18AD3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Content Placeholder 12">
            <a:extLst>
              <a:ext uri="{FF2B5EF4-FFF2-40B4-BE49-F238E27FC236}">
                <a16:creationId xmlns:a16="http://schemas.microsoft.com/office/drawing/2014/main" id="{8B5CFD2A-A042-E942-7985-73324FAB21B8}"/>
              </a:ext>
            </a:extLst>
          </p:cNvPr>
          <p:cNvPicPr>
            <a:picLocks noGrp="1" noChangeAspect="1"/>
          </p:cNvPicPr>
          <p:nvPr>
            <p:ph idx="1"/>
          </p:nvPr>
        </p:nvPicPr>
        <p:blipFill>
          <a:blip r:embed="rId2"/>
          <a:stretch>
            <a:fillRect/>
          </a:stretch>
        </p:blipFill>
        <p:spPr>
          <a:xfrm>
            <a:off x="1543391" y="1301750"/>
            <a:ext cx="9105217" cy="4673600"/>
          </a:xfrm>
        </p:spPr>
      </p:pic>
    </p:spTree>
    <p:extLst>
      <p:ext uri="{BB962C8B-B14F-4D97-AF65-F5344CB8AC3E}">
        <p14:creationId xmlns:p14="http://schemas.microsoft.com/office/powerpoint/2010/main" val="410511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6936E0DE-A4AA-314D-93EF-C0C813E62E17}"/>
              </a:ext>
            </a:extLst>
          </p:cNvPr>
          <p:cNvSpPr>
            <a:spLocks noGrp="1" noChangeArrowheads="1"/>
          </p:cNvSpPr>
          <p:nvPr>
            <p:ph idx="1"/>
          </p:nvPr>
        </p:nvSpPr>
        <p:spPr bwMode="auto">
          <a:xfrm>
            <a:off x="581192" y="1359320"/>
            <a:ext cx="11243864"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C1D"/>
                </a:solidFill>
                <a:effectLst/>
                <a:latin typeface="Google Sans Text"/>
              </a:rPr>
              <a:t>In conclusion, this project successfully addressed the critical challenge of analyzing demographic and regional disparities in Tele-Law case registrations. By leveraging the power of </a:t>
            </a:r>
            <a:r>
              <a:rPr kumimoji="0" lang="en-US" altLang="en-US" sz="2000" b="1" i="0" u="none" strike="noStrike" cap="none" normalizeH="0" baseline="0" dirty="0">
                <a:ln>
                  <a:noFill/>
                </a:ln>
                <a:solidFill>
                  <a:srgbClr val="1B1C1D"/>
                </a:solidFill>
                <a:effectLst/>
                <a:latin typeface="Google Sans Text"/>
              </a:rPr>
              <a:t>IBM Cloud</a:t>
            </a:r>
            <a:r>
              <a:rPr kumimoji="0" lang="en-US" altLang="en-US" sz="2000" b="0" i="0" u="none" strike="noStrike" cap="none" normalizeH="0" baseline="0" dirty="0">
                <a:ln>
                  <a:noFill/>
                </a:ln>
                <a:solidFill>
                  <a:srgbClr val="1B1C1D"/>
                </a:solidFill>
                <a:effectLst/>
                <a:latin typeface="Google Sans Text"/>
              </a:rPr>
              <a:t>, we established a robust platform for data analysis. The project utilized </a:t>
            </a:r>
            <a:r>
              <a:rPr kumimoji="0" lang="en-US" altLang="en-US" sz="2000" b="1" i="0" u="none" strike="noStrike" cap="none" normalizeH="0" baseline="0" dirty="0">
                <a:ln>
                  <a:noFill/>
                </a:ln>
                <a:solidFill>
                  <a:srgbClr val="1B1C1D"/>
                </a:solidFill>
                <a:effectLst/>
                <a:latin typeface="Google Sans Text"/>
              </a:rPr>
              <a:t>IBM Watson Studio's </a:t>
            </a:r>
            <a:r>
              <a:rPr kumimoji="0" lang="en-US" altLang="en-US" sz="2000" b="1" i="0" u="none" strike="noStrike" cap="none" normalizeH="0" baseline="0" dirty="0" err="1">
                <a:ln>
                  <a:noFill/>
                </a:ln>
                <a:solidFill>
                  <a:srgbClr val="1B1C1D"/>
                </a:solidFill>
                <a:effectLst/>
                <a:latin typeface="Google Sans Text"/>
              </a:rPr>
              <a:t>AutoAI</a:t>
            </a:r>
            <a:r>
              <a:rPr kumimoji="0" lang="en-US" altLang="en-US" sz="2000" b="0" i="0" u="none" strike="noStrike" cap="none" normalizeH="0" baseline="0" dirty="0">
                <a:ln>
                  <a:noFill/>
                </a:ln>
                <a:solidFill>
                  <a:srgbClr val="1B1C1D"/>
                </a:solidFill>
                <a:effectLst/>
                <a:latin typeface="Google Sans Text"/>
              </a:rPr>
              <a:t> to accelerate the model development process, allowing us to rapidly select and train the most effective model, which was a Linear Regression model, to quantify the relationships between demographic factors and case registrations. This data-driven approach moved beyond anecdotal observations to provide a quantifiable understanding of service utilization patterns. The analysis revealed specific disparities related to gender, caste, and geographic location, highlighting areas where outreach efforts are falling short. The insights derived from this study, powered by the capabilities of IBM Cloud and </a:t>
            </a:r>
            <a:r>
              <a:rPr kumimoji="0" lang="en-US" altLang="en-US" sz="2000" b="0" i="0" u="none" strike="noStrike" cap="none" normalizeH="0" baseline="0" dirty="0" err="1">
                <a:ln>
                  <a:noFill/>
                </a:ln>
                <a:solidFill>
                  <a:srgbClr val="1B1C1D"/>
                </a:solidFill>
                <a:effectLst/>
                <a:latin typeface="Google Sans Text"/>
              </a:rPr>
              <a:t>AutoAI</a:t>
            </a:r>
            <a:r>
              <a:rPr kumimoji="0" lang="en-US" altLang="en-US" sz="2000" b="0" i="0" u="none" strike="noStrike" cap="none" normalizeH="0" baseline="0" dirty="0">
                <a:ln>
                  <a:noFill/>
                </a:ln>
                <a:solidFill>
                  <a:srgbClr val="1B1C1D"/>
                </a:solidFill>
                <a:effectLst/>
                <a:latin typeface="Google Sans Text"/>
              </a:rPr>
              <a:t>, serve as a foundational tool for policymakers, offering actionable recommendations to optimize resource allocation, improve outreach strategies, and ultimately ensure more equitable and inclusive access to legal aid for all citizens.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BB1EFB47-BC16-12A9-483B-72EF42C71196}"/>
              </a:ext>
            </a:extLst>
          </p:cNvPr>
          <p:cNvSpPr>
            <a:spLocks noGrp="1" noChangeArrowheads="1"/>
          </p:cNvSpPr>
          <p:nvPr>
            <p:ph idx="1"/>
          </p:nvPr>
        </p:nvSpPr>
        <p:spPr bwMode="auto">
          <a:xfrm>
            <a:off x="581193" y="1653529"/>
            <a:ext cx="1098409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Predictive Analysis:</a:t>
            </a:r>
            <a:r>
              <a:rPr kumimoji="0" lang="en-US" altLang="en-US" sz="1800" b="0" i="0" u="none" strike="noStrike" cap="none" normalizeH="0" baseline="0">
                <a:ln>
                  <a:noFill/>
                </a:ln>
                <a:solidFill>
                  <a:schemeClr val="tx1"/>
                </a:solidFill>
                <a:effectLst/>
                <a:latin typeface="Arial" panose="020B0604020202020204" pitchFamily="34" charset="0"/>
              </a:rPr>
              <a:t> Develop a predictive model to forecast future Tele-Law case registrations and identify potential disparities before they emerge.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Geospatial Disparity Mapping:</a:t>
            </a:r>
            <a:r>
              <a:rPr kumimoji="0" lang="en-US" altLang="en-US" sz="1800" b="0" i="0" u="none" strike="noStrike" cap="none" normalizeH="0" baseline="0">
                <a:ln>
                  <a:noFill/>
                </a:ln>
                <a:solidFill>
                  <a:schemeClr val="tx1"/>
                </a:solidFill>
                <a:effectLst/>
                <a:latin typeface="Arial" panose="020B0604020202020204" pitchFamily="34" charset="0"/>
              </a:rPr>
              <a:t> Utilize geospatial analysis to create a detailed map visualizing regions with the most significant demographic and regional disparities. This would help pinpoint specific locations requiring urgent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Correlation with Socio-economic Factors:</a:t>
            </a:r>
            <a:r>
              <a:rPr kumimoji="0" lang="en-US" altLang="en-US" sz="1800" b="0" i="0" u="none" strike="noStrike" cap="none" normalizeH="0" baseline="0">
                <a:ln>
                  <a:noFill/>
                </a:ln>
                <a:solidFill>
                  <a:schemeClr val="tx1"/>
                </a:solidFill>
                <a:effectLst/>
                <a:latin typeface="Arial" panose="020B0604020202020204" pitchFamily="34" charset="0"/>
              </a:rPr>
              <a:t> Expand the analysis to include socio-economic data (e.g., literacy rates, income levels) to determine if these factors correlate with low Tele-Law case registrations among marginalized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Impact Assessment of Interventions:</a:t>
            </a:r>
            <a:r>
              <a:rPr kumimoji="0" lang="en-US" altLang="en-US" sz="1800" b="0" i="0" u="none" strike="noStrike" cap="none" normalizeH="0" baseline="0">
                <a:ln>
                  <a:noFill/>
                </a:ln>
                <a:solidFill>
                  <a:schemeClr val="tx1"/>
                </a:solidFill>
                <a:effectLst/>
                <a:latin typeface="Arial" panose="020B0604020202020204" pitchFamily="34" charset="0"/>
              </a:rPr>
              <a:t> After new outreach programs or resource allocations are implemented, use this analytical framework to measure their effectiveness in reducing the identified disparities.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Dynamic Dashboard for Stakeholders:</a:t>
            </a:r>
            <a:r>
              <a:rPr kumimoji="0" lang="en-US" altLang="en-US" sz="1800" b="0" i="0" u="none" strike="noStrike" cap="none" normalizeH="0" baseline="0">
                <a:ln>
                  <a:noFill/>
                </a:ln>
                <a:solidFill>
                  <a:schemeClr val="tx1"/>
                </a:solidFill>
                <a:effectLst/>
                <a:latin typeface="Arial" panose="020B0604020202020204" pitchFamily="34" charset="0"/>
              </a:rPr>
              <a:t> Build a dynamic, real-time dashboard on IBM Cloud that allows policymakers and CSC managers to monitor key disparity metrics, enabling data-driven decision-making for ongoing optimization.</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482520"/>
            <a:ext cx="11029615" cy="4673324"/>
          </a:xfrm>
        </p:spPr>
        <p:txBody>
          <a:bodyPr>
            <a:normAutofit/>
          </a:bodyPr>
          <a:lstStyle/>
          <a:p>
            <a:r>
              <a:rPr lang="en-US" sz="1600" b="1" dirty="0"/>
              <a:t>Data Source:</a:t>
            </a:r>
            <a:r>
              <a:rPr lang="en-US" sz="1600" dirty="0"/>
              <a:t> Tele-Law Case Registrations Data from government websites.</a:t>
            </a:r>
          </a:p>
          <a:p>
            <a:r>
              <a:rPr lang="en-US" sz="1600" b="1" dirty="0"/>
              <a:t>Data Storage:</a:t>
            </a:r>
            <a:r>
              <a:rPr lang="en-US" sz="1600" dirty="0"/>
              <a:t> The raw data is ingested and stored securely in </a:t>
            </a:r>
            <a:r>
              <a:rPr lang="en-US" sz="1600" b="1" dirty="0"/>
              <a:t>IBM Cloud Object Storage</a:t>
            </a:r>
            <a:r>
              <a:rPr lang="en-US" sz="1600" dirty="0"/>
              <a:t> as a data lake.</a:t>
            </a:r>
          </a:p>
          <a:p>
            <a:r>
              <a:rPr lang="en-US" sz="1600" b="1" dirty="0"/>
              <a:t>Platform:</a:t>
            </a:r>
            <a:r>
              <a:rPr lang="en-US" sz="1600" dirty="0"/>
              <a:t> </a:t>
            </a:r>
            <a:r>
              <a:rPr lang="en-US" sz="1600" b="1" dirty="0"/>
              <a:t>IBM Watson Studio</a:t>
            </a:r>
            <a:r>
              <a:rPr lang="en-US" sz="1600" dirty="0"/>
              <a:t> is the integrated environment used for the entire project workflow.</a:t>
            </a:r>
          </a:p>
          <a:p>
            <a:r>
              <a:rPr lang="en-US" sz="1600" b="1" dirty="0"/>
              <a:t>Data Preparation:</a:t>
            </a:r>
            <a:r>
              <a:rPr lang="en-US" sz="1600" dirty="0"/>
              <a:t> </a:t>
            </a:r>
            <a:r>
              <a:rPr lang="en-US" sz="1600" b="1" dirty="0" err="1"/>
              <a:t>Jupyter</a:t>
            </a:r>
            <a:r>
              <a:rPr lang="en-US" sz="1600" b="1" dirty="0"/>
              <a:t> Notebooks</a:t>
            </a:r>
            <a:r>
              <a:rPr lang="en-US" sz="1600" dirty="0"/>
              <a:t> are used for data preprocessing, cleaning, and exploratory data analysis (EDA) to prepare the dataset for modeling.</a:t>
            </a:r>
          </a:p>
          <a:p>
            <a:r>
              <a:rPr lang="en-US" sz="1600" b="1" dirty="0"/>
              <a:t>Algorithm Selection:</a:t>
            </a:r>
            <a:r>
              <a:rPr lang="en-US" sz="1600" dirty="0"/>
              <a:t> </a:t>
            </a:r>
            <a:r>
              <a:rPr lang="en-US" sz="1600" b="1" dirty="0"/>
              <a:t>IBM </a:t>
            </a:r>
            <a:r>
              <a:rPr lang="en-US" sz="1600" b="1" dirty="0" err="1"/>
              <a:t>AutoAI</a:t>
            </a:r>
            <a:r>
              <a:rPr lang="en-US" sz="1600" dirty="0"/>
              <a:t> is leveraged to automate the process of preparing and training machine learning models.</a:t>
            </a:r>
          </a:p>
          <a:p>
            <a:r>
              <a:rPr lang="en-US" sz="1600" b="1" dirty="0"/>
              <a:t>Model Training:</a:t>
            </a:r>
            <a:r>
              <a:rPr lang="en-US" sz="1600" dirty="0"/>
              <a:t> </a:t>
            </a:r>
            <a:r>
              <a:rPr lang="en-US" sz="1600" b="1" dirty="0" err="1"/>
              <a:t>AutoAI</a:t>
            </a:r>
            <a:r>
              <a:rPr lang="en-US" sz="1600" dirty="0"/>
              <a:t> automatically selects and trains a </a:t>
            </a:r>
            <a:r>
              <a:rPr lang="en-US" sz="1600" b="1" dirty="0"/>
              <a:t>Linear Regression</a:t>
            </a:r>
            <a:r>
              <a:rPr lang="en-US" sz="1600" dirty="0"/>
              <a:t> model to quantify the relationship between demographic/regional factors and case registrations.</a:t>
            </a:r>
          </a:p>
          <a:p>
            <a:r>
              <a:rPr lang="en-US" sz="1600" b="1" dirty="0"/>
              <a:t>Model Deployment:</a:t>
            </a:r>
            <a:r>
              <a:rPr lang="en-US" sz="1600" dirty="0"/>
              <a:t> The trained model and analysis are deployed within </a:t>
            </a:r>
            <a:r>
              <a:rPr lang="en-US" sz="1600" b="1" dirty="0"/>
              <a:t>IBM Watson Studio</a:t>
            </a:r>
            <a:r>
              <a:rPr lang="en-US" sz="1600" dirty="0"/>
              <a:t>.</a:t>
            </a:r>
          </a:p>
          <a:p>
            <a:r>
              <a:rPr lang="en-US" sz="1600" b="1" dirty="0"/>
              <a:t>Data Visualization:</a:t>
            </a:r>
            <a:r>
              <a:rPr lang="en-US" sz="1600" dirty="0"/>
              <a:t> The results are presented through visualization tools on </a:t>
            </a:r>
            <a:r>
              <a:rPr lang="en-US" sz="1600" b="1" dirty="0"/>
              <a:t>IBM Cloud</a:t>
            </a:r>
            <a:r>
              <a:rPr lang="en-US" sz="1600" dirty="0"/>
              <a:t> to create interactive dashboards and reports. The output provides a clear visual representation of gender-wise, caste-wise, and geographic disparities.</a:t>
            </a:r>
          </a:p>
          <a:p>
            <a:r>
              <a:rPr lang="en-US" sz="1600" b="1" dirty="0"/>
              <a:t>Actionable Insights:</a:t>
            </a:r>
            <a:r>
              <a:rPr lang="en-US" sz="1600" dirty="0"/>
              <a:t> The final output is a set of actionable insights for stakeholders to optimize service delivery and enhance inclusivity.</a:t>
            </a: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8A07B62-0E35-3AA8-27C1-4F7E882C6C8D}"/>
              </a:ext>
            </a:extLst>
          </p:cNvPr>
          <p:cNvPicPr>
            <a:picLocks noGrp="1" noChangeAspect="1"/>
          </p:cNvPicPr>
          <p:nvPr>
            <p:ph idx="1"/>
          </p:nvPr>
        </p:nvPicPr>
        <p:blipFill>
          <a:blip r:embed="rId2"/>
          <a:stretch>
            <a:fillRect/>
          </a:stretch>
        </p:blipFill>
        <p:spPr>
          <a:xfrm>
            <a:off x="3062461" y="1664060"/>
            <a:ext cx="606707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6F6D984-4E42-6A45-9AFB-119E13F71B7D}"/>
              </a:ext>
            </a:extLst>
          </p:cNvPr>
          <p:cNvPicPr>
            <a:picLocks noGrp="1" noChangeAspect="1"/>
          </p:cNvPicPr>
          <p:nvPr>
            <p:ph idx="1"/>
          </p:nvPr>
        </p:nvPicPr>
        <p:blipFill>
          <a:blip r:embed="rId2"/>
          <a:stretch>
            <a:fillRect/>
          </a:stretch>
        </p:blipFill>
        <p:spPr>
          <a:xfrm>
            <a:off x="3075607" y="1301750"/>
            <a:ext cx="6040785"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AFB6BED-BAEC-7B02-43CA-51257526CAB3}"/>
              </a:ext>
            </a:extLst>
          </p:cNvPr>
          <p:cNvPicPr>
            <a:picLocks noGrp="1" noChangeAspect="1"/>
          </p:cNvPicPr>
          <p:nvPr>
            <p:ph idx="1"/>
          </p:nvPr>
        </p:nvPicPr>
        <p:blipFill>
          <a:blip r:embed="rId2"/>
          <a:stretch>
            <a:fillRect/>
          </a:stretch>
        </p:blipFill>
        <p:spPr>
          <a:xfrm>
            <a:off x="2286548" y="1301750"/>
            <a:ext cx="7618904" cy="467360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84281"/>
            <a:ext cx="11029615" cy="4673324"/>
          </a:xfrm>
        </p:spPr>
        <p:txBody>
          <a:bodyPr>
            <a:normAutofit fontScale="92500" lnSpcReduction="20000"/>
          </a:bodyPr>
          <a:lstStyle/>
          <a:p>
            <a:pPr marL="0" indent="0">
              <a:buNone/>
            </a:pPr>
            <a:r>
              <a:rPr lang="en-US" sz="3200" dirty="0"/>
              <a:t>Despite the expansion of the Tele-Law initiative across states and districts, there is limited understanding of demographic utilization patterns and regional disparities in legal aid access. The challenge is to analyze Tele-Law case registration data to uncover gender-wise, caste-wise, and geographic disparities in service utilization across CSCs. Uneven representation among marginalized groups (SC, ST, OBC) and low outreach in certain districts raise concerns about equity and effectiveness. Moreover, the varying number of CSCs per region complicates direct comparisons. This problem demands a data-driven approach to evaluate inclusivity and optimize service delivery.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t>Develop a data-driven approach that analyzes Tele-Law case registration data to uncover demographic and regional disparities. This approach will use a Linear Regression model to identify and quantify the relationships between variables, such as demographic data and case registrations. This analysis will provide a clear understanding of equity and effectiveness, helping to inform strategic decisions to optimize service delivery.</a:t>
            </a:r>
          </a:p>
          <a:p>
            <a:r>
              <a:rPr lang="en-US" sz="2000" b="1" dirty="0"/>
              <a:t>Key components:</a:t>
            </a:r>
            <a:endParaRPr lang="en-US" sz="2000" dirty="0"/>
          </a:p>
          <a:p>
            <a:pPr>
              <a:buFont typeface="Arial" panose="020B0604020202020204" pitchFamily="34" charset="0"/>
              <a:buChar char="•"/>
            </a:pPr>
            <a:r>
              <a:rPr lang="en-US" sz="2000" b="1" dirty="0"/>
              <a:t>Data Collection:</a:t>
            </a:r>
            <a:r>
              <a:rPr lang="en-US" sz="2000" dirty="0"/>
              <a:t> Use the provided dataset on district-wise Tele-Law case registrations.</a:t>
            </a:r>
          </a:p>
          <a:p>
            <a:pPr>
              <a:buFont typeface="Arial" panose="020B0604020202020204" pitchFamily="34" charset="0"/>
              <a:buChar char="•"/>
            </a:pPr>
            <a:r>
              <a:rPr lang="en-US" sz="2000" b="1" dirty="0"/>
              <a:t>Preprocessing:</a:t>
            </a:r>
            <a:r>
              <a:rPr lang="en-US" sz="2000" dirty="0"/>
              <a:t> Clean and normalize the dataset to prepare the data for modeling.</a:t>
            </a:r>
          </a:p>
          <a:p>
            <a:pPr>
              <a:buFont typeface="Arial" panose="020B0604020202020204" pitchFamily="34" charset="0"/>
              <a:buChar char="•"/>
            </a:pPr>
            <a:r>
              <a:rPr lang="en-US" sz="2000" b="1" dirty="0"/>
              <a:t>Model Training:</a:t>
            </a:r>
            <a:r>
              <a:rPr lang="en-US" sz="2000" dirty="0"/>
              <a:t> Train a </a:t>
            </a:r>
            <a:r>
              <a:rPr lang="en-US" sz="2000" b="1" dirty="0"/>
              <a:t>Linear Regression</a:t>
            </a:r>
            <a:r>
              <a:rPr lang="en-US" sz="2000" dirty="0"/>
              <a:t> model to identify the impact of different demographic and regional factors on case registrations.</a:t>
            </a:r>
          </a:p>
          <a:p>
            <a:pPr>
              <a:buFont typeface="Arial" panose="020B0604020202020204" pitchFamily="34" charset="0"/>
              <a:buChar char="•"/>
            </a:pPr>
            <a:r>
              <a:rPr lang="en-US" sz="2000" b="1" dirty="0"/>
              <a:t>Evaluation:</a:t>
            </a:r>
            <a:r>
              <a:rPr lang="en-US" sz="2000" dirty="0"/>
              <a:t> Validate the model's findings and evaluate the inclusivity of the program by presenting key insights and actionable recommendations.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192868"/>
            <a:ext cx="11029615" cy="3396052"/>
          </a:xfrm>
        </p:spPr>
        <p:txBody>
          <a:bodyPr>
            <a:normAutofit/>
          </a:bodyPr>
          <a:lstStyle/>
          <a:p>
            <a:r>
              <a:rPr lang="en-US" dirty="0"/>
              <a:t>The "System Approach" section outlines the overall strategy and methodology for developing and implementing the power system fault detection and classification. Here's a suggested structure for this section:</a:t>
            </a:r>
          </a:p>
          <a:p>
            <a:r>
              <a:rPr lang="en-US" sz="1600" dirty="0"/>
              <a:t>System necessities:</a:t>
            </a:r>
          </a:p>
          <a:p>
            <a:pPr lvl="1"/>
            <a:r>
              <a:rPr lang="en-US" dirty="0"/>
              <a:t>IBM Cloud (required)</a:t>
            </a:r>
          </a:p>
          <a:p>
            <a:pPr lvl="1"/>
            <a:r>
              <a:rPr lang="en-US" dirty="0"/>
              <a:t>IBM Watson Studio for building and deploying the model</a:t>
            </a:r>
          </a:p>
          <a:p>
            <a:pPr lvl="1"/>
            <a:r>
              <a:rPr lang="en-US" dirty="0"/>
              <a:t>IBM Cloud Object Storage to manage the dataset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Rectangle 2">
            <a:extLst>
              <a:ext uri="{FF2B5EF4-FFF2-40B4-BE49-F238E27FC236}">
                <a16:creationId xmlns:a16="http://schemas.microsoft.com/office/drawing/2014/main" id="{A804DAF7-6E7E-1FB7-AFA7-3A1436E58C6E}"/>
              </a:ext>
            </a:extLst>
          </p:cNvPr>
          <p:cNvSpPr>
            <a:spLocks noGrp="1" noChangeArrowheads="1"/>
          </p:cNvSpPr>
          <p:nvPr>
            <p:ph idx="1"/>
          </p:nvPr>
        </p:nvSpPr>
        <p:spPr bwMode="auto">
          <a:xfrm>
            <a:off x="581192" y="1447094"/>
            <a:ext cx="11323763"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B1C1D"/>
                </a:solidFill>
                <a:effectLst/>
                <a:latin typeface="Google Sans Text"/>
              </a:rPr>
              <a:t>Linear Regression:</a:t>
            </a:r>
            <a:r>
              <a:rPr kumimoji="0" lang="en-US" altLang="en-US" sz="2000" b="0" i="0" u="none" strike="noStrike" cap="none" normalizeH="0" baseline="0" dirty="0">
                <a:ln>
                  <a:noFill/>
                </a:ln>
                <a:solidFill>
                  <a:srgbClr val="1B1C1D"/>
                </a:solidFill>
                <a:effectLst/>
                <a:latin typeface="Google Sans Text"/>
              </a:rPr>
              <a:t> Use a linear regression model to analyze the relationship between demographic (e.g., male/female, SC/ST/OBC) and regional variables and the number of case registrations.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B1C1D"/>
                </a:solidFill>
                <a:effectLst/>
                <a:latin typeface="Google Sans Text"/>
              </a:rPr>
              <a:t>Case Registration Data:</a:t>
            </a:r>
            <a:r>
              <a:rPr kumimoji="0" lang="en-US" altLang="en-US" sz="2000" b="0" i="0" u="none" strike="noStrike" cap="none" normalizeH="0" baseline="0" dirty="0">
                <a:ln>
                  <a:noFill/>
                </a:ln>
                <a:solidFill>
                  <a:srgbClr val="1B1C1D"/>
                </a:solidFill>
                <a:effectLst/>
                <a:latin typeface="Google Sans Text"/>
              </a:rPr>
              <a:t> The primary input will be the Tele-Law case registration dataset, including columns for (</a:t>
            </a:r>
            <a:r>
              <a:rPr kumimoji="0" lang="en-US" altLang="en-US" sz="2000" b="0" i="0" u="none" strike="noStrike" cap="none" normalizeH="0" baseline="0" dirty="0">
                <a:ln>
                  <a:noFill/>
                </a:ln>
                <a:solidFill>
                  <a:srgbClr val="575B5F"/>
                </a:solidFill>
                <a:effectLst/>
                <a:latin typeface="Google Sans Text"/>
              </a:rPr>
              <a:t>States/UTs</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Districts</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No. of CSCs</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Female</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Male</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General</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OBC</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SC</a:t>
            </a:r>
            <a:r>
              <a:rPr kumimoji="0" lang="en-US" altLang="en-US" sz="2000" b="0" i="0" u="none" strike="noStrike" cap="none" normalizeH="0" baseline="0" dirty="0">
                <a:ln>
                  <a:noFill/>
                </a:ln>
                <a:solidFill>
                  <a:srgbClr val="1B1C1D"/>
                </a:solidFill>
                <a:effectLst/>
                <a:latin typeface="Google Sans Text"/>
              </a:rPr>
              <a:t>, </a:t>
            </a:r>
            <a:r>
              <a:rPr kumimoji="0" lang="en-US" altLang="en-US" sz="2000" b="0" i="0" u="none" strike="noStrike" cap="none" normalizeH="0" baseline="0" dirty="0">
                <a:ln>
                  <a:noFill/>
                </a:ln>
                <a:solidFill>
                  <a:srgbClr val="575B5F"/>
                </a:solidFill>
                <a:effectLst/>
                <a:latin typeface="Google Sans Text"/>
              </a:rPr>
              <a:t>ST)</a:t>
            </a:r>
            <a:r>
              <a:rPr kumimoji="0" lang="en-US" altLang="en-US" sz="2000" b="0" i="0" u="none" strike="noStrike" cap="none" normalizeH="0" baseline="0" dirty="0">
                <a:ln>
                  <a:noFill/>
                </a:ln>
                <a:solidFill>
                  <a:srgbClr val="1B1C1D"/>
                </a:solidFill>
                <a:effectLst/>
                <a:latin typeface="Google Sans Tex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B1C1D"/>
                </a:solidFill>
                <a:effectLst/>
                <a:latin typeface="Google Sans Text"/>
              </a:rPr>
              <a:t>Supervised Learning:</a:t>
            </a:r>
            <a:r>
              <a:rPr kumimoji="0" lang="en-US" altLang="en-US" sz="2000" b="0" i="0" u="none" strike="noStrike" cap="none" normalizeH="0" baseline="0" dirty="0">
                <a:ln>
                  <a:noFill/>
                </a:ln>
                <a:solidFill>
                  <a:srgbClr val="1B1C1D"/>
                </a:solidFill>
                <a:effectLst/>
                <a:latin typeface="Google Sans Text"/>
              </a:rPr>
              <a:t> The model will use the provided data to quantify the impact of demographic and regional factors on case registrations. The goal is to identify which factors are most correlated with higher or lower service utilization.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B1C1D"/>
                </a:solidFill>
                <a:effectLst/>
                <a:latin typeface="Google Sans Text"/>
              </a:rPr>
              <a:t>Model Deployed on IBM Watson Studio:</a:t>
            </a:r>
            <a:r>
              <a:rPr kumimoji="0" lang="en-US" altLang="en-US" sz="2000" b="0" i="0" u="none" strike="noStrike" cap="none" normalizeH="0" baseline="0" dirty="0">
                <a:ln>
                  <a:noFill/>
                </a:ln>
                <a:solidFill>
                  <a:srgbClr val="1B1C1D"/>
                </a:solidFill>
                <a:effectLst/>
                <a:latin typeface="Google Sans Text"/>
              </a:rPr>
              <a:t> The analysis and the model will be deployed on IBM Watson Studio. The output will be a report and visualizations that highlight key disparities and provide actionable insights for improving outreach and service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B3F16-7E30-A1CA-CE4E-1F80DCCBA3F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CEF8A4-D1D3-70F1-2AA8-DA307014C70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2977C11-E03A-E4DC-B0F1-2ECD325A0D3D}"/>
              </a:ext>
            </a:extLst>
          </p:cNvPr>
          <p:cNvPicPr>
            <a:picLocks noGrp="1" noChangeAspect="1"/>
          </p:cNvPicPr>
          <p:nvPr>
            <p:ph idx="1"/>
          </p:nvPr>
        </p:nvPicPr>
        <p:blipFill>
          <a:blip r:embed="rId2"/>
          <a:stretch>
            <a:fillRect/>
          </a:stretch>
        </p:blipFill>
        <p:spPr>
          <a:xfrm>
            <a:off x="1214170" y="1301750"/>
            <a:ext cx="9763660" cy="4673600"/>
          </a:xfrm>
        </p:spPr>
      </p:pic>
    </p:spTree>
    <p:extLst>
      <p:ext uri="{BB962C8B-B14F-4D97-AF65-F5344CB8AC3E}">
        <p14:creationId xmlns:p14="http://schemas.microsoft.com/office/powerpoint/2010/main" val="290658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1657AC8-8637-D5D5-4FFC-DFC47772E7F5}"/>
              </a:ext>
            </a:extLst>
          </p:cNvPr>
          <p:cNvPicPr>
            <a:picLocks noGrp="1" noChangeAspect="1"/>
          </p:cNvPicPr>
          <p:nvPr>
            <p:ph idx="1"/>
          </p:nvPr>
        </p:nvPicPr>
        <p:blipFill>
          <a:blip r:embed="rId2"/>
          <a:stretch>
            <a:fillRect/>
          </a:stretch>
        </p:blipFill>
        <p:spPr>
          <a:xfrm>
            <a:off x="1339143" y="1310376"/>
            <a:ext cx="9530965"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990B8-6956-DE3A-2650-05A55EC955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9701BC6-DC21-DDE1-C94F-C28A1D56AD7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F0FEDCE5-935D-E3DE-1464-CC6F9D6AF7BA}"/>
              </a:ext>
            </a:extLst>
          </p:cNvPr>
          <p:cNvPicPr>
            <a:picLocks noGrp="1" noChangeAspect="1"/>
          </p:cNvPicPr>
          <p:nvPr>
            <p:ph idx="1"/>
          </p:nvPr>
        </p:nvPicPr>
        <p:blipFill>
          <a:blip r:embed="rId2"/>
          <a:stretch>
            <a:fillRect/>
          </a:stretch>
        </p:blipFill>
        <p:spPr>
          <a:xfrm>
            <a:off x="1419963" y="1301750"/>
            <a:ext cx="9352073" cy="4673600"/>
          </a:xfrm>
        </p:spPr>
      </p:pic>
    </p:spTree>
    <p:extLst>
      <p:ext uri="{BB962C8B-B14F-4D97-AF65-F5344CB8AC3E}">
        <p14:creationId xmlns:p14="http://schemas.microsoft.com/office/powerpoint/2010/main" val="297065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1068</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Google Sans Text</vt:lpstr>
      <vt:lpstr>Wingdings 2</vt:lpstr>
      <vt:lpstr>DividendVTI</vt:lpstr>
      <vt:lpstr>Analyzing Demographic and Regional Disparities in Tele Law Case Registrations for Inclusive Legal Access</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Dhanam Patel</cp:lastModifiedBy>
  <cp:revision>26</cp:revision>
  <dcterms:created xsi:type="dcterms:W3CDTF">2021-05-26T16:50:10Z</dcterms:created>
  <dcterms:modified xsi:type="dcterms:W3CDTF">2025-08-04T23:24:10Z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