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098-98EB-4FD8-9625-E277DCBF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852A9-66F8-4EBC-847C-566FDA71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B12DE-20B8-48F2-8127-1743E952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6D656-C804-446C-8D85-F5718274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6128-E501-41FF-826B-9E4A3BF0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9025-6B99-4E0E-BEA5-42FD1B7D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69FE7-2253-4CBA-BEDB-2F59F3AF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BB42-A064-4072-859E-EBA52E02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FE27-FBB0-4ABF-8928-38672420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4727-1AE0-4D47-B527-F085A73A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44886-08CF-4E78-AD7A-49E7014FA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E64BA-7B06-49FD-9A25-7C7F0A720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3DF8-8F70-40C2-96BC-AA019358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C737-0B72-4898-BB91-6836B9A4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81C7-DEC7-44A4-9A08-30318558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6B61-C07A-4A14-B55B-4C52DC1B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5120-97E1-4E2E-9FA8-11C1B45E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6AF2-7286-413B-819B-8A8A1755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21A8-E0ED-443D-965B-E3730E0A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A6C9-D09B-41E8-9B67-1837559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F922-B416-498B-B4D8-F634F9FA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F9D2-E21E-4F3A-A22F-CA19CC3F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1213-1898-4D27-88A0-4F05B8F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7599-8807-4EBE-8211-888949D2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150E-E15E-4CFE-9D3D-E2B3BFC0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9DFB-F57A-44BF-9B53-6B14C2B9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3F0A-BAF3-4FBE-890A-BA6A2C9F9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F480F-795F-47BE-8D86-BA187BE60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A72AF-0447-47FB-99E7-28BB60AA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DB84B-7910-450A-9A7A-7FD631E6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ECEC-4F98-411E-AD94-2440C00B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5834-3262-45A8-A946-B1EBF1FB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E770F-FA54-44C7-A025-6F36114D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CADEA-A701-4C55-BE26-917DDB5D7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BDB73-7F78-4173-8B92-D062DB631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6EAE0-18C4-4AA5-AF28-DF06AAB01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0C763-1E2B-4CEF-804B-3EDB7588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72E3F-58CE-4B90-81DD-9BFD2BF7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18CA7-FA69-41AA-8885-7B395D5E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F39F-436B-4D39-B644-9C0E33B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3DEB-02A5-4D70-887C-FB15CE5B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C2D3E-21AA-4278-83D3-BD0F400F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3AAE-CBC3-4FB7-B48E-1B5BF6DB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ECBB5-C93D-4514-93B4-9BA3920F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FAC98-8097-4523-B92A-12374602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5F8B1-45F2-4BC1-A67C-D88BF486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1318-F94A-4611-BEB9-25A25DB4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991F-99BC-42AD-AC62-4AE4827C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ABA4-33FB-4EC2-8B3B-E567924C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0261E-24DC-489C-823F-AAE3A4CB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F73-2C1D-47BB-8A88-8934DA4C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8637D-2DA2-458D-B397-146B1C95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640B-A1C3-497D-AFAB-251006A8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864E5-2899-414F-84F3-D6C77501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82320-0131-4AAF-AFD2-42BE0931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EFEF-86FC-4A7D-AB4B-8EFE48FE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14D1D-4D3A-4615-A509-DC0E54C3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514B4-610C-4D01-A4BE-95C20566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8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8DA24-9FEE-407B-B716-7CE2B050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FBF2-B295-47D2-B8EB-79EA5F1D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BC20-C54F-4A33-B375-77A2586C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E487-55E8-4463-B193-58537312923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1723-A295-420C-A748-158BF2C00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A7B8-31AC-44A6-8837-F3F0FCE43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D821-2099-4984-854A-63D47D070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960B-8FF2-40FC-83F3-F9BFF4835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0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028-42D1-4056-8209-79DBCA0E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CEC5-22D1-47E8-A508-54F28046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Spring CLI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13A8-BE1C-4393-A3F3-160895D6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– App Build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9468-7730-4D4E-A454-08388D52A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CLI</a:t>
            </a:r>
          </a:p>
          <a:p>
            <a:r>
              <a:rPr lang="en-US" dirty="0"/>
              <a:t>IDE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STS</a:t>
            </a:r>
          </a:p>
          <a:p>
            <a:r>
              <a:rPr lang="en-US" dirty="0">
                <a:highlight>
                  <a:srgbClr val="FFFF00"/>
                </a:highlight>
              </a:rPr>
              <a:t>Spring initializer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Web Tool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2"/>
              </a:rPr>
              <a:t>https://start.spring.io/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Maven</a:t>
            </a:r>
          </a:p>
          <a:p>
            <a:r>
              <a:rPr lang="en-US" dirty="0"/>
              <a:t>Gradle</a:t>
            </a:r>
          </a:p>
          <a:p>
            <a:r>
              <a:rPr lang="en-US" dirty="0">
                <a:highlight>
                  <a:srgbClr val="FFFF00"/>
                </a:highlight>
              </a:rPr>
              <a:t>Manual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1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F0A-859A-45E9-972F-44BBD73A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BA27-6E68-44C7-BAE3-DEEB8912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one Registration Page</a:t>
            </a:r>
          </a:p>
          <a:p>
            <a:pPr lvl="1"/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 err="1"/>
              <a:t>Contactno</a:t>
            </a:r>
            <a:endParaRPr lang="en-US" dirty="0"/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 err="1"/>
              <a:t>ConfirmPassword</a:t>
            </a:r>
            <a:endParaRPr lang="en-US" dirty="0"/>
          </a:p>
          <a:p>
            <a:pPr lvl="1"/>
            <a:r>
              <a:rPr lang="en-US" dirty="0" err="1"/>
              <a:t>DateOfBirth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2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D6F4-C631-4934-91CD-65C5C8F1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Rest +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34C2-CB4C-4826-B043-9E0F3771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440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Dependencies </a:t>
            </a:r>
          </a:p>
          <a:p>
            <a:pPr lvl="1"/>
            <a:r>
              <a:rPr lang="en-US" dirty="0"/>
              <a:t>Web -</a:t>
            </a:r>
            <a:r>
              <a:rPr lang="en-US" b="1" dirty="0">
                <a:highlight>
                  <a:srgbClr val="FFFF00"/>
                </a:highlight>
              </a:rPr>
              <a:t>Jackson </a:t>
            </a:r>
            <a:r>
              <a:rPr lang="en-US" b="1" dirty="0" err="1">
                <a:highlight>
                  <a:srgbClr val="FFFF00"/>
                </a:highlight>
              </a:rPr>
              <a:t>Databind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strike="sngStrike" dirty="0" err="1"/>
              <a:t>DispatcherServlet</a:t>
            </a:r>
            <a:r>
              <a:rPr lang="en-US" strike="sngStrike" dirty="0"/>
              <a:t> </a:t>
            </a:r>
            <a:r>
              <a:rPr lang="en-US" strike="sngStrike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AutoConfiguration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RestController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Requestmapping</a:t>
            </a:r>
            <a:r>
              <a:rPr lang="en-US" dirty="0">
                <a:sym typeface="Wingdings" panose="05000000000000000000" pitchFamily="2" charset="2"/>
              </a:rPr>
              <a:t>  URI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getMapping</a:t>
            </a:r>
            <a:r>
              <a:rPr lang="en-US" dirty="0">
                <a:sym typeface="Wingdings" panose="05000000000000000000" pitchFamily="2" charset="2"/>
              </a:rPr>
              <a:t> 	 get resources from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DeleteMapping</a:t>
            </a:r>
            <a:r>
              <a:rPr lang="en-US" dirty="0">
                <a:sym typeface="Wingdings" panose="05000000000000000000" pitchFamily="2" charset="2"/>
              </a:rPr>
              <a:t>  delete resource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PutMapping</a:t>
            </a:r>
            <a:r>
              <a:rPr lang="en-US" dirty="0">
                <a:sym typeface="Wingdings" panose="05000000000000000000" pitchFamily="2" charset="2"/>
              </a:rPr>
              <a:t>  update resources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PatchMapping</a:t>
            </a:r>
            <a:r>
              <a:rPr lang="en-US" dirty="0">
                <a:sym typeface="Wingdings" panose="05000000000000000000" pitchFamily="2" charset="2"/>
              </a:rPr>
              <a:t>  partial update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PostMapping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create resources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47244A-E468-461E-B155-1FED59809887}"/>
              </a:ext>
            </a:extLst>
          </p:cNvPr>
          <p:cNvSpPr txBox="1">
            <a:spLocks/>
          </p:cNvSpPr>
          <p:nvPr/>
        </p:nvSpPr>
        <p:spPr>
          <a:xfrm>
            <a:off x="7203040" y="1690688"/>
            <a:ext cx="4988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Response Entity</a:t>
            </a:r>
          </a:p>
          <a:p>
            <a:pPr lvl="1"/>
            <a:r>
              <a:rPr lang="en-US" dirty="0" err="1"/>
              <a:t>ResponseBody</a:t>
            </a:r>
            <a:r>
              <a:rPr lang="en-US" dirty="0"/>
              <a:t> + </a:t>
            </a:r>
            <a:r>
              <a:rPr lang="en-US" dirty="0" err="1"/>
              <a:t>HttpStatus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  <a:p>
            <a:pPr lvl="1"/>
            <a:r>
              <a:rPr lang="en-US" dirty="0"/>
              <a:t>Retrieve URI parameters</a:t>
            </a:r>
          </a:p>
          <a:p>
            <a:r>
              <a:rPr lang="en-US" b="1" dirty="0">
                <a:highlight>
                  <a:srgbClr val="FFFF00"/>
                </a:highlight>
              </a:rPr>
              <a:t>Jackson </a:t>
            </a:r>
            <a:r>
              <a:rPr lang="en-US" b="1" dirty="0" err="1">
                <a:highlight>
                  <a:srgbClr val="FFFF00"/>
                </a:highlight>
              </a:rPr>
              <a:t>Databind</a:t>
            </a:r>
            <a:endParaRPr lang="en-US" b="1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 java </a:t>
            </a:r>
            <a:r>
              <a:rPr lang="en-US" dirty="0">
                <a:sym typeface="Wingdings" panose="05000000000000000000" pitchFamily="2" charset="2"/>
              </a:rPr>
              <a:t> JSON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JSON 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0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395-4499-4096-98BC-35CE068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B5AB-5054-4874-9684-8A565EB6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 Project of SB</a:t>
            </a:r>
          </a:p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Data JPA + DB specific jar</a:t>
            </a:r>
          </a:p>
          <a:p>
            <a:r>
              <a:rPr lang="en-US" strike="sngStrike" dirty="0"/>
              <a:t>Configurations </a:t>
            </a:r>
            <a:r>
              <a:rPr lang="en-US" strike="sngStrike" dirty="0">
                <a:sym typeface="Wingdings" panose="05000000000000000000" pitchFamily="2" charset="2"/>
              </a:rPr>
              <a:t> Beans (</a:t>
            </a:r>
            <a:r>
              <a:rPr lang="en-US" strike="sngStrike" dirty="0" err="1">
                <a:sym typeface="Wingdings" panose="05000000000000000000" pitchFamily="2" charset="2"/>
              </a:rPr>
              <a:t>EntitymanagerFactory</a:t>
            </a:r>
            <a:r>
              <a:rPr lang="en-US" strike="sngStrike" dirty="0">
                <a:sym typeface="Wingdings" panose="05000000000000000000" pitchFamily="2" charset="2"/>
              </a:rPr>
              <a:t>, JPA </a:t>
            </a:r>
            <a:r>
              <a:rPr lang="en-US" strike="sngStrike" dirty="0" err="1">
                <a:sym typeface="Wingdings" panose="05000000000000000000" pitchFamily="2" charset="2"/>
              </a:rPr>
              <a:t>transactionmanager</a:t>
            </a:r>
            <a:r>
              <a:rPr lang="en-US" strike="sngStrike" dirty="0">
                <a:sym typeface="Wingdings" panose="05000000000000000000" pitchFamily="2" charset="2"/>
              </a:rPr>
              <a:t>, @</a:t>
            </a:r>
            <a:r>
              <a:rPr lang="en-US" strike="sngStrike" dirty="0" err="1">
                <a:sym typeface="Wingdings" panose="05000000000000000000" pitchFamily="2" charset="2"/>
              </a:rPr>
              <a:t>EnabeTransactionManagement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>
                <a:sym typeface="Wingdings" panose="05000000000000000000" pitchFamily="2" charset="2"/>
              </a:rPr>
              <a:t>application.properties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url</a:t>
            </a:r>
            <a:r>
              <a:rPr lang="en-US" dirty="0">
                <a:sym typeface="Wingdings" panose="05000000000000000000" pitchFamily="2" charset="2"/>
              </a:rPr>
              <a:t>, username, </a:t>
            </a:r>
            <a:r>
              <a:rPr lang="en-US" dirty="0" err="1">
                <a:sym typeface="Wingdings" panose="05000000000000000000" pitchFamily="2" charset="2"/>
              </a:rPr>
              <a:t>pwd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dbname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datasource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DAO Layer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JPARepository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No </a:t>
            </a:r>
            <a:r>
              <a:rPr lang="en-US" strike="sngStrike" dirty="0" err="1">
                <a:sym typeface="Wingdings" panose="05000000000000000000" pitchFamily="2" charset="2"/>
              </a:rPr>
              <a:t>Daoimpl</a:t>
            </a:r>
            <a:r>
              <a:rPr lang="en-US" strike="sngStrike" dirty="0">
                <a:sym typeface="Wingdings" panose="05000000000000000000" pitchFamily="2" charset="2"/>
              </a:rPr>
              <a:t> 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JPQL Query  method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8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2FF1-1C72-432C-8D1B-2A27180C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JPA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B7F48-C509-484C-8041-18138FC56D08}"/>
              </a:ext>
            </a:extLst>
          </p:cNvPr>
          <p:cNvSpPr/>
          <p:nvPr/>
        </p:nvSpPr>
        <p:spPr>
          <a:xfrm>
            <a:off x="3154166" y="1500027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72E5-4755-41D0-B2F5-37626AB468B8}"/>
              </a:ext>
            </a:extLst>
          </p:cNvPr>
          <p:cNvSpPr/>
          <p:nvPr/>
        </p:nvSpPr>
        <p:spPr>
          <a:xfrm>
            <a:off x="3154166" y="2999661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CRUDRepository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AF0B5-A609-4350-A33F-F08C9AC81CD5}"/>
              </a:ext>
            </a:extLst>
          </p:cNvPr>
          <p:cNvSpPr/>
          <p:nvPr/>
        </p:nvSpPr>
        <p:spPr>
          <a:xfrm>
            <a:off x="3154166" y="4628508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JPARepository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425223-1E4E-427E-8356-48187446B09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443573" y="3729126"/>
            <a:ext cx="0" cy="89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B5CCE9-EBF5-4A26-80A2-4B7BC900B44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443573" y="2229492"/>
            <a:ext cx="0" cy="77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1230F6-7C98-469F-81D8-F7D367C43A91}"/>
              </a:ext>
            </a:extLst>
          </p:cNvPr>
          <p:cNvSpPr/>
          <p:nvPr/>
        </p:nvSpPr>
        <p:spPr>
          <a:xfrm>
            <a:off x="234593" y="2999661"/>
            <a:ext cx="2578814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PagingAndSorting</a:t>
            </a:r>
            <a:endParaRPr lang="en-US" dirty="0"/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AFA81C-7797-408D-BF3C-A43A50ED3718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H="1" flipV="1">
            <a:off x="1524000" y="3729126"/>
            <a:ext cx="2919573" cy="89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3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40AF-D17F-4F2B-937F-E57C7BA1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3EEF-CA76-456C-A5B4-778A9265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8F30-3DE9-490F-817A-43A471E8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D9BD0-368E-47FD-BDB9-9E9A311D0943}"/>
              </a:ext>
            </a:extLst>
          </p:cNvPr>
          <p:cNvSpPr/>
          <p:nvPr/>
        </p:nvSpPr>
        <p:spPr>
          <a:xfrm>
            <a:off x="2106202" y="1941816"/>
            <a:ext cx="2856216" cy="331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employeeId</a:t>
            </a:r>
            <a:endParaRPr lang="en-US" dirty="0"/>
          </a:p>
          <a:p>
            <a:pPr algn="ctr"/>
            <a:r>
              <a:rPr lang="en-US" dirty="0" err="1"/>
              <a:t>firstName</a:t>
            </a:r>
            <a:endParaRPr lang="en-US" dirty="0"/>
          </a:p>
          <a:p>
            <a:pPr algn="ctr"/>
            <a:r>
              <a:rPr lang="en-US" dirty="0" err="1"/>
              <a:t>lastName</a:t>
            </a:r>
            <a:endParaRPr lang="en-US" dirty="0"/>
          </a:p>
          <a:p>
            <a:pPr algn="ctr"/>
            <a:r>
              <a:rPr lang="en-US" dirty="0"/>
              <a:t>salary</a:t>
            </a:r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42C81-CC5A-4DDB-AA6E-A4547E52E569}"/>
              </a:ext>
            </a:extLst>
          </p:cNvPr>
          <p:cNvSpPr/>
          <p:nvPr/>
        </p:nvSpPr>
        <p:spPr>
          <a:xfrm>
            <a:off x="2106202" y="1941816"/>
            <a:ext cx="2856216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7A666-7AE4-4D76-AF7D-D558AC06BABB}"/>
              </a:ext>
            </a:extLst>
          </p:cNvPr>
          <p:cNvSpPr/>
          <p:nvPr/>
        </p:nvSpPr>
        <p:spPr>
          <a:xfrm>
            <a:off x="7530957" y="883578"/>
            <a:ext cx="2554841" cy="235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AddressId</a:t>
            </a:r>
            <a:endParaRPr lang="en-US" dirty="0"/>
          </a:p>
          <a:p>
            <a:pPr algn="ctr"/>
            <a:r>
              <a:rPr lang="en-US" dirty="0" err="1"/>
              <a:t>Streetname</a:t>
            </a:r>
            <a:endParaRPr lang="en-US" dirty="0"/>
          </a:p>
          <a:p>
            <a:pPr algn="ctr"/>
            <a:r>
              <a:rPr lang="en-US" dirty="0"/>
              <a:t>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79566-3884-4615-91B6-CEA3D13B2515}"/>
              </a:ext>
            </a:extLst>
          </p:cNvPr>
          <p:cNvSpPr/>
          <p:nvPr/>
        </p:nvSpPr>
        <p:spPr>
          <a:xfrm>
            <a:off x="7229582" y="4202131"/>
            <a:ext cx="3332252" cy="2290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departmentId</a:t>
            </a:r>
            <a:endParaRPr lang="en-US" dirty="0"/>
          </a:p>
          <a:p>
            <a:pPr algn="ctr"/>
            <a:r>
              <a:rPr lang="en-US" dirty="0" err="1"/>
              <a:t>Departmentname</a:t>
            </a:r>
            <a:endParaRPr lang="en-US" dirty="0"/>
          </a:p>
          <a:p>
            <a:pPr algn="ctr"/>
            <a:r>
              <a:rPr lang="en-US" dirty="0"/>
              <a:t>location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1200F5-4138-4C9B-9D70-C0000D8AC66D}"/>
              </a:ext>
            </a:extLst>
          </p:cNvPr>
          <p:cNvCxnSpPr>
            <a:endCxn id="6" idx="1"/>
          </p:cNvCxnSpPr>
          <p:nvPr/>
        </p:nvCxnSpPr>
        <p:spPr>
          <a:xfrm flipV="1">
            <a:off x="3945276" y="2059969"/>
            <a:ext cx="3585681" cy="208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6067F-C429-44BA-9A72-67456F6E75A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945276" y="4258246"/>
            <a:ext cx="3284306" cy="108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2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0ED4-B865-4D8C-A4A9-F2FCD208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89AC-AD93-492E-9283-E359B879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  <a:p>
            <a:r>
              <a:rPr lang="en-US" dirty="0"/>
              <a:t>Filter employee byname using like operator (@Query/</a:t>
            </a:r>
            <a:r>
              <a:rPr lang="en-US" dirty="0" err="1"/>
              <a:t>methodname</a:t>
            </a:r>
            <a:r>
              <a:rPr lang="en-US" dirty="0"/>
              <a:t>)</a:t>
            </a:r>
          </a:p>
          <a:p>
            <a:r>
              <a:rPr lang="en-US" dirty="0" err="1"/>
              <a:t>Sumof</a:t>
            </a:r>
            <a:r>
              <a:rPr lang="en-US" dirty="0"/>
              <a:t> salary of all employees</a:t>
            </a:r>
          </a:p>
          <a:p>
            <a:r>
              <a:rPr lang="en-US" dirty="0"/>
              <a:t>Min Salary</a:t>
            </a:r>
          </a:p>
          <a:p>
            <a:r>
              <a:rPr lang="en-US" dirty="0"/>
              <a:t>Max Salary</a:t>
            </a:r>
          </a:p>
          <a:p>
            <a:r>
              <a:rPr lang="en-US" dirty="0" err="1"/>
              <a:t>SortBy</a:t>
            </a:r>
            <a:r>
              <a:rPr lang="en-US" dirty="0"/>
              <a:t> Employee FirstName</a:t>
            </a:r>
          </a:p>
          <a:p>
            <a:endParaRPr lang="en-US" dirty="0"/>
          </a:p>
          <a:p>
            <a:r>
              <a:rPr lang="en-US" dirty="0"/>
              <a:t>Swagger2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514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959F-F15C-4BAF-AE6A-5ED842E8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193E-8325-404F-AC15-16257D00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– a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Has –a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One to one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One to Many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Many to One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Many to Many</a:t>
            </a:r>
          </a:p>
          <a:p>
            <a:pPr lvl="2"/>
            <a:r>
              <a:rPr lang="en-US" dirty="0"/>
              <a:t>Third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B85A70-1703-4BA5-AD79-8B7978FF50F4}"/>
              </a:ext>
            </a:extLst>
          </p:cNvPr>
          <p:cNvSpPr/>
          <p:nvPr/>
        </p:nvSpPr>
        <p:spPr>
          <a:xfrm>
            <a:off x="1078787" y="1109609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348CA-3B69-4FC4-BFBB-817338DBF7E9}"/>
              </a:ext>
            </a:extLst>
          </p:cNvPr>
          <p:cNvSpPr/>
          <p:nvPr/>
        </p:nvSpPr>
        <p:spPr>
          <a:xfrm>
            <a:off x="1078787" y="1109609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9DF88F-D65B-476A-A647-1006B747309A}"/>
              </a:ext>
            </a:extLst>
          </p:cNvPr>
          <p:cNvSpPr/>
          <p:nvPr/>
        </p:nvSpPr>
        <p:spPr>
          <a:xfrm>
            <a:off x="1294544" y="1880171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studentId</a:t>
            </a:r>
            <a:endParaRPr lang="en-US" dirty="0"/>
          </a:p>
          <a:p>
            <a:pPr algn="ctr"/>
            <a:r>
              <a:rPr lang="en-US" dirty="0" err="1"/>
              <a:t>studentName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F0297-F2EE-4DA6-9A5F-0B22290B198B}"/>
              </a:ext>
            </a:extLst>
          </p:cNvPr>
          <p:cNvSpPr/>
          <p:nvPr/>
        </p:nvSpPr>
        <p:spPr>
          <a:xfrm>
            <a:off x="7015538" y="1044540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2FA6EE-3E29-491E-A810-948140267E29}"/>
              </a:ext>
            </a:extLst>
          </p:cNvPr>
          <p:cNvSpPr/>
          <p:nvPr/>
        </p:nvSpPr>
        <p:spPr>
          <a:xfrm>
            <a:off x="7015538" y="1044540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286A4-94E7-42DD-83A1-A2C2E7ECDD0F}"/>
              </a:ext>
            </a:extLst>
          </p:cNvPr>
          <p:cNvSpPr/>
          <p:nvPr/>
        </p:nvSpPr>
        <p:spPr>
          <a:xfrm>
            <a:off x="7231295" y="1815102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courseId</a:t>
            </a:r>
            <a:endParaRPr lang="en-US" dirty="0"/>
          </a:p>
          <a:p>
            <a:pPr algn="ctr"/>
            <a:r>
              <a:rPr lang="en-US" dirty="0" err="1"/>
              <a:t>courseName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7A61B0-35A1-4E2B-88A0-CF06EC023183}"/>
              </a:ext>
            </a:extLst>
          </p:cNvPr>
          <p:cNvSpPr/>
          <p:nvPr/>
        </p:nvSpPr>
        <p:spPr>
          <a:xfrm>
            <a:off x="4089115" y="4039456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A0C95-C852-4CD2-81C4-F6DA86A20E88}"/>
              </a:ext>
            </a:extLst>
          </p:cNvPr>
          <p:cNvSpPr/>
          <p:nvPr/>
        </p:nvSpPr>
        <p:spPr>
          <a:xfrm>
            <a:off x="4089115" y="4039456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Student_Course</a:t>
            </a:r>
            <a:endParaRPr lang="en-US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83EDE3-1F7E-4B72-9AE7-999B04128540}"/>
              </a:ext>
            </a:extLst>
          </p:cNvPr>
          <p:cNvSpPr/>
          <p:nvPr/>
        </p:nvSpPr>
        <p:spPr>
          <a:xfrm>
            <a:off x="4304872" y="4810018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studentId</a:t>
            </a:r>
            <a:endParaRPr lang="en-US" dirty="0"/>
          </a:p>
          <a:p>
            <a:pPr algn="ctr"/>
            <a:r>
              <a:rPr lang="en-US" dirty="0" err="1"/>
              <a:t>courseId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A06C34-4D08-4FBD-8870-1868B2B07300}"/>
              </a:ext>
            </a:extLst>
          </p:cNvPr>
          <p:cNvCxnSpPr>
            <a:stCxn id="4" idx="2"/>
            <a:endCxn id="12" idx="1"/>
          </p:cNvCxnSpPr>
          <p:nvPr/>
        </p:nvCxnSpPr>
        <p:spPr>
          <a:xfrm>
            <a:off x="2707241" y="4274049"/>
            <a:ext cx="1597631" cy="1619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7ADA45-FB72-40AC-BD06-2CDFB508F3D5}"/>
              </a:ext>
            </a:extLst>
          </p:cNvPr>
          <p:cNvSpPr txBox="1"/>
          <p:nvPr/>
        </p:nvSpPr>
        <p:spPr>
          <a:xfrm rot="2684898">
            <a:off x="2743200" y="4900773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7F4042-A2A6-418F-A1DD-BA06DAE62540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flipH="1">
            <a:off x="7346022" y="4208980"/>
            <a:ext cx="1297970" cy="1412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13DA91-4B50-4A9E-947A-EDBE5BEFB661}"/>
              </a:ext>
            </a:extLst>
          </p:cNvPr>
          <p:cNvSpPr txBox="1"/>
          <p:nvPr/>
        </p:nvSpPr>
        <p:spPr>
          <a:xfrm rot="18916574">
            <a:off x="7867778" y="4900839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F1E77E-474B-4897-83F5-58CC12E7AE3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335694" y="2626760"/>
            <a:ext cx="2679844" cy="6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39023-FF2B-4E5D-96A4-FB86F93525B7}"/>
              </a:ext>
            </a:extLst>
          </p:cNvPr>
          <p:cNvSpPr txBox="1"/>
          <p:nvPr/>
        </p:nvSpPr>
        <p:spPr>
          <a:xfrm>
            <a:off x="5085708" y="2448676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to M</a:t>
            </a:r>
          </a:p>
        </p:txBody>
      </p:sp>
    </p:spTree>
    <p:extLst>
      <p:ext uri="{BB962C8B-B14F-4D97-AF65-F5344CB8AC3E}">
        <p14:creationId xmlns:p14="http://schemas.microsoft.com/office/powerpoint/2010/main" val="198493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9C93-5EFB-4109-AFC5-40D494EC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- Entity Object Life 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433592-906D-4B58-AFC3-8434F714BECD}"/>
              </a:ext>
            </a:extLst>
          </p:cNvPr>
          <p:cNvSpPr/>
          <p:nvPr/>
        </p:nvSpPr>
        <p:spPr>
          <a:xfrm>
            <a:off x="838200" y="1880171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5530E-7167-465A-890D-FDC7C64AA297}"/>
              </a:ext>
            </a:extLst>
          </p:cNvPr>
          <p:cNvSpPr txBox="1"/>
          <p:nvPr/>
        </p:nvSpPr>
        <p:spPr>
          <a:xfrm>
            <a:off x="965771" y="2942957"/>
            <a:ext cx="17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Employee()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4A97A4-B4C0-4A00-A609-6E559383200E}"/>
              </a:ext>
            </a:extLst>
          </p:cNvPr>
          <p:cNvSpPr/>
          <p:nvPr/>
        </p:nvSpPr>
        <p:spPr>
          <a:xfrm>
            <a:off x="4966699" y="1880170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DDEA46-FC76-44C6-9DED-19869FD98C96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917861" y="2316822"/>
            <a:ext cx="2048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E302E8-D20E-46B0-9FB3-3BFF423FD934}"/>
              </a:ext>
            </a:extLst>
          </p:cNvPr>
          <p:cNvSpPr txBox="1"/>
          <p:nvPr/>
        </p:nvSpPr>
        <p:spPr>
          <a:xfrm>
            <a:off x="3462392" y="1819089"/>
            <a:ext cx="7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DD00F19-91A5-4E6F-B336-38259BA632E5}"/>
              </a:ext>
            </a:extLst>
          </p:cNvPr>
          <p:cNvSpPr/>
          <p:nvPr/>
        </p:nvSpPr>
        <p:spPr>
          <a:xfrm>
            <a:off x="10767317" y="2127339"/>
            <a:ext cx="1058238" cy="3646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058FD1-E58E-493E-AA57-2677ADC95BCC}"/>
              </a:ext>
            </a:extLst>
          </p:cNvPr>
          <p:cNvCxnSpPr>
            <a:stCxn id="10" idx="2"/>
            <a:endCxn id="6" idx="6"/>
          </p:cNvCxnSpPr>
          <p:nvPr/>
        </p:nvCxnSpPr>
        <p:spPr>
          <a:xfrm flipH="1" flipV="1">
            <a:off x="7046360" y="2316822"/>
            <a:ext cx="3720957" cy="163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E986C4-AE85-432C-883F-9CFFCD26765C}"/>
              </a:ext>
            </a:extLst>
          </p:cNvPr>
          <p:cNvSpPr txBox="1"/>
          <p:nvPr/>
        </p:nvSpPr>
        <p:spPr>
          <a:xfrm>
            <a:off x="8456264" y="2690971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Find/query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C1F6E1-2A71-4F8E-936A-0678805C055C}"/>
              </a:ext>
            </a:extLst>
          </p:cNvPr>
          <p:cNvSpPr/>
          <p:nvPr/>
        </p:nvSpPr>
        <p:spPr>
          <a:xfrm>
            <a:off x="4872519" y="5135365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detached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08E2E1-997E-48B0-912C-CF3CCEFDF4BF}"/>
              </a:ext>
            </a:extLst>
          </p:cNvPr>
          <p:cNvCxnSpPr>
            <a:stCxn id="6" idx="4"/>
            <a:endCxn id="14" idx="0"/>
          </p:cNvCxnSpPr>
          <p:nvPr/>
        </p:nvCxnSpPr>
        <p:spPr>
          <a:xfrm flipH="1">
            <a:off x="5912350" y="2753473"/>
            <a:ext cx="94180" cy="238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EEE423-779E-43B8-AE23-989F6F454C6A}"/>
              </a:ext>
            </a:extLst>
          </p:cNvPr>
          <p:cNvSpPr txBox="1"/>
          <p:nvPr/>
        </p:nvSpPr>
        <p:spPr>
          <a:xfrm>
            <a:off x="6096000" y="388791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83532F-3E45-4523-9559-7C6607978147}"/>
              </a:ext>
            </a:extLst>
          </p:cNvPr>
          <p:cNvCxnSpPr/>
          <p:nvPr/>
        </p:nvCxnSpPr>
        <p:spPr>
          <a:xfrm flipV="1">
            <a:off x="5465852" y="2690971"/>
            <a:ext cx="92467" cy="244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1A91B5-0FE6-4CA2-978C-B19B15CAFA9C}"/>
              </a:ext>
            </a:extLst>
          </p:cNvPr>
          <p:cNvSpPr txBox="1"/>
          <p:nvPr/>
        </p:nvSpPr>
        <p:spPr>
          <a:xfrm>
            <a:off x="4857629" y="3518582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EA03B2-AF95-4CB5-9D59-0930380EC57D}"/>
              </a:ext>
            </a:extLst>
          </p:cNvPr>
          <p:cNvSpPr/>
          <p:nvPr/>
        </p:nvSpPr>
        <p:spPr>
          <a:xfrm>
            <a:off x="965771" y="5135365"/>
            <a:ext cx="2681555" cy="638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removed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5E19AB-D9E1-4B6F-8655-D74C6269703A}"/>
              </a:ext>
            </a:extLst>
          </p:cNvPr>
          <p:cNvCxnSpPr>
            <a:stCxn id="6" idx="3"/>
            <a:endCxn id="22" idx="0"/>
          </p:cNvCxnSpPr>
          <p:nvPr/>
        </p:nvCxnSpPr>
        <p:spPr>
          <a:xfrm flipH="1">
            <a:off x="2306549" y="2625581"/>
            <a:ext cx="2964709" cy="25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9F1A33-8E0D-4182-9AA5-562DA2ABCC16}"/>
              </a:ext>
            </a:extLst>
          </p:cNvPr>
          <p:cNvSpPr txBox="1"/>
          <p:nvPr/>
        </p:nvSpPr>
        <p:spPr>
          <a:xfrm rot="19137173">
            <a:off x="2637174" y="3679122"/>
            <a:ext cx="162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Remove/delete</a:t>
            </a:r>
          </a:p>
        </p:txBody>
      </p:sp>
    </p:spTree>
    <p:extLst>
      <p:ext uri="{BB962C8B-B14F-4D97-AF65-F5344CB8AC3E}">
        <p14:creationId xmlns:p14="http://schemas.microsoft.com/office/powerpoint/2010/main" val="254873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F510-A4AC-4DB0-9A21-24322B31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5C67-BF3A-4B0E-8F0F-79FAC460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 </a:t>
            </a:r>
            <a:r>
              <a:rPr lang="en-US" dirty="0">
                <a:sym typeface="Wingdings" panose="05000000000000000000" pitchFamily="2" charset="2"/>
              </a:rPr>
              <a:t> insert into DB</a:t>
            </a:r>
          </a:p>
          <a:p>
            <a:r>
              <a:rPr lang="en-US" dirty="0">
                <a:sym typeface="Wingdings" panose="05000000000000000000" pitchFamily="2" charset="2"/>
              </a:rPr>
              <a:t>Find  select query by Id</a:t>
            </a:r>
          </a:p>
          <a:p>
            <a:r>
              <a:rPr lang="en-US" dirty="0">
                <a:sym typeface="Wingdings" panose="05000000000000000000" pitchFamily="2" charset="2"/>
              </a:rPr>
              <a:t>Remove  delete</a:t>
            </a:r>
          </a:p>
          <a:p>
            <a:r>
              <a:rPr lang="en-US" dirty="0">
                <a:sym typeface="Wingdings" panose="05000000000000000000" pitchFamily="2" charset="2"/>
              </a:rPr>
              <a:t>Setter method/merge  update</a:t>
            </a:r>
          </a:p>
          <a:p>
            <a:r>
              <a:rPr lang="en-US" dirty="0">
                <a:sym typeface="Wingdings" panose="05000000000000000000" pitchFamily="2" charset="2"/>
              </a:rPr>
              <a:t>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E155-C264-44F2-8355-266B0127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7BFA-51BB-46C7-9734-4377AB4A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Eager </a:t>
            </a:r>
            <a:r>
              <a:rPr lang="en-US" dirty="0">
                <a:sym typeface="Wingdings" panose="05000000000000000000" pitchFamily="2" charset="2"/>
              </a:rPr>
              <a:t> immediately it will load all dep objects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to One</a:t>
            </a:r>
            <a:endParaRPr lang="en-US" dirty="0"/>
          </a:p>
          <a:p>
            <a:r>
              <a:rPr lang="en-US" dirty="0"/>
              <a:t>Lazy </a:t>
            </a:r>
            <a:r>
              <a:rPr lang="en-US" dirty="0">
                <a:sym typeface="Wingdings" panose="05000000000000000000" pitchFamily="2" charset="2"/>
              </a:rPr>
              <a:t> whenever it is needed that time it will pull the object.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to Many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to one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to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9E65-A7F6-40C7-B61E-0539F63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1E50-8618-4C55-AD05-40BC3C24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Specific columns </a:t>
            </a:r>
          </a:p>
          <a:p>
            <a:pPr lvl="1"/>
            <a:r>
              <a:rPr lang="en-US" dirty="0" err="1"/>
              <a:t>employeeId</a:t>
            </a:r>
            <a:r>
              <a:rPr lang="en-US" dirty="0"/>
              <a:t>, name</a:t>
            </a:r>
          </a:p>
          <a:p>
            <a:pPr lvl="1"/>
            <a:r>
              <a:rPr lang="en-US" dirty="0" err="1"/>
              <a:t>employeeId</a:t>
            </a:r>
            <a:r>
              <a:rPr lang="en-US" dirty="0"/>
              <a:t>, Salary</a:t>
            </a:r>
          </a:p>
          <a:p>
            <a:r>
              <a:rPr lang="en-US" dirty="0"/>
              <a:t>Aggregation</a:t>
            </a:r>
          </a:p>
          <a:p>
            <a:pPr lvl="1"/>
            <a:r>
              <a:rPr lang="en-US" dirty="0"/>
              <a:t>Min Salary</a:t>
            </a:r>
          </a:p>
          <a:p>
            <a:pPr lvl="1"/>
            <a:r>
              <a:rPr lang="en-US" dirty="0"/>
              <a:t>Max Salary</a:t>
            </a:r>
          </a:p>
          <a:p>
            <a:pPr lvl="1"/>
            <a:r>
              <a:rPr lang="en-US" dirty="0"/>
              <a:t>Count all the employee whose salary &gt; avg(salary)</a:t>
            </a:r>
          </a:p>
          <a:p>
            <a:r>
              <a:rPr lang="en-US" dirty="0"/>
              <a:t>Employee using like operator ( t, _o_)</a:t>
            </a:r>
          </a:p>
        </p:txBody>
      </p:sp>
    </p:spTree>
    <p:extLst>
      <p:ext uri="{BB962C8B-B14F-4D97-AF65-F5344CB8AC3E}">
        <p14:creationId xmlns:p14="http://schemas.microsoft.com/office/powerpoint/2010/main" val="130944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C00F-6A90-4847-B46E-981F9F5F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2951EA-B407-49A6-A905-2C976FA7F525}"/>
              </a:ext>
            </a:extLst>
          </p:cNvPr>
          <p:cNvSpPr/>
          <p:nvPr/>
        </p:nvSpPr>
        <p:spPr>
          <a:xfrm>
            <a:off x="2743200" y="2465798"/>
            <a:ext cx="4993240" cy="3575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A2D3DF-88C2-4930-B70D-B57C16D47554}"/>
              </a:ext>
            </a:extLst>
          </p:cNvPr>
          <p:cNvSpPr/>
          <p:nvPr/>
        </p:nvSpPr>
        <p:spPr>
          <a:xfrm>
            <a:off x="3585680" y="3041151"/>
            <a:ext cx="3308279" cy="24144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78A16-B10E-46B9-A782-D844FBA26004}"/>
              </a:ext>
            </a:extLst>
          </p:cNvPr>
          <p:cNvSpPr/>
          <p:nvPr/>
        </p:nvSpPr>
        <p:spPr>
          <a:xfrm>
            <a:off x="4623371" y="3698697"/>
            <a:ext cx="1592494" cy="1150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Java11,8, 7,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J2EE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1446-FFF8-4855-8F2F-2CE847314F84}"/>
              </a:ext>
            </a:extLst>
          </p:cNvPr>
          <p:cNvSpPr txBox="1"/>
          <p:nvPr/>
        </p:nvSpPr>
        <p:spPr>
          <a:xfrm>
            <a:off x="4851731" y="332936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5.x, 4.x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5EC88-2FAD-4478-BDDD-6BA3C71B9955}"/>
              </a:ext>
            </a:extLst>
          </p:cNvPr>
          <p:cNvSpPr txBox="1"/>
          <p:nvPr/>
        </p:nvSpPr>
        <p:spPr>
          <a:xfrm>
            <a:off x="4406097" y="256880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2.x, 1.5.x</a:t>
            </a:r>
          </a:p>
        </p:txBody>
      </p:sp>
    </p:spTree>
    <p:extLst>
      <p:ext uri="{BB962C8B-B14F-4D97-AF65-F5344CB8AC3E}">
        <p14:creationId xmlns:p14="http://schemas.microsoft.com/office/powerpoint/2010/main" val="322744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408F-51CE-492E-81F5-90F1CF40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563B-D395-4744-A442-43A01F22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Cloudier</a:t>
            </a:r>
          </a:p>
          <a:p>
            <a:r>
              <a:rPr lang="en-US" dirty="0"/>
              <a:t>Microservices</a:t>
            </a:r>
          </a:p>
          <a:p>
            <a:r>
              <a:rPr lang="en-US" dirty="0" err="1"/>
              <a:t>AutoConfiguration</a:t>
            </a:r>
            <a:endParaRPr lang="en-US" dirty="0"/>
          </a:p>
          <a:p>
            <a:r>
              <a:rPr lang="en-US" dirty="0"/>
              <a:t>Spring Starters</a:t>
            </a:r>
          </a:p>
          <a:p>
            <a:r>
              <a:rPr lang="en-US" dirty="0">
                <a:highlight>
                  <a:srgbClr val="FFFF00"/>
                </a:highlight>
              </a:rPr>
              <a:t>Spring CLI</a:t>
            </a:r>
          </a:p>
          <a:p>
            <a:r>
              <a:rPr lang="en-US" dirty="0" err="1">
                <a:highlight>
                  <a:srgbClr val="FFFF00"/>
                </a:highlight>
              </a:rPr>
              <a:t>Embbeded</a:t>
            </a:r>
            <a:r>
              <a:rPr lang="en-US" dirty="0">
                <a:highlight>
                  <a:srgbClr val="FFFF00"/>
                </a:highlight>
              </a:rPr>
              <a:t> Server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Tomcat, Jetty, undertow</a:t>
            </a:r>
          </a:p>
          <a:p>
            <a:r>
              <a:rPr lang="en-US" b="1" dirty="0">
                <a:sym typeface="Wingdings" panose="05000000000000000000" pitchFamily="2" charset="2"/>
              </a:rPr>
              <a:t>Actuator Support</a:t>
            </a:r>
          </a:p>
          <a:p>
            <a:r>
              <a:rPr lang="en-US" b="1" dirty="0">
                <a:sym typeface="Wingdings" panose="05000000000000000000" pitchFamily="2" charset="2"/>
              </a:rPr>
              <a:t>Dev Tool  Live</a:t>
            </a:r>
            <a:r>
              <a:rPr lang="en-US" dirty="0">
                <a:sym typeface="Wingdings" panose="05000000000000000000" pitchFamily="2" charset="2"/>
              </a:rPr>
              <a:t> Reload</a:t>
            </a:r>
          </a:p>
          <a:p>
            <a:r>
              <a:rPr lang="en-US" b="1" dirty="0">
                <a:sym typeface="Wingdings" panose="05000000000000000000" pitchFamily="2" charset="2"/>
              </a:rPr>
              <a:t>Data JPA  ORM support</a:t>
            </a:r>
          </a:p>
          <a:p>
            <a:r>
              <a:rPr lang="en-US" dirty="0">
                <a:sym typeface="Wingdings" panose="05000000000000000000" pitchFamily="2" charset="2"/>
              </a:rPr>
              <a:t>YAML</a:t>
            </a:r>
          </a:p>
          <a:p>
            <a:r>
              <a:rPr lang="en-US" dirty="0">
                <a:sym typeface="Wingdings" panose="05000000000000000000" pitchFamily="2" charset="2"/>
              </a:rPr>
              <a:t>Spring Profiling</a:t>
            </a:r>
          </a:p>
          <a:p>
            <a:r>
              <a:rPr lang="en-US" b="1" dirty="0">
                <a:sym typeface="Wingdings" panose="05000000000000000000" pitchFamily="2" charset="2"/>
              </a:rPr>
              <a:t>Spring Cloud  Cloud, Microservices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45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415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JPA</vt:lpstr>
      <vt:lpstr>Relation Ship</vt:lpstr>
      <vt:lpstr>PowerPoint Presentation</vt:lpstr>
      <vt:lpstr>JPA - Entity Object Life Cycle</vt:lpstr>
      <vt:lpstr>CRUD Operations</vt:lpstr>
      <vt:lpstr>Fetch Strategy</vt:lpstr>
      <vt:lpstr>Task</vt:lpstr>
      <vt:lpstr>Spring Boot</vt:lpstr>
      <vt:lpstr>Features</vt:lpstr>
      <vt:lpstr>Spring CLI</vt:lpstr>
      <vt:lpstr>Spring Boot – App Build </vt:lpstr>
      <vt:lpstr>Task</vt:lpstr>
      <vt:lpstr>Spring Boot Rest + Data JPA</vt:lpstr>
      <vt:lpstr>Spring Data JPA</vt:lpstr>
      <vt:lpstr>Data JPA</vt:lpstr>
      <vt:lpstr>H2 database</vt:lpstr>
      <vt:lpstr>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79</cp:revision>
  <dcterms:created xsi:type="dcterms:W3CDTF">2020-06-09T04:36:22Z</dcterms:created>
  <dcterms:modified xsi:type="dcterms:W3CDTF">2020-06-12T06:34:43Z</dcterms:modified>
</cp:coreProperties>
</file>