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A88A-89F6-A1CC-56EE-B5311B854ADC}"/>
              </a:ext>
            </a:extLst>
          </p:cNvPr>
          <p:cNvSpPr>
            <a:spLocks noGrp="1"/>
          </p:cNvSpPr>
          <p:nvPr>
            <p:ph type="ctrTitle"/>
          </p:nvPr>
        </p:nvSpPr>
        <p:spPr/>
        <p:txBody>
          <a:bodyPr/>
          <a:lstStyle/>
          <a:p>
            <a:r>
              <a:rPr lang="en-US" dirty="0"/>
              <a:t>Budget tracking -  using block chain technology </a:t>
            </a:r>
          </a:p>
        </p:txBody>
      </p:sp>
      <p:sp>
        <p:nvSpPr>
          <p:cNvPr id="3" name="Subtitle 2">
            <a:extLst>
              <a:ext uri="{FF2B5EF4-FFF2-40B4-BE49-F238E27FC236}">
                <a16:creationId xmlns:a16="http://schemas.microsoft.com/office/drawing/2014/main" id="{5877EF4D-BD61-3969-F734-58B48FD448DD}"/>
              </a:ext>
            </a:extLst>
          </p:cNvPr>
          <p:cNvSpPr>
            <a:spLocks noGrp="1"/>
          </p:cNvSpPr>
          <p:nvPr>
            <p:ph type="subTitle" idx="1"/>
          </p:nvPr>
        </p:nvSpPr>
        <p:spPr/>
        <p:txBody>
          <a:bodyPr>
            <a:normAutofit fontScale="92500" lnSpcReduction="10000"/>
          </a:bodyPr>
          <a:lstStyle/>
          <a:p>
            <a:r>
              <a:rPr lang="en-US" dirty="0"/>
              <a:t>Present by,</a:t>
            </a:r>
          </a:p>
          <a:p>
            <a:r>
              <a:rPr lang="en-US" dirty="0"/>
              <a:t>M.M . </a:t>
            </a:r>
            <a:r>
              <a:rPr lang="en-US" dirty="0" err="1"/>
              <a:t>Praisy</a:t>
            </a:r>
            <a:endParaRPr lang="en-US" dirty="0"/>
          </a:p>
          <a:p>
            <a:r>
              <a:rPr lang="en-US" dirty="0" err="1"/>
              <a:t>P.Anusha</a:t>
            </a:r>
            <a:r>
              <a:rPr lang="en-US" dirty="0"/>
              <a:t> </a:t>
            </a:r>
          </a:p>
          <a:p>
            <a:r>
              <a:rPr lang="en-US" dirty="0" err="1"/>
              <a:t>S.Dhanandhuka</a:t>
            </a:r>
            <a:r>
              <a:rPr lang="en-US" dirty="0"/>
              <a:t> </a:t>
            </a:r>
          </a:p>
        </p:txBody>
      </p:sp>
    </p:spTree>
    <p:extLst>
      <p:ext uri="{BB962C8B-B14F-4D97-AF65-F5344CB8AC3E}">
        <p14:creationId xmlns:p14="http://schemas.microsoft.com/office/powerpoint/2010/main" val="9110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2071-B9BE-957E-FF4C-B42AFEBAD750}"/>
              </a:ext>
            </a:extLst>
          </p:cNvPr>
          <p:cNvSpPr>
            <a:spLocks noGrp="1"/>
          </p:cNvSpPr>
          <p:nvPr>
            <p:ph type="title"/>
          </p:nvPr>
        </p:nvSpPr>
        <p:spPr/>
        <p:txBody>
          <a:bodyPr/>
          <a:lstStyle/>
          <a:p>
            <a:r>
              <a:rPr lang="en-US" dirty="0"/>
              <a:t>Contents</a:t>
            </a:r>
            <a:br>
              <a:rPr lang="en-US" dirty="0"/>
            </a:br>
            <a:endParaRPr lang="en-US" dirty="0"/>
          </a:p>
        </p:txBody>
      </p:sp>
      <p:sp>
        <p:nvSpPr>
          <p:cNvPr id="3" name="Content Placeholder 2">
            <a:extLst>
              <a:ext uri="{FF2B5EF4-FFF2-40B4-BE49-F238E27FC236}">
                <a16:creationId xmlns:a16="http://schemas.microsoft.com/office/drawing/2014/main" id="{4046B457-648B-A812-6FEF-4F1069E81441}"/>
              </a:ext>
            </a:extLst>
          </p:cNvPr>
          <p:cNvSpPr>
            <a:spLocks noGrp="1"/>
          </p:cNvSpPr>
          <p:nvPr>
            <p:ph idx="1"/>
          </p:nvPr>
        </p:nvSpPr>
        <p:spPr/>
        <p:txBody>
          <a:bodyPr/>
          <a:lstStyle/>
          <a:p>
            <a:r>
              <a:rPr lang="en-US" dirty="0"/>
              <a:t>Abstract</a:t>
            </a:r>
          </a:p>
          <a:p>
            <a:r>
              <a:rPr lang="en-US" dirty="0"/>
              <a:t>Introduction</a:t>
            </a:r>
          </a:p>
          <a:p>
            <a:r>
              <a:rPr lang="en-US" dirty="0"/>
              <a:t>Existing system</a:t>
            </a:r>
          </a:p>
          <a:p>
            <a:r>
              <a:rPr lang="en-US" dirty="0"/>
              <a:t>Proposed system</a:t>
            </a:r>
          </a:p>
          <a:p>
            <a:r>
              <a:rPr lang="en-US" dirty="0"/>
              <a:t>Technologies</a:t>
            </a:r>
          </a:p>
          <a:p>
            <a:r>
              <a:rPr lang="en-US" dirty="0"/>
              <a:t>Conclusion</a:t>
            </a:r>
          </a:p>
          <a:p>
            <a:pPr marL="0" indent="0">
              <a:buNone/>
            </a:pPr>
            <a:endParaRPr lang="en-US" dirty="0"/>
          </a:p>
        </p:txBody>
      </p:sp>
    </p:spTree>
    <p:extLst>
      <p:ext uri="{BB962C8B-B14F-4D97-AF65-F5344CB8AC3E}">
        <p14:creationId xmlns:p14="http://schemas.microsoft.com/office/powerpoint/2010/main" val="281054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AFF8-99A7-F2BD-E24F-9D1D73A5DC66}"/>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id="{D7B79E51-9428-D21A-BF51-54842B0D662D}"/>
              </a:ext>
            </a:extLst>
          </p:cNvPr>
          <p:cNvSpPr>
            <a:spLocks noGrp="1"/>
          </p:cNvSpPr>
          <p:nvPr>
            <p:ph idx="1"/>
          </p:nvPr>
        </p:nvSpPr>
        <p:spPr/>
        <p:txBody>
          <a:bodyPr>
            <a:normAutofit/>
          </a:bodyPr>
          <a:lstStyle/>
          <a:p>
            <a:r>
              <a:rPr lang="en-US" dirty="0"/>
              <a:t>Budget tracking is a critical aspect of personal finance management, enabling </a:t>
            </a:r>
          </a:p>
          <a:p>
            <a:pPr marL="0" indent="0">
              <a:buNone/>
            </a:pPr>
            <a:r>
              <a:rPr lang="en-US" dirty="0"/>
              <a:t>individuals and organizations to monitor and control their spending. Traditional 
methods of budget tracking often rely on manual entry and centralized systems, which can be prone to errors and security vulnerabilities. Block chain technology offers a </a:t>
            </a:r>
          </a:p>
          <a:p>
            <a:pPr marL="0" indent="0">
              <a:buNone/>
            </a:pPr>
            <a:r>
              <a:rPr lang="en-US" dirty="0"/>
              <a:t>decentralized and secure solution for budget tracking, providing a transparent and 
tamper-resistant ledger of transactions. This paper explores the potential of 
block chain in revolutionizing budget tracking, discussing its benefits, challenges, and 
future prospects. </a:t>
            </a:r>
          </a:p>
        </p:txBody>
      </p:sp>
    </p:spTree>
    <p:extLst>
      <p:ext uri="{BB962C8B-B14F-4D97-AF65-F5344CB8AC3E}">
        <p14:creationId xmlns:p14="http://schemas.microsoft.com/office/powerpoint/2010/main" val="339421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5C35-F4F0-8A35-BC14-3D7FEA2462A5}"/>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2B36D47-048F-E66B-46F6-638136257346}"/>
              </a:ext>
            </a:extLst>
          </p:cNvPr>
          <p:cNvSpPr>
            <a:spLocks noGrp="1"/>
          </p:cNvSpPr>
          <p:nvPr>
            <p:ph idx="1"/>
          </p:nvPr>
        </p:nvSpPr>
        <p:spPr/>
        <p:txBody>
          <a:bodyPr/>
          <a:lstStyle/>
          <a:p>
            <a:r>
              <a:rPr lang="en-US" dirty="0"/>
              <a:t>Block chain stored each record as block or transaction and associate each block with unique hash </a:t>
            </a:r>
          </a:p>
          <a:p>
            <a:pPr marL="0" indent="0">
              <a:buNone/>
            </a:pPr>
            <a:r>
              <a:rPr lang="en-US" dirty="0"/>
              <a:t>code, while storing new record Block chain will verify hash code of all previous blocks and if 
data not tamper then all blocks will generate same hash code and verification get successful and </a:t>
            </a:r>
          </a:p>
          <a:p>
            <a:pPr marL="0" indent="0">
              <a:buNone/>
            </a:pPr>
            <a:r>
              <a:rPr lang="en-US" dirty="0"/>
              <a:t>if block data alter then it will result into incorrect hash code and data alteration will get detected. 
Hash code verification of Block chain make it tamper proof and impossible for data alteration.</a:t>
            </a:r>
          </a:p>
        </p:txBody>
      </p:sp>
    </p:spTree>
    <p:extLst>
      <p:ext uri="{BB962C8B-B14F-4D97-AF65-F5344CB8AC3E}">
        <p14:creationId xmlns:p14="http://schemas.microsoft.com/office/powerpoint/2010/main" val="314265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6ECA-61C5-50A3-22A1-9B105142C6BD}"/>
              </a:ext>
            </a:extLst>
          </p:cNvPr>
          <p:cNvSpPr>
            <a:spLocks noGrp="1"/>
          </p:cNvSpPr>
          <p:nvPr>
            <p:ph type="title"/>
          </p:nvPr>
        </p:nvSpPr>
        <p:spPr/>
        <p:txBody>
          <a:bodyPr/>
          <a:lstStyle/>
          <a:p>
            <a:r>
              <a:rPr lang="en-US" dirty="0"/>
              <a:t>Existing system </a:t>
            </a:r>
          </a:p>
        </p:txBody>
      </p:sp>
      <p:sp>
        <p:nvSpPr>
          <p:cNvPr id="3" name="Content Placeholder 2">
            <a:extLst>
              <a:ext uri="{FF2B5EF4-FFF2-40B4-BE49-F238E27FC236}">
                <a16:creationId xmlns:a16="http://schemas.microsoft.com/office/drawing/2014/main" id="{8CF2A0A9-7C00-68C6-5B40-68A5AD54EF26}"/>
              </a:ext>
            </a:extLst>
          </p:cNvPr>
          <p:cNvSpPr>
            <a:spLocks noGrp="1"/>
          </p:cNvSpPr>
          <p:nvPr>
            <p:ph idx="1"/>
          </p:nvPr>
        </p:nvSpPr>
        <p:spPr/>
        <p:txBody>
          <a:bodyPr/>
          <a:lstStyle/>
          <a:p>
            <a:r>
              <a:rPr lang="en-US" dirty="0"/>
              <a:t>Now-a-days to ease user work many online applications are available which can track user daily activity and in all human the biggest activity is to monitor their expenditure and available budget limit so they can be in limit of expenditure to avoid unnecessary debt. All existing applications are based on single centralized servers and this server’s data can be easily tamper and there is no way to track such data tamper, sometime hackers can hack this server to crash and in such scenarios services will not be available.</a:t>
            </a:r>
          </a:p>
          <a:p>
            <a:pPr marL="0" indent="0">
              <a:buNone/>
            </a:pPr>
            <a:endParaRPr lang="en-US" dirty="0"/>
          </a:p>
        </p:txBody>
      </p:sp>
    </p:spTree>
    <p:extLst>
      <p:ext uri="{BB962C8B-B14F-4D97-AF65-F5344CB8AC3E}">
        <p14:creationId xmlns:p14="http://schemas.microsoft.com/office/powerpoint/2010/main" val="173077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E106-7FD3-12B7-1A5F-DB3ABBC07E44}"/>
              </a:ext>
            </a:extLst>
          </p:cNvPr>
          <p:cNvSpPr>
            <a:spLocks noGrp="1"/>
          </p:cNvSpPr>
          <p:nvPr>
            <p:ph type="title"/>
          </p:nvPr>
        </p:nvSpPr>
        <p:spPr/>
        <p:txBody>
          <a:bodyPr/>
          <a:lstStyle/>
          <a:p>
            <a:r>
              <a:rPr lang="en-US" dirty="0"/>
              <a:t>Proposed system </a:t>
            </a:r>
          </a:p>
        </p:txBody>
      </p:sp>
      <p:sp>
        <p:nvSpPr>
          <p:cNvPr id="3" name="Content Placeholder 2">
            <a:extLst>
              <a:ext uri="{FF2B5EF4-FFF2-40B4-BE49-F238E27FC236}">
                <a16:creationId xmlns:a16="http://schemas.microsoft.com/office/drawing/2014/main" id="{6209D2A4-F9B6-37DE-0077-9203155FD24E}"/>
              </a:ext>
            </a:extLst>
          </p:cNvPr>
          <p:cNvSpPr>
            <a:spLocks noGrp="1"/>
          </p:cNvSpPr>
          <p:nvPr>
            <p:ph idx="1"/>
          </p:nvPr>
        </p:nvSpPr>
        <p:spPr/>
        <p:txBody>
          <a:bodyPr/>
          <a:lstStyle/>
          <a:p>
            <a:r>
              <a:rPr lang="en-US" dirty="0"/>
              <a:t>To overcome from above issues many applications are migrating to Decentralized Block chain storage where data will be stored at multiple nodes in a decentralized way and if one node down then services can be access from any other working nodes.Blockchain stored each record as block or transaction and associate each block with unique hash code, while storing new record Block chain will verify hash code of all previous blocks and if data not tamper then all blocks will generate same hash code and verification get successful and if block data alter then it will result into incorrect hash code and data alteration will get detected. Hash code verification of Block chain make it tamper proof and impossible for data alteration.</a:t>
            </a:r>
          </a:p>
          <a:p>
            <a:pPr marL="0" indent="0">
              <a:buNone/>
            </a:pPr>
            <a:endParaRPr lang="en-US" dirty="0"/>
          </a:p>
        </p:txBody>
      </p:sp>
    </p:spTree>
    <p:extLst>
      <p:ext uri="{BB962C8B-B14F-4D97-AF65-F5344CB8AC3E}">
        <p14:creationId xmlns:p14="http://schemas.microsoft.com/office/powerpoint/2010/main" val="411590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F2EC-17EB-4F8C-A305-CC91FC9807D8}"/>
              </a:ext>
            </a:extLst>
          </p:cNvPr>
          <p:cNvSpPr>
            <a:spLocks noGrp="1"/>
          </p:cNvSpPr>
          <p:nvPr>
            <p:ph type="title"/>
          </p:nvPr>
        </p:nvSpPr>
        <p:spPr/>
        <p:txBody>
          <a:bodyPr/>
          <a:lstStyle/>
          <a:p>
            <a:r>
              <a:rPr lang="en-US" dirty="0"/>
              <a:t>Technologies </a:t>
            </a:r>
          </a:p>
        </p:txBody>
      </p:sp>
      <p:sp>
        <p:nvSpPr>
          <p:cNvPr id="3" name="Content Placeholder 2">
            <a:extLst>
              <a:ext uri="{FF2B5EF4-FFF2-40B4-BE49-F238E27FC236}">
                <a16:creationId xmlns:a16="http://schemas.microsoft.com/office/drawing/2014/main" id="{8858B79E-8437-B70D-6404-D5B26856712C}"/>
              </a:ext>
            </a:extLst>
          </p:cNvPr>
          <p:cNvSpPr>
            <a:spLocks noGrp="1"/>
          </p:cNvSpPr>
          <p:nvPr>
            <p:ph idx="1"/>
          </p:nvPr>
        </p:nvSpPr>
        <p:spPr/>
        <p:txBody>
          <a:bodyPr>
            <a:normAutofit fontScale="62500" lnSpcReduction="20000"/>
          </a:bodyPr>
          <a:lstStyle/>
          <a:p>
            <a:r>
              <a:rPr lang="en-US" b="1" u="sng" dirty="0"/>
              <a:t>HARDWARE REQUIREMENTS</a:t>
            </a:r>
            <a:r>
              <a:rPr lang="en-US" u="sng" dirty="0"/>
              <a:t>: </a:t>
            </a:r>
          </a:p>
          <a:p>
            <a:endParaRPr lang="en-US" u="sng" dirty="0"/>
          </a:p>
          <a:p>
            <a:pPr marL="0" indent="0">
              <a:buNone/>
            </a:pPr>
            <a:r>
              <a:rPr lang="en-US" dirty="0"/>
              <a:t>• Processor – Intel i3(min) </a:t>
            </a:r>
          </a:p>
          <a:p>
            <a:pPr marL="0" indent="0">
              <a:buNone/>
            </a:pPr>
            <a:r>
              <a:rPr lang="en-US" dirty="0"/>
              <a:t>• Speed – 1.1 GHz </a:t>
            </a:r>
          </a:p>
          <a:p>
            <a:pPr marL="0" indent="0">
              <a:buNone/>
            </a:pPr>
            <a:r>
              <a:rPr lang="en-US" dirty="0"/>
              <a:t>• RAM – 4GB(min) </a:t>
            </a:r>
          </a:p>
          <a:p>
            <a:pPr marL="0" indent="0">
              <a:buNone/>
            </a:pPr>
            <a:r>
              <a:rPr lang="en-US" dirty="0"/>
              <a:t>• Hard Disk – 500 GB </a:t>
            </a:r>
          </a:p>
          <a:p>
            <a:pPr marL="0" indent="0">
              <a:buNone/>
            </a:pPr>
            <a:r>
              <a:rPr lang="en-US" dirty="0"/>
              <a:t>• Key Board – Standard Windows Keyboard</a:t>
            </a:r>
          </a:p>
          <a:p>
            <a:r>
              <a:rPr lang="en-US" dirty="0"/>
              <a:t>Mouse – Two or Three Button Mouse </a:t>
            </a:r>
          </a:p>
          <a:p>
            <a:r>
              <a:rPr lang="en-US" dirty="0"/>
              <a:t> Monitor –</a:t>
            </a:r>
            <a:r>
              <a:rPr lang="en-US" u="sng" dirty="0"/>
              <a:t> </a:t>
            </a:r>
            <a:r>
              <a:rPr lang="en-US" dirty="0"/>
              <a:t>SVGA</a:t>
            </a:r>
            <a:r>
              <a:rPr lang="en-US" u="sng" dirty="0"/>
              <a:t> </a:t>
            </a:r>
          </a:p>
          <a:p>
            <a:pPr marL="0" indent="0">
              <a:buNone/>
            </a:pPr>
            <a:r>
              <a:rPr lang="en-US" b="1" u="sng" dirty="0"/>
              <a:t>
SOFTWARE REQUIREMENTS</a:t>
            </a:r>
            <a:r>
              <a:rPr lang="en-US" dirty="0"/>
              <a:t>:</a:t>
            </a:r>
          </a:p>
          <a:p>
            <a:pPr marL="0" indent="0">
              <a:buNone/>
            </a:pPr>
            <a:r>
              <a:rPr lang="en-US" dirty="0"/>
              <a:t> • Operating System – Windows10(min)</a:t>
            </a:r>
          </a:p>
          <a:p>
            <a:pPr marL="0" indent="0">
              <a:buNone/>
            </a:pPr>
            <a:r>
              <a:rPr lang="en-US" dirty="0"/>
              <a:t>Programming Language - Python</a:t>
            </a:r>
          </a:p>
          <a:p>
            <a:endParaRPr lang="en-US" dirty="0"/>
          </a:p>
        </p:txBody>
      </p:sp>
    </p:spTree>
    <p:extLst>
      <p:ext uri="{BB962C8B-B14F-4D97-AF65-F5344CB8AC3E}">
        <p14:creationId xmlns:p14="http://schemas.microsoft.com/office/powerpoint/2010/main" val="339864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48BF-AC8C-6B73-7F40-AD4F9F33E110}"/>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39F609E-0AFD-744E-62BD-89D567941E59}"/>
              </a:ext>
            </a:extLst>
          </p:cNvPr>
          <p:cNvSpPr>
            <a:spLocks noGrp="1"/>
          </p:cNvSpPr>
          <p:nvPr>
            <p:ph idx="1"/>
          </p:nvPr>
        </p:nvSpPr>
        <p:spPr/>
        <p:txBody>
          <a:bodyPr/>
          <a:lstStyle/>
          <a:p>
            <a:r>
              <a:rPr lang="en-US" dirty="0"/>
              <a:t>To overcome from above issues many applications are migrating to Decentralized </a:t>
            </a:r>
            <a:r>
              <a:rPr lang="en-US" dirty="0" err="1"/>
              <a:t>Blockchain</a:t>
            </a:r>
            <a:r>
              <a:rPr lang="en-US" dirty="0"/>
              <a:t> storage where data will be stored at multiple nodes in a decentralized way and if one node down then services can be access from any other working </a:t>
            </a:r>
            <a:r>
              <a:rPr lang="en-US" dirty="0" err="1"/>
              <a:t>nodes.Block</a:t>
            </a:r>
            <a:r>
              <a:rPr lang="en-US" dirty="0"/>
              <a:t> chain stored each record as block or transaction and associate each block with unique hash code, while storing new record </a:t>
            </a:r>
            <a:r>
              <a:rPr lang="en-US" dirty="0" err="1"/>
              <a:t>Blockchain</a:t>
            </a:r>
            <a:r>
              <a:rPr lang="en-US" dirty="0"/>
              <a:t> will verify hash code of all previous blocks and if data not tamper then all blocks will generate same hash code and verification get successful and if block data alter then it will result into incorrect hash code and data alteration will get detected.</a:t>
            </a:r>
          </a:p>
          <a:p>
            <a:endParaRPr lang="en-US" dirty="0"/>
          </a:p>
        </p:txBody>
      </p:sp>
    </p:spTree>
    <p:extLst>
      <p:ext uri="{BB962C8B-B14F-4D97-AF65-F5344CB8AC3E}">
        <p14:creationId xmlns:p14="http://schemas.microsoft.com/office/powerpoint/2010/main" val="2957487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Budget tracking -  using block chain technology </vt:lpstr>
      <vt:lpstr>Contents </vt:lpstr>
      <vt:lpstr>Abstract </vt:lpstr>
      <vt:lpstr>Introduction </vt:lpstr>
      <vt:lpstr>Existing system </vt:lpstr>
      <vt:lpstr>Proposed system </vt:lpstr>
      <vt:lpstr>Technologies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tracking -  using block chain technology </dc:title>
  <dc:creator>PEYALLA ANUSHA</dc:creator>
  <cp:lastModifiedBy>nandusilaparasetty@gmail.com</cp:lastModifiedBy>
  <cp:revision>2</cp:revision>
  <dcterms:created xsi:type="dcterms:W3CDTF">2024-04-02T01:40:14Z</dcterms:created>
  <dcterms:modified xsi:type="dcterms:W3CDTF">2024-04-02T04:14:45Z</dcterms:modified>
</cp:coreProperties>
</file>