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30C2-9905-4774-8AA0-6C7E3B98C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A79C55-B056-431F-A97A-87843C0B0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36F982-0417-47C6-8337-1EE821316D70}"/>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CA4D18DA-EF64-4C0D-863F-4028E0DB4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51D9-E120-49B7-81C3-47EC5BA9E31C}"/>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66701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14C7-E8BD-47AF-BE26-3A3411DA9D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94D86-40AB-4AC4-80D5-5ED841BBE7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3FF18-30B0-4C61-8800-06686F7A38D7}"/>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B1959E67-6BFB-439F-950C-139D31E5E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ABF83-7390-4256-B126-2149F44C5348}"/>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308308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BA6F9-5981-4E3A-BDC4-A3B798FBD2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727955-5FEF-4B31-AC55-C2C3C3910A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6C524-F30D-47AF-9E13-1FFAB4C607B8}"/>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A233E806-2597-478F-B81D-984DAEDDB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E92F7-A40C-41E7-B301-4475A9CB253E}"/>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313961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7D7A-2033-4D83-A098-7B2BEC4AFB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5E7AF-E228-485F-9156-B42191FF6D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7FB44-2A36-4623-B840-F4D9D2FAF2AB}"/>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97A116AA-74FD-4C08-BFD4-C2ED0FEAD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6E832-0AED-4CA6-8D03-89415C532711}"/>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231383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0D97-5799-462B-97EA-9DDDC2473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FAACCF-F0B9-438F-9F13-88E597135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FC8BF7-DDA6-41C7-A79F-1D95B3202337}"/>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CAD76AA3-1605-4822-BF63-0DDE1A94D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7A3BB-2DA8-401A-A713-05B7CFC1E2BE}"/>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140853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7DB3-E8A2-4D74-8DAF-2765303645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8BD4B5-D72B-4231-9CF4-9D66DB9B11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476A95-353F-4F57-8AAA-28BE8C5680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ECD606-E221-4AEF-A080-6C10DB578C85}"/>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6" name="Footer Placeholder 5">
            <a:extLst>
              <a:ext uri="{FF2B5EF4-FFF2-40B4-BE49-F238E27FC236}">
                <a16:creationId xmlns:a16="http://schemas.microsoft.com/office/drawing/2014/main" id="{B561279C-61AD-49DD-A377-F824E2D4F1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D1949-D6BD-4CDC-B928-6681086F0E11}"/>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138512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DCC9-1A45-4191-95FA-C08A2A7CE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DDCA2-39DC-4C1D-8709-6C1F99F0E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803DA8-3CD0-4423-B5D0-A1AABAA75D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E46C1A-C078-43A2-BEE4-59B6380F5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1612AE-7E5C-49D8-8BE5-E298D6E5FA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422231-6357-4B4C-B2D4-53EB0F980AC3}"/>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8" name="Footer Placeholder 7">
            <a:extLst>
              <a:ext uri="{FF2B5EF4-FFF2-40B4-BE49-F238E27FC236}">
                <a16:creationId xmlns:a16="http://schemas.microsoft.com/office/drawing/2014/main" id="{4578A829-DD3C-4A31-AE65-3B490964B7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013B57-6036-4E49-BD18-8C45EA740FFA}"/>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238983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29DF-6F03-4B28-A9A6-653BFCAF81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205476-A584-4E9D-94B5-DD16C516E1A5}"/>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4" name="Footer Placeholder 3">
            <a:extLst>
              <a:ext uri="{FF2B5EF4-FFF2-40B4-BE49-F238E27FC236}">
                <a16:creationId xmlns:a16="http://schemas.microsoft.com/office/drawing/2014/main" id="{FE2E1F71-7101-415D-BA9B-50A805F4D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ABD836-861B-411E-BD9D-74AFE2C995AC}"/>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214622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10FA3-437D-477B-80A1-FCA2D48D2E07}"/>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3" name="Footer Placeholder 2">
            <a:extLst>
              <a:ext uri="{FF2B5EF4-FFF2-40B4-BE49-F238E27FC236}">
                <a16:creationId xmlns:a16="http://schemas.microsoft.com/office/drawing/2014/main" id="{E61C1CF9-A0AC-489B-A711-2530C66615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9E9469-9F7D-4500-87B2-95C1B5ED34A1}"/>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80559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46D5-9A7B-48AE-B2E1-4D11FD879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1EA730-58C1-4548-8E59-51E2A589D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F9925E-501F-4676-955B-B7BE683B0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E8CDE-906C-4B0E-9C24-D2B2DCE841D3}"/>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6" name="Footer Placeholder 5">
            <a:extLst>
              <a:ext uri="{FF2B5EF4-FFF2-40B4-BE49-F238E27FC236}">
                <a16:creationId xmlns:a16="http://schemas.microsoft.com/office/drawing/2014/main" id="{9FC490D6-43AA-4F1C-B626-3B221DF8F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DD526-F818-487E-964E-6D703A80EF8E}"/>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21212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B63B-8BF4-4054-A08B-471B59A0E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7B2277-8346-4B67-9003-2DB8A9D7D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3B82D8-7E30-4AED-8866-5816362C4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50F99D-E33E-4419-9F87-7D8DA8C03B3E}"/>
              </a:ext>
            </a:extLst>
          </p:cNvPr>
          <p:cNvSpPr>
            <a:spLocks noGrp="1"/>
          </p:cNvSpPr>
          <p:nvPr>
            <p:ph type="dt" sz="half" idx="10"/>
          </p:nvPr>
        </p:nvSpPr>
        <p:spPr/>
        <p:txBody>
          <a:bodyPr/>
          <a:lstStyle/>
          <a:p>
            <a:fld id="{DEA38194-46E6-4058-843E-4128AEF3B063}" type="datetimeFigureOut">
              <a:rPr lang="en-IN" smtClean="0"/>
              <a:t>23-05-2024</a:t>
            </a:fld>
            <a:endParaRPr lang="en-IN"/>
          </a:p>
        </p:txBody>
      </p:sp>
      <p:sp>
        <p:nvSpPr>
          <p:cNvPr id="6" name="Footer Placeholder 5">
            <a:extLst>
              <a:ext uri="{FF2B5EF4-FFF2-40B4-BE49-F238E27FC236}">
                <a16:creationId xmlns:a16="http://schemas.microsoft.com/office/drawing/2014/main" id="{19816DF4-A1DC-442B-B8B3-ECFAEDBD1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85F68-3482-4D7B-9BC3-4524C0DC10C1}"/>
              </a:ext>
            </a:extLst>
          </p:cNvPr>
          <p:cNvSpPr>
            <a:spLocks noGrp="1"/>
          </p:cNvSpPr>
          <p:nvPr>
            <p:ph type="sldNum" sz="quarter" idx="12"/>
          </p:nvPr>
        </p:nvSpPr>
        <p:spPr/>
        <p:txBody>
          <a:bodyPr/>
          <a:lstStyle/>
          <a:p>
            <a:fld id="{45269EB8-E035-4FEE-AF61-0B984904D5BC}" type="slidenum">
              <a:rPr lang="en-IN" smtClean="0"/>
              <a:t>‹#›</a:t>
            </a:fld>
            <a:endParaRPr lang="en-IN"/>
          </a:p>
        </p:txBody>
      </p:sp>
    </p:spTree>
    <p:extLst>
      <p:ext uri="{BB962C8B-B14F-4D97-AF65-F5344CB8AC3E}">
        <p14:creationId xmlns:p14="http://schemas.microsoft.com/office/powerpoint/2010/main" val="6661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78650-5D20-4F2A-9740-480F5E722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F52265-5F67-4744-AD50-6AFB0CC4E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F88FC-B438-4C86-AB68-833D259BA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38194-46E6-4058-843E-4128AEF3B063}" type="datetimeFigureOut">
              <a:rPr lang="en-IN" smtClean="0"/>
              <a:t>23-05-2024</a:t>
            </a:fld>
            <a:endParaRPr lang="en-IN"/>
          </a:p>
        </p:txBody>
      </p:sp>
      <p:sp>
        <p:nvSpPr>
          <p:cNvPr id="5" name="Footer Placeholder 4">
            <a:extLst>
              <a:ext uri="{FF2B5EF4-FFF2-40B4-BE49-F238E27FC236}">
                <a16:creationId xmlns:a16="http://schemas.microsoft.com/office/drawing/2014/main" id="{5AEFA267-10AC-4E5D-8A54-B40C992E4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61254F-92C5-4E2B-80EA-7C69C3438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69EB8-E035-4FEE-AF61-0B984904D5BC}" type="slidenum">
              <a:rPr lang="en-IN" smtClean="0"/>
              <a:t>‹#›</a:t>
            </a:fld>
            <a:endParaRPr lang="en-IN"/>
          </a:p>
        </p:txBody>
      </p:sp>
    </p:spTree>
    <p:extLst>
      <p:ext uri="{BB962C8B-B14F-4D97-AF65-F5344CB8AC3E}">
        <p14:creationId xmlns:p14="http://schemas.microsoft.com/office/powerpoint/2010/main" val="3574207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C496-4173-4E1E-AF41-48D69B404586}"/>
              </a:ext>
            </a:extLst>
          </p:cNvPr>
          <p:cNvSpPr>
            <a:spLocks noGrp="1"/>
          </p:cNvSpPr>
          <p:nvPr>
            <p:ph type="ctrTitle"/>
          </p:nvPr>
        </p:nvSpPr>
        <p:spPr/>
        <p:txBody>
          <a:bodyPr/>
          <a:lstStyle/>
          <a:p>
            <a:r>
              <a:rPr lang="en-IN" dirty="0">
                <a:solidFill>
                  <a:srgbClr val="FF0000"/>
                </a:solidFill>
              </a:rPr>
              <a:t>Unit –V</a:t>
            </a:r>
            <a:br>
              <a:rPr lang="en-IN" dirty="0">
                <a:solidFill>
                  <a:srgbClr val="FF0000"/>
                </a:solidFill>
              </a:rPr>
            </a:br>
            <a:r>
              <a:rPr lang="en-IN" dirty="0">
                <a:solidFill>
                  <a:srgbClr val="FF0000"/>
                </a:solidFill>
              </a:rPr>
              <a:t> Elementary UDP SOCKETS</a:t>
            </a:r>
          </a:p>
        </p:txBody>
      </p:sp>
      <p:sp>
        <p:nvSpPr>
          <p:cNvPr id="3" name="Subtitle 2">
            <a:extLst>
              <a:ext uri="{FF2B5EF4-FFF2-40B4-BE49-F238E27FC236}">
                <a16:creationId xmlns:a16="http://schemas.microsoft.com/office/drawing/2014/main" id="{56217404-89EB-47DC-BA91-AB62EBBD726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9892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3522-BAEE-435F-BB67-4912E9044CA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460D68-5DCE-4096-8ABD-61DA80963EEA}"/>
              </a:ext>
            </a:extLst>
          </p:cNvPr>
          <p:cNvPicPr>
            <a:picLocks noGrp="1" noChangeAspect="1"/>
          </p:cNvPicPr>
          <p:nvPr>
            <p:ph idx="1"/>
          </p:nvPr>
        </p:nvPicPr>
        <p:blipFill>
          <a:blip r:embed="rId2"/>
          <a:stretch>
            <a:fillRect/>
          </a:stretch>
        </p:blipFill>
        <p:spPr>
          <a:xfrm>
            <a:off x="736090" y="2177985"/>
            <a:ext cx="10515600" cy="2502029"/>
          </a:xfrm>
          <a:prstGeom prst="rect">
            <a:avLst/>
          </a:prstGeom>
        </p:spPr>
      </p:pic>
    </p:spTree>
    <p:extLst>
      <p:ext uri="{BB962C8B-B14F-4D97-AF65-F5344CB8AC3E}">
        <p14:creationId xmlns:p14="http://schemas.microsoft.com/office/powerpoint/2010/main" val="53990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435D-40FB-444A-B63C-BA61D95F979E}"/>
              </a:ext>
            </a:extLst>
          </p:cNvPr>
          <p:cNvSpPr>
            <a:spLocks noGrp="1"/>
          </p:cNvSpPr>
          <p:nvPr>
            <p:ph type="title"/>
          </p:nvPr>
        </p:nvSpPr>
        <p:spPr>
          <a:xfrm>
            <a:off x="838200" y="1"/>
            <a:ext cx="10515600" cy="791110"/>
          </a:xfrm>
        </p:spPr>
        <p:txBody>
          <a:bodyPr/>
          <a:lstStyle/>
          <a:p>
            <a:r>
              <a:rPr lang="en-IN" dirty="0">
                <a:solidFill>
                  <a:srgbClr val="FF0000"/>
                </a:solidFill>
              </a:rPr>
              <a:t>UDP Echo Server: '</a:t>
            </a:r>
            <a:r>
              <a:rPr lang="en-IN" dirty="0" err="1">
                <a:solidFill>
                  <a:srgbClr val="FF0000"/>
                </a:solidFill>
              </a:rPr>
              <a:t>dg_echo</a:t>
            </a:r>
            <a:r>
              <a:rPr lang="en-IN" dirty="0">
                <a:solidFill>
                  <a:srgbClr val="FF0000"/>
                </a:solidFill>
              </a:rPr>
              <a:t>' Function</a:t>
            </a:r>
          </a:p>
        </p:txBody>
      </p:sp>
      <p:pic>
        <p:nvPicPr>
          <p:cNvPr id="4" name="Content Placeholder 3">
            <a:extLst>
              <a:ext uri="{FF2B5EF4-FFF2-40B4-BE49-F238E27FC236}">
                <a16:creationId xmlns:a16="http://schemas.microsoft.com/office/drawing/2014/main" id="{EE4C567E-93F8-46E1-8123-0FD71F06BCA5}"/>
              </a:ext>
            </a:extLst>
          </p:cNvPr>
          <p:cNvPicPr>
            <a:picLocks noGrp="1" noChangeAspect="1"/>
          </p:cNvPicPr>
          <p:nvPr>
            <p:ph idx="1"/>
          </p:nvPr>
        </p:nvPicPr>
        <p:blipFill>
          <a:blip r:embed="rId2"/>
          <a:stretch>
            <a:fillRect/>
          </a:stretch>
        </p:blipFill>
        <p:spPr>
          <a:xfrm>
            <a:off x="945223" y="791111"/>
            <a:ext cx="8928243" cy="4736386"/>
          </a:xfrm>
          <a:prstGeom prst="rect">
            <a:avLst/>
          </a:prstGeom>
        </p:spPr>
      </p:pic>
      <p:pic>
        <p:nvPicPr>
          <p:cNvPr id="5" name="Picture 4">
            <a:extLst>
              <a:ext uri="{FF2B5EF4-FFF2-40B4-BE49-F238E27FC236}">
                <a16:creationId xmlns:a16="http://schemas.microsoft.com/office/drawing/2014/main" id="{355635CC-A81E-48A4-83B2-D4C89880DA18}"/>
              </a:ext>
            </a:extLst>
          </p:cNvPr>
          <p:cNvPicPr>
            <a:picLocks noChangeAspect="1"/>
          </p:cNvPicPr>
          <p:nvPr/>
        </p:nvPicPr>
        <p:blipFill>
          <a:blip r:embed="rId3"/>
          <a:stretch>
            <a:fillRect/>
          </a:stretch>
        </p:blipFill>
        <p:spPr>
          <a:xfrm>
            <a:off x="1340448" y="5610196"/>
            <a:ext cx="9139192" cy="1124008"/>
          </a:xfrm>
          <a:prstGeom prst="rect">
            <a:avLst/>
          </a:prstGeom>
        </p:spPr>
      </p:pic>
    </p:spTree>
    <p:extLst>
      <p:ext uri="{BB962C8B-B14F-4D97-AF65-F5344CB8AC3E}">
        <p14:creationId xmlns:p14="http://schemas.microsoft.com/office/powerpoint/2010/main" val="268267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79A2-04E2-4865-8EAC-FB53D8A8CC6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D613C7-E593-4F05-994C-39BF0FCA69D3}"/>
              </a:ext>
            </a:extLst>
          </p:cNvPr>
          <p:cNvSpPr>
            <a:spLocks noGrp="1"/>
          </p:cNvSpPr>
          <p:nvPr>
            <p:ph idx="1"/>
          </p:nvPr>
        </p:nvSpPr>
        <p:spPr/>
        <p:txBody>
          <a:bodyPr>
            <a:normAutofit fontScale="92500" lnSpcReduction="10000"/>
          </a:bodyPr>
          <a:lstStyle/>
          <a:p>
            <a:pPr algn="just"/>
            <a:r>
              <a:rPr lang="en-US" dirty="0" err="1"/>
              <a:t>dg_echo</a:t>
            </a:r>
            <a:r>
              <a:rPr lang="en-US" dirty="0"/>
              <a:t> function is </a:t>
            </a:r>
            <a:r>
              <a:rPr lang="en-US" dirty="0">
                <a:solidFill>
                  <a:srgbClr val="FF0000"/>
                </a:solidFill>
              </a:rPr>
              <a:t>protocol-independent</a:t>
            </a:r>
            <a:r>
              <a:rPr lang="en-US" dirty="0"/>
              <a:t>. </a:t>
            </a:r>
          </a:p>
          <a:p>
            <a:pPr algn="just"/>
            <a:r>
              <a:rPr lang="en-US" dirty="0"/>
              <a:t>The reason </a:t>
            </a:r>
            <a:r>
              <a:rPr lang="en-US" dirty="0" err="1">
                <a:solidFill>
                  <a:srgbClr val="7030A0"/>
                </a:solidFill>
              </a:rPr>
              <a:t>dg_echo</a:t>
            </a:r>
            <a:r>
              <a:rPr lang="en-US" dirty="0">
                <a:solidFill>
                  <a:srgbClr val="7030A0"/>
                </a:solidFill>
              </a:rPr>
              <a:t> </a:t>
            </a:r>
            <a:r>
              <a:rPr lang="en-US" dirty="0"/>
              <a:t>is protocol-independent is because the caller (the main function in our case) </a:t>
            </a:r>
            <a:r>
              <a:rPr lang="en-US" dirty="0">
                <a:solidFill>
                  <a:srgbClr val="7030A0"/>
                </a:solidFill>
              </a:rPr>
              <a:t>must allocate a socket address structure of the correct size, and a pointer to this structure, along with its size</a:t>
            </a:r>
            <a:r>
              <a:rPr lang="en-US" dirty="0"/>
              <a:t>, are passed as arguments to </a:t>
            </a:r>
            <a:r>
              <a:rPr lang="en-US" dirty="0" err="1"/>
              <a:t>dg_echo</a:t>
            </a:r>
            <a:r>
              <a:rPr lang="en-US" dirty="0"/>
              <a:t>.</a:t>
            </a:r>
          </a:p>
          <a:p>
            <a:pPr algn="just"/>
            <a:endParaRPr lang="en-US" dirty="0"/>
          </a:p>
          <a:p>
            <a:pPr algn="just"/>
            <a:r>
              <a:rPr lang="en-US" dirty="0"/>
              <a:t> The function </a:t>
            </a:r>
            <a:r>
              <a:rPr lang="en-US" dirty="0" err="1">
                <a:solidFill>
                  <a:srgbClr val="7030A0"/>
                </a:solidFill>
              </a:rPr>
              <a:t>dg_echo</a:t>
            </a:r>
            <a:r>
              <a:rPr lang="en-US" dirty="0">
                <a:solidFill>
                  <a:srgbClr val="7030A0"/>
                </a:solidFill>
              </a:rPr>
              <a:t> never looks inside this protocol-dependent structure</a:t>
            </a:r>
            <a:r>
              <a:rPr lang="en-US" dirty="0"/>
              <a:t>: </a:t>
            </a:r>
          </a:p>
          <a:p>
            <a:pPr lvl="1" algn="just"/>
            <a:r>
              <a:rPr lang="en-US" dirty="0"/>
              <a:t>It simply </a:t>
            </a:r>
            <a:r>
              <a:rPr lang="en-US" b="1" dirty="0">
                <a:solidFill>
                  <a:srgbClr val="FF0000"/>
                </a:solidFill>
              </a:rPr>
              <a:t>passes a pointer to the structure </a:t>
            </a:r>
            <a:r>
              <a:rPr lang="en-US" dirty="0"/>
              <a:t>to </a:t>
            </a:r>
            <a:r>
              <a:rPr lang="en-US" dirty="0" err="1">
                <a:solidFill>
                  <a:srgbClr val="FF0000"/>
                </a:solidFill>
              </a:rPr>
              <a:t>recvfrom</a:t>
            </a:r>
            <a:r>
              <a:rPr lang="en-US" dirty="0">
                <a:solidFill>
                  <a:srgbClr val="FF0000"/>
                </a:solidFill>
              </a:rPr>
              <a:t> and </a:t>
            </a:r>
            <a:r>
              <a:rPr lang="en-US" dirty="0" err="1">
                <a:solidFill>
                  <a:srgbClr val="FF0000"/>
                </a:solidFill>
              </a:rPr>
              <a:t>sendto</a:t>
            </a:r>
            <a:r>
              <a:rPr lang="en-US" dirty="0"/>
              <a:t>. </a:t>
            </a:r>
          </a:p>
          <a:p>
            <a:pPr lvl="1" algn="just"/>
            <a:r>
              <a:rPr lang="en-US" dirty="0" err="1">
                <a:solidFill>
                  <a:srgbClr val="00B0F0"/>
                </a:solidFill>
              </a:rPr>
              <a:t>recvfrom</a:t>
            </a:r>
            <a:r>
              <a:rPr lang="en-US" dirty="0"/>
              <a:t> fills this </a:t>
            </a:r>
            <a:r>
              <a:rPr lang="en-US" dirty="0">
                <a:solidFill>
                  <a:srgbClr val="00B0F0"/>
                </a:solidFill>
              </a:rPr>
              <a:t>structure with the IP address and port number of the client</a:t>
            </a:r>
            <a:r>
              <a:rPr lang="en-US" dirty="0"/>
              <a:t>, and since the same pointer </a:t>
            </a:r>
            <a:r>
              <a:rPr lang="en-US" dirty="0">
                <a:solidFill>
                  <a:srgbClr val="7030A0"/>
                </a:solidFill>
              </a:rPr>
              <a:t>(</a:t>
            </a:r>
            <a:r>
              <a:rPr lang="en-US" dirty="0" err="1">
                <a:solidFill>
                  <a:srgbClr val="7030A0"/>
                </a:solidFill>
              </a:rPr>
              <a:t>pcliaddr</a:t>
            </a:r>
            <a:r>
              <a:rPr lang="en-US" dirty="0">
                <a:solidFill>
                  <a:srgbClr val="7030A0"/>
                </a:solidFill>
              </a:rPr>
              <a:t>) </a:t>
            </a:r>
            <a:r>
              <a:rPr lang="en-US" dirty="0"/>
              <a:t>is then </a:t>
            </a:r>
            <a:r>
              <a:rPr lang="en-US" dirty="0">
                <a:solidFill>
                  <a:srgbClr val="7030A0"/>
                </a:solidFill>
              </a:rPr>
              <a:t>passed to </a:t>
            </a:r>
            <a:r>
              <a:rPr lang="en-US" dirty="0" err="1">
                <a:solidFill>
                  <a:srgbClr val="7030A0"/>
                </a:solidFill>
              </a:rPr>
              <a:t>sendto</a:t>
            </a:r>
            <a:r>
              <a:rPr lang="en-US" dirty="0">
                <a:solidFill>
                  <a:srgbClr val="7030A0"/>
                </a:solidFill>
              </a:rPr>
              <a:t> as the destination address, this is how the datagram is echoed back to the client that sent the datagram. </a:t>
            </a:r>
            <a:endParaRPr lang="en-IN" dirty="0">
              <a:solidFill>
                <a:srgbClr val="7030A0"/>
              </a:solidFill>
            </a:endParaRPr>
          </a:p>
        </p:txBody>
      </p:sp>
    </p:spTree>
    <p:extLst>
      <p:ext uri="{BB962C8B-B14F-4D97-AF65-F5344CB8AC3E}">
        <p14:creationId xmlns:p14="http://schemas.microsoft.com/office/powerpoint/2010/main" val="131402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568C-35C8-4C63-A881-AFF5E483A4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017AF4-D86D-427E-B44D-DDB2B76A771C}"/>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Despite the simplicity of this function, there are numerous details to consider. First, this function never terminates. Since UDP is a connectionless protocol, there is nothing like an EOF as we have with TCP. </a:t>
            </a:r>
          </a:p>
          <a:p>
            <a:r>
              <a:rPr lang="en-US" sz="2000" dirty="0">
                <a:latin typeface="Times New Roman" panose="02020603050405020304" pitchFamily="18" charset="0"/>
                <a:cs typeface="Times New Roman" panose="02020603050405020304" pitchFamily="18" charset="0"/>
              </a:rPr>
              <a:t>Next, this function provides an iterative server, not a concurrent server as we had with TCP. There is no call to fork, so a single server process handles any and all clients. In general, most TCP servers are concurrent and most UDP servers are iterative. </a:t>
            </a:r>
          </a:p>
          <a:p>
            <a:r>
              <a:rPr lang="en-US" sz="2000" dirty="0">
                <a:latin typeface="Times New Roman" panose="02020603050405020304" pitchFamily="18" charset="0"/>
                <a:cs typeface="Times New Roman" panose="02020603050405020304" pitchFamily="18" charset="0"/>
              </a:rPr>
              <a:t>There is implied queuing taking place in the UDP layer for this socket. Indeed, each UDP socket has a receive buffer and each datagram that arrives for this socket is placed in that socket receive buffer. </a:t>
            </a:r>
          </a:p>
          <a:p>
            <a:r>
              <a:rPr lang="en-US" sz="2000" dirty="0">
                <a:latin typeface="Times New Roman" panose="02020603050405020304" pitchFamily="18" charset="0"/>
                <a:cs typeface="Times New Roman" panose="02020603050405020304" pitchFamily="18" charset="0"/>
              </a:rPr>
              <a:t>When the process calls </a:t>
            </a:r>
            <a:r>
              <a:rPr lang="en-US" sz="2000" dirty="0" err="1">
                <a:latin typeface="Times New Roman" panose="02020603050405020304" pitchFamily="18" charset="0"/>
                <a:cs typeface="Times New Roman" panose="02020603050405020304" pitchFamily="18" charset="0"/>
              </a:rPr>
              <a:t>recvfrom</a:t>
            </a:r>
            <a:r>
              <a:rPr lang="en-US" sz="2000" dirty="0">
                <a:latin typeface="Times New Roman" panose="02020603050405020304" pitchFamily="18" charset="0"/>
                <a:cs typeface="Times New Roman" panose="02020603050405020304" pitchFamily="18" charset="0"/>
              </a:rPr>
              <a:t>, the next datagram from the buffer is returned to the process in a first-in, first-out (FIFO) order. </a:t>
            </a:r>
          </a:p>
          <a:p>
            <a:r>
              <a:rPr lang="en-US" sz="2000" dirty="0">
                <a:latin typeface="Times New Roman" panose="02020603050405020304" pitchFamily="18" charset="0"/>
                <a:cs typeface="Times New Roman" panose="02020603050405020304" pitchFamily="18" charset="0"/>
              </a:rPr>
              <a:t>This way, if multiple datagrams arrive for the socket before the process can read what's already queued for the socket, the arriving datagrams are just added to the socket receive buffer. But, this buffer has a limited size.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57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675F-A4FE-4060-9367-B4A61E501E3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C5581A0-1EDA-46AF-83C1-EB6FB96A33AC}"/>
              </a:ext>
            </a:extLst>
          </p:cNvPr>
          <p:cNvPicPr>
            <a:picLocks noGrp="1" noChangeAspect="1"/>
          </p:cNvPicPr>
          <p:nvPr>
            <p:ph idx="1"/>
          </p:nvPr>
        </p:nvPicPr>
        <p:blipFill>
          <a:blip r:embed="rId2"/>
          <a:stretch>
            <a:fillRect/>
          </a:stretch>
        </p:blipFill>
        <p:spPr>
          <a:xfrm>
            <a:off x="1099335" y="365125"/>
            <a:ext cx="9010435" cy="6333626"/>
          </a:xfrm>
          <a:prstGeom prst="rect">
            <a:avLst/>
          </a:prstGeom>
        </p:spPr>
      </p:pic>
    </p:spTree>
    <p:extLst>
      <p:ext uri="{BB962C8B-B14F-4D97-AF65-F5344CB8AC3E}">
        <p14:creationId xmlns:p14="http://schemas.microsoft.com/office/powerpoint/2010/main" val="238697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3E36-9BF4-4C27-BE11-1A8A55087688}"/>
              </a:ext>
            </a:extLst>
          </p:cNvPr>
          <p:cNvSpPr>
            <a:spLocks noGrp="1"/>
          </p:cNvSpPr>
          <p:nvPr>
            <p:ph type="title"/>
          </p:nvPr>
        </p:nvSpPr>
        <p:spPr>
          <a:xfrm>
            <a:off x="838200" y="365125"/>
            <a:ext cx="10515600" cy="806129"/>
          </a:xfrm>
        </p:spPr>
        <p:txBody>
          <a:bodyPr/>
          <a:lstStyle/>
          <a:p>
            <a:r>
              <a:rPr lang="en-IN" dirty="0">
                <a:solidFill>
                  <a:srgbClr val="FF0000"/>
                </a:solidFill>
              </a:rPr>
              <a:t>UDP Echo Client: 'main' Function </a:t>
            </a:r>
          </a:p>
        </p:txBody>
      </p:sp>
      <p:pic>
        <p:nvPicPr>
          <p:cNvPr id="4" name="Content Placeholder 3">
            <a:extLst>
              <a:ext uri="{FF2B5EF4-FFF2-40B4-BE49-F238E27FC236}">
                <a16:creationId xmlns:a16="http://schemas.microsoft.com/office/drawing/2014/main" id="{32F8ABDA-AFD1-408C-BB76-21767DBC5B45}"/>
              </a:ext>
            </a:extLst>
          </p:cNvPr>
          <p:cNvPicPr>
            <a:picLocks noGrp="1" noChangeAspect="1"/>
          </p:cNvPicPr>
          <p:nvPr>
            <p:ph idx="1"/>
          </p:nvPr>
        </p:nvPicPr>
        <p:blipFill>
          <a:blip r:embed="rId2"/>
          <a:stretch>
            <a:fillRect/>
          </a:stretch>
        </p:blipFill>
        <p:spPr>
          <a:xfrm>
            <a:off x="1130157" y="1160589"/>
            <a:ext cx="8989888" cy="4582666"/>
          </a:xfrm>
          <a:prstGeom prst="rect">
            <a:avLst/>
          </a:prstGeom>
        </p:spPr>
      </p:pic>
      <p:pic>
        <p:nvPicPr>
          <p:cNvPr id="5" name="Picture 4">
            <a:extLst>
              <a:ext uri="{FF2B5EF4-FFF2-40B4-BE49-F238E27FC236}">
                <a16:creationId xmlns:a16="http://schemas.microsoft.com/office/drawing/2014/main" id="{160BD138-92E3-4698-AA4C-BC7C725A1592}"/>
              </a:ext>
            </a:extLst>
          </p:cNvPr>
          <p:cNvPicPr>
            <a:picLocks noChangeAspect="1"/>
          </p:cNvPicPr>
          <p:nvPr/>
        </p:nvPicPr>
        <p:blipFill>
          <a:blip r:embed="rId3"/>
          <a:stretch>
            <a:fillRect/>
          </a:stretch>
        </p:blipFill>
        <p:spPr>
          <a:xfrm>
            <a:off x="1130156" y="5697411"/>
            <a:ext cx="7993295" cy="1070998"/>
          </a:xfrm>
          <a:prstGeom prst="rect">
            <a:avLst/>
          </a:prstGeom>
        </p:spPr>
      </p:pic>
    </p:spTree>
    <p:extLst>
      <p:ext uri="{BB962C8B-B14F-4D97-AF65-F5344CB8AC3E}">
        <p14:creationId xmlns:p14="http://schemas.microsoft.com/office/powerpoint/2010/main" val="315810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A03C-6DFF-4597-9BE5-10247B91555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66AE8AD-FC23-4076-91B8-7985572B1A41}"/>
              </a:ext>
            </a:extLst>
          </p:cNvPr>
          <p:cNvPicPr>
            <a:picLocks noGrp="1" noChangeAspect="1"/>
          </p:cNvPicPr>
          <p:nvPr>
            <p:ph idx="1"/>
          </p:nvPr>
        </p:nvPicPr>
        <p:blipFill>
          <a:blip r:embed="rId2"/>
          <a:stretch>
            <a:fillRect/>
          </a:stretch>
        </p:blipFill>
        <p:spPr>
          <a:xfrm>
            <a:off x="754412" y="1763545"/>
            <a:ext cx="10310855" cy="2808455"/>
          </a:xfrm>
          <a:prstGeom prst="rect">
            <a:avLst/>
          </a:prstGeom>
        </p:spPr>
      </p:pic>
    </p:spTree>
    <p:extLst>
      <p:ext uri="{BB962C8B-B14F-4D97-AF65-F5344CB8AC3E}">
        <p14:creationId xmlns:p14="http://schemas.microsoft.com/office/powerpoint/2010/main" val="235263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EEF0-FDF9-443F-B1B3-3BA55D289C86}"/>
              </a:ext>
            </a:extLst>
          </p:cNvPr>
          <p:cNvSpPr>
            <a:spLocks noGrp="1"/>
          </p:cNvSpPr>
          <p:nvPr>
            <p:ph type="title"/>
          </p:nvPr>
        </p:nvSpPr>
        <p:spPr>
          <a:xfrm>
            <a:off x="838199" y="18256"/>
            <a:ext cx="10124327" cy="700936"/>
          </a:xfrm>
        </p:spPr>
        <p:txBody>
          <a:bodyPr>
            <a:normAutofit/>
          </a:bodyPr>
          <a:lstStyle/>
          <a:p>
            <a:r>
              <a:rPr lang="en-US" sz="4000" dirty="0">
                <a:solidFill>
                  <a:srgbClr val="FF0000"/>
                </a:solidFill>
              </a:rPr>
              <a:t>UDP Echo Client: '</a:t>
            </a:r>
            <a:r>
              <a:rPr lang="en-US" sz="4000" dirty="0" err="1">
                <a:solidFill>
                  <a:srgbClr val="FF0000"/>
                </a:solidFill>
              </a:rPr>
              <a:t>dg_cli</a:t>
            </a:r>
            <a:r>
              <a:rPr lang="en-US" sz="4000" dirty="0">
                <a:solidFill>
                  <a:srgbClr val="FF0000"/>
                </a:solidFill>
              </a:rPr>
              <a:t>' Function</a:t>
            </a:r>
            <a:endParaRPr lang="en-IN" sz="4000" dirty="0">
              <a:solidFill>
                <a:srgbClr val="FF0000"/>
              </a:solidFill>
            </a:endParaRPr>
          </a:p>
        </p:txBody>
      </p:sp>
      <p:pic>
        <p:nvPicPr>
          <p:cNvPr id="4" name="Content Placeholder 3">
            <a:extLst>
              <a:ext uri="{FF2B5EF4-FFF2-40B4-BE49-F238E27FC236}">
                <a16:creationId xmlns:a16="http://schemas.microsoft.com/office/drawing/2014/main" id="{8450681C-A74D-43CB-9E01-5CEEDC86402C}"/>
              </a:ext>
            </a:extLst>
          </p:cNvPr>
          <p:cNvPicPr>
            <a:picLocks noGrp="1" noChangeAspect="1"/>
          </p:cNvPicPr>
          <p:nvPr>
            <p:ph idx="1"/>
          </p:nvPr>
        </p:nvPicPr>
        <p:blipFill>
          <a:blip r:embed="rId2"/>
          <a:stretch>
            <a:fillRect/>
          </a:stretch>
        </p:blipFill>
        <p:spPr>
          <a:xfrm>
            <a:off x="286596" y="585628"/>
            <a:ext cx="7234087" cy="6092575"/>
          </a:xfrm>
          <a:prstGeom prst="rect">
            <a:avLst/>
          </a:prstGeom>
        </p:spPr>
      </p:pic>
      <p:pic>
        <p:nvPicPr>
          <p:cNvPr id="5" name="Picture 4">
            <a:extLst>
              <a:ext uri="{FF2B5EF4-FFF2-40B4-BE49-F238E27FC236}">
                <a16:creationId xmlns:a16="http://schemas.microsoft.com/office/drawing/2014/main" id="{9200A26E-81E1-413D-B876-43ED6F726F43}"/>
              </a:ext>
            </a:extLst>
          </p:cNvPr>
          <p:cNvPicPr>
            <a:picLocks noChangeAspect="1"/>
          </p:cNvPicPr>
          <p:nvPr/>
        </p:nvPicPr>
        <p:blipFill>
          <a:blip r:embed="rId3"/>
          <a:stretch>
            <a:fillRect/>
          </a:stretch>
        </p:blipFill>
        <p:spPr>
          <a:xfrm>
            <a:off x="6565611" y="5291191"/>
            <a:ext cx="5626389" cy="1387012"/>
          </a:xfrm>
          <a:prstGeom prst="rect">
            <a:avLst/>
          </a:prstGeom>
        </p:spPr>
      </p:pic>
    </p:spTree>
    <p:extLst>
      <p:ext uri="{BB962C8B-B14F-4D97-AF65-F5344CB8AC3E}">
        <p14:creationId xmlns:p14="http://schemas.microsoft.com/office/powerpoint/2010/main" val="155090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0CD1-544E-4E1A-9EDA-012CDA2F20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5B22D2-18E6-4E52-BED1-996DC286B5D4}"/>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Our client has not asked the kernel to assign an ephemeral port to its socket. (With a TCP client, we said the call to </a:t>
            </a:r>
            <a:r>
              <a:rPr lang="en-US" sz="2000" dirty="0">
                <a:solidFill>
                  <a:srgbClr val="FF0000"/>
                </a:solidFill>
                <a:latin typeface="Times New Roman" panose="02020603050405020304" pitchFamily="18" charset="0"/>
                <a:cs typeface="Times New Roman" panose="02020603050405020304" pitchFamily="18" charset="0"/>
              </a:rPr>
              <a:t>connect</a:t>
            </a:r>
            <a:r>
              <a:rPr lang="en-US" sz="2000" dirty="0">
                <a:latin typeface="Times New Roman" panose="02020603050405020304" pitchFamily="18" charset="0"/>
                <a:cs typeface="Times New Roman" panose="02020603050405020304" pitchFamily="18" charset="0"/>
              </a:rPr>
              <a:t> is where this takes place.) With a UDP socket, the first time the process calls </a:t>
            </a:r>
            <a:r>
              <a:rPr lang="en-US" sz="2000" dirty="0" err="1">
                <a:solidFill>
                  <a:srgbClr val="FF0000"/>
                </a:solidFill>
                <a:latin typeface="Times New Roman" panose="02020603050405020304" pitchFamily="18" charset="0"/>
                <a:cs typeface="Times New Roman" panose="02020603050405020304" pitchFamily="18" charset="0"/>
              </a:rPr>
              <a:t>sendto</a:t>
            </a:r>
            <a:r>
              <a:rPr lang="en-US" sz="2000" dirty="0">
                <a:latin typeface="Times New Roman" panose="02020603050405020304" pitchFamily="18" charset="0"/>
                <a:cs typeface="Times New Roman" panose="02020603050405020304" pitchFamily="18" charset="0"/>
              </a:rPr>
              <a:t>, if the socket has not yet had a local port bound to it, that is when an ephemeral port is chosen by the kernel for the socket. As with TCP, the client can call</a:t>
            </a:r>
            <a:r>
              <a:rPr lang="en-US" sz="2000" dirty="0">
                <a:solidFill>
                  <a:srgbClr val="FF0000"/>
                </a:solidFill>
                <a:latin typeface="Times New Roman" panose="02020603050405020304" pitchFamily="18" charset="0"/>
                <a:cs typeface="Times New Roman" panose="02020603050405020304" pitchFamily="18" charset="0"/>
              </a:rPr>
              <a:t> bind </a:t>
            </a:r>
            <a:r>
              <a:rPr lang="en-US" sz="2000" dirty="0">
                <a:latin typeface="Times New Roman" panose="02020603050405020304" pitchFamily="18" charset="0"/>
                <a:cs typeface="Times New Roman" panose="02020603050405020304" pitchFamily="18" charset="0"/>
              </a:rPr>
              <a:t>explicitly, but this is rarely done. . </a:t>
            </a:r>
          </a:p>
          <a:p>
            <a:pPr algn="just"/>
            <a:r>
              <a:rPr lang="en-US" sz="2000" dirty="0">
                <a:latin typeface="Times New Roman" panose="02020603050405020304" pitchFamily="18" charset="0"/>
                <a:cs typeface="Times New Roman" panose="02020603050405020304" pitchFamily="18" charset="0"/>
              </a:rPr>
              <a:t>Notice that the call to </a:t>
            </a:r>
            <a:r>
              <a:rPr lang="en-US" sz="2000" dirty="0" err="1">
                <a:solidFill>
                  <a:srgbClr val="FF0000"/>
                </a:solidFill>
                <a:latin typeface="Times New Roman" panose="02020603050405020304" pitchFamily="18" charset="0"/>
                <a:cs typeface="Times New Roman" panose="02020603050405020304" pitchFamily="18" charset="0"/>
              </a:rPr>
              <a:t>recvfrom</a:t>
            </a:r>
            <a:r>
              <a:rPr lang="en-US" sz="2000" dirty="0">
                <a:latin typeface="Times New Roman" panose="02020603050405020304" pitchFamily="18" charset="0"/>
                <a:cs typeface="Times New Roman" panose="02020603050405020304" pitchFamily="18" charset="0"/>
              </a:rPr>
              <a:t> specifies a null pointer as the fifth and sixth arguments. This tells the kernel that we are not interested in knowing who sent the reply. There is a risk that any process, on either the same host or some other host, can send a datagram to the client's IP address and port, and that datagram will be read by the client, who will think it is the server's reply. </a:t>
            </a:r>
          </a:p>
          <a:p>
            <a:pPr algn="just"/>
            <a:r>
              <a:rPr lang="en-US" sz="2000" dirty="0">
                <a:latin typeface="Times New Roman" panose="02020603050405020304" pitchFamily="18" charset="0"/>
                <a:cs typeface="Times New Roman" panose="02020603050405020304" pitchFamily="18" charset="0"/>
              </a:rPr>
              <a:t>As with the server function </a:t>
            </a:r>
            <a:r>
              <a:rPr lang="en-US" sz="2000" dirty="0" err="1">
                <a:solidFill>
                  <a:srgbClr val="FF0000"/>
                </a:solidFill>
                <a:latin typeface="Times New Roman" panose="02020603050405020304" pitchFamily="18" charset="0"/>
                <a:cs typeface="Times New Roman" panose="02020603050405020304" pitchFamily="18" charset="0"/>
              </a:rPr>
              <a:t>dg_echo</a:t>
            </a:r>
            <a:r>
              <a:rPr lang="en-US" sz="2000" dirty="0">
                <a:latin typeface="Times New Roman" panose="02020603050405020304" pitchFamily="18" charset="0"/>
                <a:cs typeface="Times New Roman" panose="02020603050405020304" pitchFamily="18" charset="0"/>
              </a:rPr>
              <a:t>, the client function </a:t>
            </a:r>
            <a:r>
              <a:rPr lang="en-US" sz="2000" dirty="0" err="1">
                <a:solidFill>
                  <a:srgbClr val="FF0000"/>
                </a:solidFill>
                <a:latin typeface="Times New Roman" panose="02020603050405020304" pitchFamily="18" charset="0"/>
                <a:cs typeface="Times New Roman" panose="02020603050405020304" pitchFamily="18" charset="0"/>
              </a:rPr>
              <a:t>dg_cli</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protocol-independent, but the client</a:t>
            </a:r>
            <a:r>
              <a:rPr lang="en-US" sz="2000" dirty="0">
                <a:solidFill>
                  <a:srgbClr val="FF0000"/>
                </a:solidFill>
                <a:latin typeface="Times New Roman" panose="02020603050405020304" pitchFamily="18" charset="0"/>
                <a:cs typeface="Times New Roman" panose="02020603050405020304" pitchFamily="18" charset="0"/>
              </a:rPr>
              <a:t> main </a:t>
            </a:r>
            <a:r>
              <a:rPr lang="en-US" sz="2000" dirty="0">
                <a:latin typeface="Times New Roman" panose="02020603050405020304" pitchFamily="18" charset="0"/>
                <a:cs typeface="Times New Roman" panose="02020603050405020304" pitchFamily="18" charset="0"/>
              </a:rPr>
              <a:t>function is protocol-dependent. The main function allocates and initializes a socket address structure of some protocol type and then passes a pointer to this structure, along with its size, to </a:t>
            </a:r>
            <a:r>
              <a:rPr lang="en-US" sz="2000" dirty="0" err="1">
                <a:solidFill>
                  <a:srgbClr val="FF0000"/>
                </a:solidFill>
                <a:latin typeface="Times New Roman" panose="02020603050405020304" pitchFamily="18" charset="0"/>
                <a:cs typeface="Times New Roman" panose="02020603050405020304" pitchFamily="18" charset="0"/>
              </a:rPr>
              <a:t>dg_cli</a:t>
            </a:r>
            <a:r>
              <a:rPr lang="en-US" sz="2000" dirty="0">
                <a:solidFill>
                  <a:srgbClr val="FF0000"/>
                </a:solidFill>
                <a:latin typeface="Times New Roman" panose="02020603050405020304" pitchFamily="18" charset="0"/>
                <a:cs typeface="Times New Roman" panose="02020603050405020304" pitchFamily="18" charset="0"/>
              </a:rPr>
              <a:t>.</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7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78F0-DF47-4A81-B885-DC7B06CBCB5E}"/>
              </a:ext>
            </a:extLst>
          </p:cNvPr>
          <p:cNvSpPr>
            <a:spLocks noGrp="1"/>
          </p:cNvSpPr>
          <p:nvPr>
            <p:ph type="title"/>
          </p:nvPr>
        </p:nvSpPr>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F285E90E-A27C-413E-AFBE-DB76FE75C81D}"/>
              </a:ext>
            </a:extLst>
          </p:cNvPr>
          <p:cNvSpPr>
            <a:spLocks noGrp="1"/>
          </p:cNvSpPr>
          <p:nvPr>
            <p:ph idx="1"/>
          </p:nvPr>
        </p:nvSpPr>
        <p:spPr/>
        <p:txBody>
          <a:bodyPr/>
          <a:lstStyle/>
          <a:p>
            <a:pPr algn="just"/>
            <a:r>
              <a:rPr lang="en-US" dirty="0"/>
              <a:t>There are some fundamental differences between applications written using TCP versus those that use UDP. </a:t>
            </a:r>
          </a:p>
          <a:p>
            <a:pPr algn="just"/>
            <a:r>
              <a:rPr lang="en-US" dirty="0"/>
              <a:t>These are because of the differences in the two transport layers:</a:t>
            </a:r>
          </a:p>
          <a:p>
            <a:pPr algn="just"/>
            <a:r>
              <a:rPr lang="en-US" dirty="0"/>
              <a:t>UDP is a connectionless, unreliable, datagram protocol, quite unlike the connection-oriented, reliable byte stream provided by TCP. </a:t>
            </a:r>
          </a:p>
          <a:p>
            <a:pPr algn="just"/>
            <a:r>
              <a:rPr lang="en-US" dirty="0"/>
              <a:t>Some popular applications are built using UDP: DNS, NFS, and SNMP, for example. </a:t>
            </a:r>
            <a:endParaRPr lang="en-IN" dirty="0"/>
          </a:p>
        </p:txBody>
      </p:sp>
    </p:spTree>
    <p:extLst>
      <p:ext uri="{BB962C8B-B14F-4D97-AF65-F5344CB8AC3E}">
        <p14:creationId xmlns:p14="http://schemas.microsoft.com/office/powerpoint/2010/main" val="207520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A5AF-9F54-49B9-9387-029AE5AB5E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75C2FA-BB3D-4973-A87B-2FF085F253B1}"/>
              </a:ext>
            </a:extLst>
          </p:cNvPr>
          <p:cNvSpPr>
            <a:spLocks noGrp="1"/>
          </p:cNvSpPr>
          <p:nvPr>
            <p:ph idx="1"/>
          </p:nvPr>
        </p:nvSpPr>
        <p:spPr/>
        <p:txBody>
          <a:bodyPr>
            <a:normAutofit lnSpcReduction="10000"/>
          </a:bodyPr>
          <a:lstStyle/>
          <a:p>
            <a:r>
              <a:rPr lang="en-US" dirty="0"/>
              <a:t>Figure 8.1 shows the function calls for a typical UDP client/server. </a:t>
            </a:r>
          </a:p>
          <a:p>
            <a:r>
              <a:rPr lang="en-US" dirty="0"/>
              <a:t>The client does not establish a connection with the server. </a:t>
            </a:r>
          </a:p>
          <a:p>
            <a:r>
              <a:rPr lang="en-US" dirty="0"/>
              <a:t>Instead, the </a:t>
            </a:r>
            <a:r>
              <a:rPr lang="en-US" dirty="0">
                <a:solidFill>
                  <a:srgbClr val="FF0000"/>
                </a:solidFill>
              </a:rPr>
              <a:t>client </a:t>
            </a:r>
            <a:r>
              <a:rPr lang="en-US" dirty="0"/>
              <a:t>just sends a datagram to the server using the </a:t>
            </a:r>
            <a:r>
              <a:rPr lang="en-US" b="1" dirty="0" err="1">
                <a:solidFill>
                  <a:srgbClr val="FF0000"/>
                </a:solidFill>
              </a:rPr>
              <a:t>sendto</a:t>
            </a:r>
            <a:r>
              <a:rPr lang="en-US" dirty="0"/>
              <a:t> function, which requires the </a:t>
            </a:r>
            <a:r>
              <a:rPr lang="en-US" i="1" dirty="0">
                <a:solidFill>
                  <a:srgbClr val="0070C0"/>
                </a:solidFill>
              </a:rPr>
              <a:t>address of the destination (the server) as a parameter. </a:t>
            </a:r>
          </a:p>
          <a:p>
            <a:r>
              <a:rPr lang="en-US" dirty="0"/>
              <a:t>Similarly, the</a:t>
            </a:r>
            <a:r>
              <a:rPr lang="en-US" dirty="0">
                <a:solidFill>
                  <a:srgbClr val="7030A0"/>
                </a:solidFill>
              </a:rPr>
              <a:t> server </a:t>
            </a:r>
            <a:r>
              <a:rPr lang="en-US" dirty="0"/>
              <a:t>does not accept a connection from a client. Instead, the server just calls the</a:t>
            </a:r>
            <a:r>
              <a:rPr lang="en-US" dirty="0">
                <a:solidFill>
                  <a:srgbClr val="7030A0"/>
                </a:solidFill>
              </a:rPr>
              <a:t> </a:t>
            </a:r>
            <a:r>
              <a:rPr lang="en-US" b="1" dirty="0" err="1">
                <a:solidFill>
                  <a:srgbClr val="7030A0"/>
                </a:solidFill>
              </a:rPr>
              <a:t>recvfrom</a:t>
            </a:r>
            <a:r>
              <a:rPr lang="en-US" b="1" dirty="0">
                <a:solidFill>
                  <a:srgbClr val="7030A0"/>
                </a:solidFill>
              </a:rPr>
              <a:t> </a:t>
            </a:r>
            <a:r>
              <a:rPr lang="en-US" dirty="0"/>
              <a:t>function, which waits until data arrives from some client. </a:t>
            </a:r>
          </a:p>
          <a:p>
            <a:r>
              <a:rPr lang="en-US" i="1" dirty="0" err="1">
                <a:solidFill>
                  <a:srgbClr val="0070C0"/>
                </a:solidFill>
              </a:rPr>
              <a:t>recvfrom</a:t>
            </a:r>
            <a:r>
              <a:rPr lang="en-US" i="1" dirty="0">
                <a:solidFill>
                  <a:srgbClr val="0070C0"/>
                </a:solidFill>
              </a:rPr>
              <a:t> returns the protocol address of the client, along with the datagram</a:t>
            </a:r>
            <a:r>
              <a:rPr lang="en-US" dirty="0"/>
              <a:t>, so the </a:t>
            </a:r>
            <a:r>
              <a:rPr lang="en-US" b="1" u="sng" dirty="0"/>
              <a:t>server can send a response to the correct client. </a:t>
            </a:r>
            <a:endParaRPr lang="en-IN" b="1" u="sng" dirty="0"/>
          </a:p>
        </p:txBody>
      </p:sp>
    </p:spTree>
    <p:extLst>
      <p:ext uri="{BB962C8B-B14F-4D97-AF65-F5344CB8AC3E}">
        <p14:creationId xmlns:p14="http://schemas.microsoft.com/office/powerpoint/2010/main" val="391067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21A8-6B75-4183-AB02-F24593E013AB}"/>
              </a:ext>
            </a:extLst>
          </p:cNvPr>
          <p:cNvSpPr>
            <a:spLocks noGrp="1"/>
          </p:cNvSpPr>
          <p:nvPr>
            <p:ph type="title"/>
          </p:nvPr>
        </p:nvSpPr>
        <p:spPr>
          <a:xfrm>
            <a:off x="838200" y="365125"/>
            <a:ext cx="10515600" cy="662291"/>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AAF0D729-8086-4FDE-8962-7D211C6A8705}"/>
              </a:ext>
            </a:extLst>
          </p:cNvPr>
          <p:cNvPicPr>
            <a:picLocks noGrp="1" noChangeAspect="1"/>
          </p:cNvPicPr>
          <p:nvPr>
            <p:ph idx="1"/>
          </p:nvPr>
        </p:nvPicPr>
        <p:blipFill>
          <a:blip r:embed="rId2"/>
          <a:stretch>
            <a:fillRect/>
          </a:stretch>
        </p:blipFill>
        <p:spPr>
          <a:xfrm>
            <a:off x="2034283" y="123291"/>
            <a:ext cx="8219325" cy="6596008"/>
          </a:xfrm>
          <a:prstGeom prst="rect">
            <a:avLst/>
          </a:prstGeom>
        </p:spPr>
      </p:pic>
    </p:spTree>
    <p:extLst>
      <p:ext uri="{BB962C8B-B14F-4D97-AF65-F5344CB8AC3E}">
        <p14:creationId xmlns:p14="http://schemas.microsoft.com/office/powerpoint/2010/main" val="92979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BDF7-3875-4A6D-AF2C-6B8C7B07FF9E}"/>
              </a:ext>
            </a:extLst>
          </p:cNvPr>
          <p:cNvSpPr>
            <a:spLocks noGrp="1"/>
          </p:cNvSpPr>
          <p:nvPr>
            <p:ph type="title"/>
          </p:nvPr>
        </p:nvSpPr>
        <p:spPr>
          <a:xfrm>
            <a:off x="458056" y="-251325"/>
            <a:ext cx="10515600" cy="1325563"/>
          </a:xfrm>
        </p:spPr>
        <p:txBody>
          <a:bodyPr>
            <a:normAutofit/>
          </a:bodyPr>
          <a:lstStyle/>
          <a:p>
            <a:r>
              <a:rPr lang="en-IN" sz="4000" dirty="0">
                <a:solidFill>
                  <a:srgbClr val="FF0000"/>
                </a:solidFill>
              </a:rPr>
              <a:t>'</a:t>
            </a:r>
            <a:r>
              <a:rPr lang="en-IN" sz="4000" dirty="0" err="1">
                <a:solidFill>
                  <a:srgbClr val="FF0000"/>
                </a:solidFill>
              </a:rPr>
              <a:t>recvfrom</a:t>
            </a:r>
            <a:r>
              <a:rPr lang="en-IN" sz="4000" dirty="0">
                <a:solidFill>
                  <a:srgbClr val="FF0000"/>
                </a:solidFill>
              </a:rPr>
              <a:t>' and '</a:t>
            </a:r>
            <a:r>
              <a:rPr lang="en-IN" sz="4000" dirty="0" err="1">
                <a:solidFill>
                  <a:srgbClr val="FF0000"/>
                </a:solidFill>
              </a:rPr>
              <a:t>sendto</a:t>
            </a:r>
            <a:r>
              <a:rPr lang="en-IN" sz="4000" dirty="0">
                <a:solidFill>
                  <a:srgbClr val="FF0000"/>
                </a:solidFill>
              </a:rPr>
              <a:t>' Functions </a:t>
            </a:r>
          </a:p>
        </p:txBody>
      </p:sp>
      <p:sp>
        <p:nvSpPr>
          <p:cNvPr id="3" name="Content Placeholder 2">
            <a:extLst>
              <a:ext uri="{FF2B5EF4-FFF2-40B4-BE49-F238E27FC236}">
                <a16:creationId xmlns:a16="http://schemas.microsoft.com/office/drawing/2014/main" id="{F1DA15FA-CA54-4228-8058-5741F7AFA4D1}"/>
              </a:ext>
            </a:extLst>
          </p:cNvPr>
          <p:cNvSpPr>
            <a:spLocks noGrp="1"/>
          </p:cNvSpPr>
          <p:nvPr>
            <p:ph idx="1"/>
          </p:nvPr>
        </p:nvSpPr>
        <p:spPr>
          <a:xfrm>
            <a:off x="386993" y="705741"/>
            <a:ext cx="10515600" cy="4351338"/>
          </a:xfrm>
        </p:spPr>
        <p:txBody>
          <a:bodyPr/>
          <a:lstStyle/>
          <a:p>
            <a:r>
              <a:rPr lang="en-US" dirty="0"/>
              <a:t>These two functions are similar to the standard read and write functions, but three additional arguments are required. </a:t>
            </a:r>
          </a:p>
          <a:p>
            <a:endParaRPr lang="en-IN" dirty="0"/>
          </a:p>
        </p:txBody>
      </p:sp>
      <p:pic>
        <p:nvPicPr>
          <p:cNvPr id="4" name="Picture 3">
            <a:extLst>
              <a:ext uri="{FF2B5EF4-FFF2-40B4-BE49-F238E27FC236}">
                <a16:creationId xmlns:a16="http://schemas.microsoft.com/office/drawing/2014/main" id="{413C5751-38F2-4785-9051-247BA8FF2A38}"/>
              </a:ext>
            </a:extLst>
          </p:cNvPr>
          <p:cNvPicPr>
            <a:picLocks noChangeAspect="1"/>
          </p:cNvPicPr>
          <p:nvPr/>
        </p:nvPicPr>
        <p:blipFill>
          <a:blip r:embed="rId2"/>
          <a:stretch>
            <a:fillRect/>
          </a:stretch>
        </p:blipFill>
        <p:spPr>
          <a:xfrm>
            <a:off x="458056" y="1672742"/>
            <a:ext cx="10894336" cy="2529388"/>
          </a:xfrm>
          <a:prstGeom prst="rect">
            <a:avLst/>
          </a:prstGeom>
        </p:spPr>
      </p:pic>
      <p:pic>
        <p:nvPicPr>
          <p:cNvPr id="5" name="Picture 4">
            <a:extLst>
              <a:ext uri="{FF2B5EF4-FFF2-40B4-BE49-F238E27FC236}">
                <a16:creationId xmlns:a16="http://schemas.microsoft.com/office/drawing/2014/main" id="{922DFA30-4C45-46C0-A19E-66197D553DE9}"/>
              </a:ext>
            </a:extLst>
          </p:cNvPr>
          <p:cNvPicPr>
            <a:picLocks noChangeAspect="1"/>
          </p:cNvPicPr>
          <p:nvPr/>
        </p:nvPicPr>
        <p:blipFill>
          <a:blip r:embed="rId3"/>
          <a:stretch>
            <a:fillRect/>
          </a:stretch>
        </p:blipFill>
        <p:spPr>
          <a:xfrm>
            <a:off x="386992" y="3962487"/>
            <a:ext cx="10894335" cy="2121009"/>
          </a:xfrm>
          <a:prstGeom prst="rect">
            <a:avLst/>
          </a:prstGeom>
        </p:spPr>
      </p:pic>
    </p:spTree>
    <p:extLst>
      <p:ext uri="{BB962C8B-B14F-4D97-AF65-F5344CB8AC3E}">
        <p14:creationId xmlns:p14="http://schemas.microsoft.com/office/powerpoint/2010/main" val="142605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BBA2-44EC-4B1B-9A62-B1B852C3A81A}"/>
              </a:ext>
            </a:extLst>
          </p:cNvPr>
          <p:cNvSpPr>
            <a:spLocks noGrp="1"/>
          </p:cNvSpPr>
          <p:nvPr>
            <p:ph type="title"/>
          </p:nvPr>
        </p:nvSpPr>
        <p:spPr>
          <a:xfrm>
            <a:off x="838200" y="365126"/>
            <a:ext cx="10515600" cy="6109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33FD2C3-E10A-456E-A688-3D9BF9648B4C}"/>
              </a:ext>
            </a:extLst>
          </p:cNvPr>
          <p:cNvSpPr>
            <a:spLocks noGrp="1"/>
          </p:cNvSpPr>
          <p:nvPr>
            <p:ph idx="1"/>
          </p:nvPr>
        </p:nvSpPr>
        <p:spPr>
          <a:xfrm>
            <a:off x="838200" y="1263721"/>
            <a:ext cx="10515600" cy="4913242"/>
          </a:xfrm>
        </p:spPr>
        <p:txBody>
          <a:bodyPr>
            <a:normAutofit fontScale="92500"/>
          </a:bodyPr>
          <a:lstStyle/>
          <a:p>
            <a:pPr>
              <a:lnSpc>
                <a:spcPct val="100000"/>
              </a:lnSpc>
            </a:pPr>
            <a:r>
              <a:rPr lang="en-US" sz="2400" dirty="0"/>
              <a:t>The </a:t>
            </a:r>
            <a:r>
              <a:rPr lang="en-US" sz="2400" b="1" dirty="0">
                <a:solidFill>
                  <a:srgbClr val="FF0000"/>
                </a:solidFill>
              </a:rPr>
              <a:t>first three arguments</a:t>
            </a:r>
            <a:r>
              <a:rPr lang="en-US" sz="2400" dirty="0"/>
              <a:t>, </a:t>
            </a:r>
            <a:r>
              <a:rPr lang="en-US" sz="2400" dirty="0" err="1">
                <a:solidFill>
                  <a:srgbClr val="FF0000"/>
                </a:solidFill>
              </a:rPr>
              <a:t>sockfd</a:t>
            </a:r>
            <a:r>
              <a:rPr lang="en-US" sz="2400" dirty="0">
                <a:solidFill>
                  <a:srgbClr val="FF0000"/>
                </a:solidFill>
              </a:rPr>
              <a:t>, buff, and </a:t>
            </a:r>
            <a:r>
              <a:rPr lang="en-US" sz="2400" dirty="0" err="1">
                <a:solidFill>
                  <a:srgbClr val="FF0000"/>
                </a:solidFill>
              </a:rPr>
              <a:t>nbytes</a:t>
            </a:r>
            <a:r>
              <a:rPr lang="en-US" sz="2400" dirty="0"/>
              <a:t>, are identical to the first three arguments for read and write: </a:t>
            </a:r>
            <a:r>
              <a:rPr lang="en-US" sz="2400" b="1" i="1" dirty="0">
                <a:solidFill>
                  <a:srgbClr val="7030A0"/>
                </a:solidFill>
              </a:rPr>
              <a:t>descriptor, pointer to buffer to read into or write from, and number of bytes to read or write. </a:t>
            </a:r>
          </a:p>
          <a:p>
            <a:pPr>
              <a:lnSpc>
                <a:spcPct val="100000"/>
              </a:lnSpc>
            </a:pPr>
            <a:r>
              <a:rPr lang="en-US" sz="2400" dirty="0"/>
              <a:t>The </a:t>
            </a:r>
            <a:r>
              <a:rPr lang="en-US" sz="3200" b="1" i="1" dirty="0"/>
              <a:t>to</a:t>
            </a:r>
            <a:r>
              <a:rPr lang="en-US" sz="2400" dirty="0"/>
              <a:t> argument for </a:t>
            </a:r>
            <a:r>
              <a:rPr lang="en-US" sz="2400" dirty="0" err="1"/>
              <a:t>sendto</a:t>
            </a:r>
            <a:r>
              <a:rPr lang="en-US" sz="2400" dirty="0"/>
              <a:t> is a </a:t>
            </a:r>
            <a:r>
              <a:rPr lang="en-US" sz="2400" b="1" dirty="0"/>
              <a:t>socket address structure containing the protocol address (e.g., IP address and port number) </a:t>
            </a:r>
            <a:r>
              <a:rPr lang="en-US" sz="2400" dirty="0"/>
              <a:t>of </a:t>
            </a:r>
            <a:r>
              <a:rPr lang="en-US" sz="2400" b="1" dirty="0"/>
              <a:t>where the data is to be sent</a:t>
            </a:r>
            <a:r>
              <a:rPr lang="en-US" sz="2400" dirty="0"/>
              <a:t>. </a:t>
            </a:r>
          </a:p>
          <a:p>
            <a:pPr>
              <a:lnSpc>
                <a:spcPct val="100000"/>
              </a:lnSpc>
            </a:pPr>
            <a:r>
              <a:rPr lang="en-US" sz="2400" dirty="0"/>
              <a:t>The </a:t>
            </a:r>
            <a:r>
              <a:rPr lang="en-US" sz="2400" b="1" dirty="0"/>
              <a:t>size </a:t>
            </a:r>
            <a:r>
              <a:rPr lang="en-US" sz="2400" dirty="0"/>
              <a:t>of this socket address structure is specified by </a:t>
            </a:r>
            <a:r>
              <a:rPr lang="en-US" sz="2400" b="1" dirty="0" err="1"/>
              <a:t>addrlen</a:t>
            </a:r>
            <a:r>
              <a:rPr lang="en-US" sz="2400" dirty="0"/>
              <a:t>. </a:t>
            </a:r>
          </a:p>
          <a:p>
            <a:pPr>
              <a:lnSpc>
                <a:spcPct val="100000"/>
              </a:lnSpc>
            </a:pPr>
            <a:r>
              <a:rPr lang="en-US" sz="2400" dirty="0">
                <a:solidFill>
                  <a:srgbClr val="7030A0"/>
                </a:solidFill>
              </a:rPr>
              <a:t>The </a:t>
            </a:r>
            <a:r>
              <a:rPr lang="en-US" sz="2400" dirty="0" err="1">
                <a:solidFill>
                  <a:srgbClr val="7030A0"/>
                </a:solidFill>
              </a:rPr>
              <a:t>recvfrom</a:t>
            </a:r>
            <a:r>
              <a:rPr lang="en-US" sz="2400" dirty="0">
                <a:solidFill>
                  <a:srgbClr val="7030A0"/>
                </a:solidFill>
              </a:rPr>
              <a:t> function fills in the socket address structure pointed to by from with the protocol address of who sent the datagram</a:t>
            </a:r>
            <a:r>
              <a:rPr lang="en-US" sz="2400" dirty="0"/>
              <a:t>. </a:t>
            </a:r>
            <a:r>
              <a:rPr lang="en-US" sz="2400" dirty="0">
                <a:solidFill>
                  <a:srgbClr val="00B0F0"/>
                </a:solidFill>
              </a:rPr>
              <a:t>The number of bytes stored in this socket address structure is also returned to the caller in the integer pointed to by </a:t>
            </a:r>
            <a:r>
              <a:rPr lang="en-US" sz="3000" b="1" dirty="0" err="1"/>
              <a:t>addrlen</a:t>
            </a:r>
            <a:r>
              <a:rPr lang="en-US" sz="3000" b="1" dirty="0"/>
              <a:t>. </a:t>
            </a:r>
          </a:p>
          <a:p>
            <a:pPr>
              <a:lnSpc>
                <a:spcPct val="100000"/>
              </a:lnSpc>
            </a:pPr>
            <a:r>
              <a:rPr lang="en-US" sz="2400" dirty="0"/>
              <a:t>Note that the </a:t>
            </a:r>
            <a:r>
              <a:rPr lang="en-US" sz="2600" b="1" dirty="0"/>
              <a:t>final argument to </a:t>
            </a:r>
            <a:r>
              <a:rPr lang="en-US" sz="2600" b="1" dirty="0" err="1"/>
              <a:t>sendto</a:t>
            </a:r>
            <a:r>
              <a:rPr lang="en-US" sz="2600" b="1" dirty="0"/>
              <a:t> </a:t>
            </a:r>
            <a:r>
              <a:rPr lang="en-US" sz="2400" dirty="0"/>
              <a:t>is an </a:t>
            </a:r>
            <a:r>
              <a:rPr lang="en-US" sz="2600" b="1" dirty="0"/>
              <a:t>integer value, </a:t>
            </a:r>
            <a:r>
              <a:rPr lang="en-US" sz="2400" dirty="0"/>
              <a:t>while the </a:t>
            </a:r>
            <a:r>
              <a:rPr lang="en-US" sz="2600" b="1" dirty="0"/>
              <a:t>final argument </a:t>
            </a:r>
            <a:r>
              <a:rPr lang="en-US" sz="2400" b="1" dirty="0"/>
              <a:t>to </a:t>
            </a:r>
            <a:r>
              <a:rPr lang="en-US" sz="2400" b="1" dirty="0" err="1"/>
              <a:t>recvfrom</a:t>
            </a:r>
            <a:r>
              <a:rPr lang="en-US" sz="2400" b="1" dirty="0"/>
              <a:t> </a:t>
            </a:r>
            <a:r>
              <a:rPr lang="en-US" sz="2400" dirty="0"/>
              <a:t>is a </a:t>
            </a:r>
            <a:r>
              <a:rPr lang="en-US" sz="2400" b="1" dirty="0"/>
              <a:t>pointer to an integer value (a value-result    argument). </a:t>
            </a:r>
            <a:endParaRPr lang="en-IN" sz="2400" b="1" dirty="0"/>
          </a:p>
        </p:txBody>
      </p:sp>
    </p:spTree>
    <p:extLst>
      <p:ext uri="{BB962C8B-B14F-4D97-AF65-F5344CB8AC3E}">
        <p14:creationId xmlns:p14="http://schemas.microsoft.com/office/powerpoint/2010/main" val="223941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46DC-4154-402F-B4C9-571E94BC21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9FC8E4-D0F9-4549-B731-18AB0287E43E}"/>
              </a:ext>
            </a:extLst>
          </p:cNvPr>
          <p:cNvSpPr>
            <a:spLocks noGrp="1"/>
          </p:cNvSpPr>
          <p:nvPr>
            <p:ph idx="1"/>
          </p:nvPr>
        </p:nvSpPr>
        <p:spPr>
          <a:xfrm>
            <a:off x="838199" y="1825624"/>
            <a:ext cx="10822969" cy="4811481"/>
          </a:xfrm>
        </p:spPr>
        <p:txBody>
          <a:bodyPr>
            <a:normAutofit fontScale="92500"/>
          </a:bodyPr>
          <a:lstStyle/>
          <a:p>
            <a:pPr algn="just"/>
            <a:r>
              <a:rPr lang="en-US" sz="2400" dirty="0"/>
              <a:t>The final two arguments to </a:t>
            </a:r>
            <a:r>
              <a:rPr lang="en-US" sz="2400" dirty="0" err="1">
                <a:solidFill>
                  <a:srgbClr val="00B0F0"/>
                </a:solidFill>
              </a:rPr>
              <a:t>recvfrom</a:t>
            </a:r>
            <a:r>
              <a:rPr lang="en-US" sz="2400" dirty="0"/>
              <a:t> are similar to the final two arguments to </a:t>
            </a:r>
            <a:r>
              <a:rPr lang="en-US" sz="2400" b="1" dirty="0"/>
              <a:t>accept: </a:t>
            </a:r>
            <a:r>
              <a:rPr lang="en-US" sz="2400" dirty="0"/>
              <a:t>The contents of the </a:t>
            </a:r>
            <a:r>
              <a:rPr lang="en-US" sz="2400" dirty="0">
                <a:solidFill>
                  <a:srgbClr val="00B0F0"/>
                </a:solidFill>
              </a:rPr>
              <a:t>socket address structure upon return tell us who sent the datagram (in the case of UDP)</a:t>
            </a:r>
            <a:r>
              <a:rPr lang="en-US" sz="2400" dirty="0"/>
              <a:t> or who initiated the connection (in the case of TCP). </a:t>
            </a:r>
          </a:p>
          <a:p>
            <a:pPr algn="just"/>
            <a:r>
              <a:rPr lang="en-US" sz="2400" dirty="0"/>
              <a:t>The final two arguments to </a:t>
            </a:r>
            <a:r>
              <a:rPr lang="en-US" sz="2400" dirty="0" err="1">
                <a:solidFill>
                  <a:srgbClr val="FF0000"/>
                </a:solidFill>
              </a:rPr>
              <a:t>sendto</a:t>
            </a:r>
            <a:r>
              <a:rPr lang="en-US" sz="2400" dirty="0"/>
              <a:t> are similar to the final two arguments to </a:t>
            </a:r>
            <a:r>
              <a:rPr lang="en-US" sz="2400" b="1" dirty="0"/>
              <a:t>connect: </a:t>
            </a:r>
            <a:r>
              <a:rPr lang="en-US" sz="2400" dirty="0"/>
              <a:t>We fill in the </a:t>
            </a:r>
            <a:r>
              <a:rPr lang="en-US" sz="2400" dirty="0">
                <a:solidFill>
                  <a:srgbClr val="FF0000"/>
                </a:solidFill>
              </a:rPr>
              <a:t>socket address structure with the protocol address of where to send the datagram (in the case of UDP) </a:t>
            </a:r>
            <a:r>
              <a:rPr lang="en-US" sz="2400" dirty="0"/>
              <a:t>or with whom to establish a connection (in the case of TCP). </a:t>
            </a:r>
          </a:p>
          <a:p>
            <a:pPr algn="just"/>
            <a:endParaRPr lang="en-US" sz="2400" dirty="0"/>
          </a:p>
          <a:p>
            <a:pPr algn="just"/>
            <a:r>
              <a:rPr lang="en-US" sz="2400" dirty="0"/>
              <a:t>Both functions return the </a:t>
            </a:r>
            <a:r>
              <a:rPr lang="en-US" sz="2400" b="1" dirty="0"/>
              <a:t>length of the data that was read or written as the value of the function. </a:t>
            </a:r>
          </a:p>
          <a:p>
            <a:pPr algn="just"/>
            <a:endParaRPr lang="en-US" sz="2400" dirty="0"/>
          </a:p>
          <a:p>
            <a:pPr algn="just"/>
            <a:r>
              <a:rPr lang="en-US" sz="2400" dirty="0"/>
              <a:t>In the typical use of </a:t>
            </a:r>
            <a:r>
              <a:rPr lang="en-US" sz="2400" b="1" dirty="0" err="1"/>
              <a:t>recvfrom</a:t>
            </a:r>
            <a:r>
              <a:rPr lang="en-US" sz="2400" b="1" dirty="0"/>
              <a:t>, </a:t>
            </a:r>
            <a:r>
              <a:rPr lang="en-US" sz="2400" dirty="0"/>
              <a:t>with a datagram protocol, the </a:t>
            </a:r>
            <a:r>
              <a:rPr lang="en-US" sz="2400" b="1" dirty="0"/>
              <a:t>return value is the amount of user data in the datagram received. </a:t>
            </a:r>
            <a:endParaRPr lang="en-IN" sz="2400" b="1" dirty="0"/>
          </a:p>
        </p:txBody>
      </p:sp>
    </p:spTree>
    <p:extLst>
      <p:ext uri="{BB962C8B-B14F-4D97-AF65-F5344CB8AC3E}">
        <p14:creationId xmlns:p14="http://schemas.microsoft.com/office/powerpoint/2010/main" val="203441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4513-CA62-4CA9-9DE8-E86A76D86D03}"/>
              </a:ext>
            </a:extLst>
          </p:cNvPr>
          <p:cNvSpPr>
            <a:spLocks noGrp="1"/>
          </p:cNvSpPr>
          <p:nvPr>
            <p:ph type="title"/>
          </p:nvPr>
        </p:nvSpPr>
        <p:spPr/>
        <p:txBody>
          <a:bodyPr/>
          <a:lstStyle/>
          <a:p>
            <a:r>
              <a:rPr lang="en-US" dirty="0">
                <a:solidFill>
                  <a:srgbClr val="FF0000"/>
                </a:solidFill>
              </a:rPr>
              <a:t>UDP Echo Server: 'main' Function </a:t>
            </a:r>
            <a:endParaRPr lang="en-IN" dirty="0">
              <a:solidFill>
                <a:srgbClr val="FF0000"/>
              </a:solidFill>
            </a:endParaRPr>
          </a:p>
        </p:txBody>
      </p:sp>
      <p:pic>
        <p:nvPicPr>
          <p:cNvPr id="4" name="Content Placeholder 3">
            <a:extLst>
              <a:ext uri="{FF2B5EF4-FFF2-40B4-BE49-F238E27FC236}">
                <a16:creationId xmlns:a16="http://schemas.microsoft.com/office/drawing/2014/main" id="{E4EDFB9F-E3ED-4F92-B229-ECA48E53EACE}"/>
              </a:ext>
            </a:extLst>
          </p:cNvPr>
          <p:cNvPicPr>
            <a:picLocks noGrp="1" noChangeAspect="1"/>
          </p:cNvPicPr>
          <p:nvPr>
            <p:ph idx="1"/>
          </p:nvPr>
        </p:nvPicPr>
        <p:blipFill>
          <a:blip r:embed="rId2"/>
          <a:stretch>
            <a:fillRect/>
          </a:stretch>
        </p:blipFill>
        <p:spPr>
          <a:xfrm>
            <a:off x="1080813" y="1690688"/>
            <a:ext cx="8591992" cy="3754615"/>
          </a:xfrm>
          <a:prstGeom prst="rect">
            <a:avLst/>
          </a:prstGeom>
        </p:spPr>
      </p:pic>
    </p:spTree>
    <p:extLst>
      <p:ext uri="{BB962C8B-B14F-4D97-AF65-F5344CB8AC3E}">
        <p14:creationId xmlns:p14="http://schemas.microsoft.com/office/powerpoint/2010/main" val="11138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41B7-0EBB-4CB6-AB85-03E435E1E0C8}"/>
              </a:ext>
            </a:extLst>
          </p:cNvPr>
          <p:cNvSpPr>
            <a:spLocks noGrp="1"/>
          </p:cNvSpPr>
          <p:nvPr>
            <p:ph type="title"/>
          </p:nvPr>
        </p:nvSpPr>
        <p:spPr>
          <a:xfrm>
            <a:off x="838200" y="365125"/>
            <a:ext cx="10515600" cy="528727"/>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FF4A8126-ADC5-4897-BC97-3672F7220022}"/>
              </a:ext>
            </a:extLst>
          </p:cNvPr>
          <p:cNvPicPr>
            <a:picLocks noGrp="1" noChangeAspect="1"/>
          </p:cNvPicPr>
          <p:nvPr>
            <p:ph idx="1"/>
          </p:nvPr>
        </p:nvPicPr>
        <p:blipFill>
          <a:blip r:embed="rId2"/>
          <a:stretch>
            <a:fillRect/>
          </a:stretch>
        </p:blipFill>
        <p:spPr>
          <a:xfrm>
            <a:off x="2098284" y="1168079"/>
            <a:ext cx="7995432" cy="4351338"/>
          </a:xfrm>
          <a:prstGeom prst="rect">
            <a:avLst/>
          </a:prstGeom>
        </p:spPr>
      </p:pic>
      <p:pic>
        <p:nvPicPr>
          <p:cNvPr id="5" name="Picture 4">
            <a:extLst>
              <a:ext uri="{FF2B5EF4-FFF2-40B4-BE49-F238E27FC236}">
                <a16:creationId xmlns:a16="http://schemas.microsoft.com/office/drawing/2014/main" id="{8E12071D-E856-49EB-BB0B-1940C85F92B0}"/>
              </a:ext>
            </a:extLst>
          </p:cNvPr>
          <p:cNvPicPr>
            <a:picLocks noChangeAspect="1"/>
          </p:cNvPicPr>
          <p:nvPr/>
        </p:nvPicPr>
        <p:blipFill>
          <a:blip r:embed="rId3"/>
          <a:stretch>
            <a:fillRect/>
          </a:stretch>
        </p:blipFill>
        <p:spPr>
          <a:xfrm>
            <a:off x="2098284" y="5519417"/>
            <a:ext cx="7713536" cy="742988"/>
          </a:xfrm>
          <a:prstGeom prst="rect">
            <a:avLst/>
          </a:prstGeom>
        </p:spPr>
      </p:pic>
    </p:spTree>
    <p:extLst>
      <p:ext uri="{BB962C8B-B14F-4D97-AF65-F5344CB8AC3E}">
        <p14:creationId xmlns:p14="http://schemas.microsoft.com/office/powerpoint/2010/main" val="3862460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1136</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Unit –V  Elementary UDP SOCKETS</vt:lpstr>
      <vt:lpstr>Introduction</vt:lpstr>
      <vt:lpstr>PowerPoint Presentation</vt:lpstr>
      <vt:lpstr>PowerPoint Presentation</vt:lpstr>
      <vt:lpstr>'recvfrom' and 'sendto' Functions </vt:lpstr>
      <vt:lpstr>PowerPoint Presentation</vt:lpstr>
      <vt:lpstr>PowerPoint Presentation</vt:lpstr>
      <vt:lpstr>UDP Echo Server: 'main' Function </vt:lpstr>
      <vt:lpstr>PowerPoint Presentation</vt:lpstr>
      <vt:lpstr>PowerPoint Presentation</vt:lpstr>
      <vt:lpstr>UDP Echo Server: 'dg_echo' Function</vt:lpstr>
      <vt:lpstr>PowerPoint Presentation</vt:lpstr>
      <vt:lpstr>PowerPoint Presentation</vt:lpstr>
      <vt:lpstr>PowerPoint Presentation</vt:lpstr>
      <vt:lpstr>UDP Echo Client: 'main' Function </vt:lpstr>
      <vt:lpstr>PowerPoint Presentation</vt:lpstr>
      <vt:lpstr>UDP Echo Client: 'dg_cli'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SOCKETS</dc:title>
  <dc:creator>GEMINI</dc:creator>
  <cp:lastModifiedBy>GEMINI</cp:lastModifiedBy>
  <cp:revision>11</cp:revision>
  <dcterms:created xsi:type="dcterms:W3CDTF">2024-05-17T04:18:03Z</dcterms:created>
  <dcterms:modified xsi:type="dcterms:W3CDTF">2024-05-23T00:51:40Z</dcterms:modified>
</cp:coreProperties>
</file>