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0CBC-08DC-4A10-953A-539215AA2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B89710-DA63-4EE4-A764-3FD79C1E4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DF3A7F-312B-4B2B-B1EC-600ACFCC18E1}"/>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5" name="Footer Placeholder 4">
            <a:extLst>
              <a:ext uri="{FF2B5EF4-FFF2-40B4-BE49-F238E27FC236}">
                <a16:creationId xmlns:a16="http://schemas.microsoft.com/office/drawing/2014/main" id="{2FC85AFB-CB35-4ECD-82A6-9446B4535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7A1731-2B37-4469-8D1A-44161CC1833C}"/>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2406469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9471-7028-4576-9268-51D5088ED9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7B95BF-6208-48BF-B4DC-99B6E3CC67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8B546-2A57-4F07-AE9C-2B6347A4522D}"/>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5" name="Footer Placeholder 4">
            <a:extLst>
              <a:ext uri="{FF2B5EF4-FFF2-40B4-BE49-F238E27FC236}">
                <a16:creationId xmlns:a16="http://schemas.microsoft.com/office/drawing/2014/main" id="{F13905C2-3B43-4051-AC65-F9B688439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E13FD-4087-4D10-A89B-FCC13AA61F93}"/>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118402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630998-A9E3-4775-8A78-3914BAEFC9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075199-1502-4A22-A03F-FD06EE1A5E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72102B-CDBB-4959-B76C-AB8D46F7D1E5}"/>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5" name="Footer Placeholder 4">
            <a:extLst>
              <a:ext uri="{FF2B5EF4-FFF2-40B4-BE49-F238E27FC236}">
                <a16:creationId xmlns:a16="http://schemas.microsoft.com/office/drawing/2014/main" id="{40CD68A4-B99C-4698-A308-76FB45765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BD2C0-45C2-4F18-ABF0-E5EF2E419E63}"/>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176722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DFC8-CFDE-40F1-A6DF-76BD2B8F22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044058-F331-47D9-8224-D94C6984E1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8A0857-6977-4A3F-98F9-F1D8AA394D34}"/>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5" name="Footer Placeholder 4">
            <a:extLst>
              <a:ext uri="{FF2B5EF4-FFF2-40B4-BE49-F238E27FC236}">
                <a16:creationId xmlns:a16="http://schemas.microsoft.com/office/drawing/2014/main" id="{C6043B72-9C88-451B-B256-57218B032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30AD0-30E7-4BCA-B880-887973ACDD81}"/>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110013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869E-79CA-439C-A7AE-AD6517D90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5FFF1A-F51A-4E92-A584-4324E7F30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9F08F0-F7BB-47A5-923F-62AD44D34B22}"/>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5" name="Footer Placeholder 4">
            <a:extLst>
              <a:ext uri="{FF2B5EF4-FFF2-40B4-BE49-F238E27FC236}">
                <a16:creationId xmlns:a16="http://schemas.microsoft.com/office/drawing/2014/main" id="{7FA146F3-F51E-44AA-AF14-384EBCFB6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63AC7-203C-4404-9675-CFAA80C36BFF}"/>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8932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5E81-0E3E-4A01-998C-10D67094E1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154F25-4A9E-459E-AD56-51752CED34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579765-426F-409F-B18F-DBF17A9157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7699A1-AD1A-48AC-813F-01E85482F681}"/>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6" name="Footer Placeholder 5">
            <a:extLst>
              <a:ext uri="{FF2B5EF4-FFF2-40B4-BE49-F238E27FC236}">
                <a16:creationId xmlns:a16="http://schemas.microsoft.com/office/drawing/2014/main" id="{892A4F08-2C32-4F4B-BDEE-94960006AB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E10E94-3283-4BA3-BF58-275C7CA6BD7F}"/>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374344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50E4-CAC8-44B8-95BD-9FCA36B3D6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C7A1BF-B617-44FA-84C7-A11488E59E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320C76-379D-4BBB-B242-1C69A26B97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B3448F-D934-4823-8C68-133DC877C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FDDDF1-91AD-4474-8974-DAD0222586D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E0A3B2-9607-43C6-9C00-9F11A14815DD}"/>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8" name="Footer Placeholder 7">
            <a:extLst>
              <a:ext uri="{FF2B5EF4-FFF2-40B4-BE49-F238E27FC236}">
                <a16:creationId xmlns:a16="http://schemas.microsoft.com/office/drawing/2014/main" id="{5B7D6102-D97C-4C0A-94F0-2F0536809C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737F9A-BE12-4C51-B8F2-9E832F623D68}"/>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315381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CD17-6D20-4788-8791-6FF3756CEC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758288-0CA7-45AA-A511-6AB35DF35B07}"/>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4" name="Footer Placeholder 3">
            <a:extLst>
              <a:ext uri="{FF2B5EF4-FFF2-40B4-BE49-F238E27FC236}">
                <a16:creationId xmlns:a16="http://schemas.microsoft.com/office/drawing/2014/main" id="{81BC7667-3DA7-4863-A25D-A890BE0E9F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82FD2A-DB0E-4068-95F6-E81AFCF7FF81}"/>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417493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DA21F-AE79-4713-AE2F-0313B2988C80}"/>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3" name="Footer Placeholder 2">
            <a:extLst>
              <a:ext uri="{FF2B5EF4-FFF2-40B4-BE49-F238E27FC236}">
                <a16:creationId xmlns:a16="http://schemas.microsoft.com/office/drawing/2014/main" id="{39888EAE-3C31-4700-907B-C0DA522FA0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47ACE3-5F7A-4B90-8A0D-597870E49B0F}"/>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121562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C9DE-98A1-4E77-93A0-8223F8610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B4F980-D8DA-45AE-877B-243B12315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1402C8-485D-4E31-BCD5-7474B202B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0D1978-91CA-424C-BA54-953479AA84AE}"/>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6" name="Footer Placeholder 5">
            <a:extLst>
              <a:ext uri="{FF2B5EF4-FFF2-40B4-BE49-F238E27FC236}">
                <a16:creationId xmlns:a16="http://schemas.microsoft.com/office/drawing/2014/main" id="{D5BD6363-D264-4DF7-AC66-74EE539D9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B2F7F-9208-4C58-83D6-CBFBD9B0064B}"/>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3677516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77A6-0FB7-433A-AC21-1E6469FD2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EB8-3541-48EA-82B8-77F6FF951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C446AE-BA4C-4DE9-8829-A096F5521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468408-F75D-4D92-8523-FFAACAE4657A}"/>
              </a:ext>
            </a:extLst>
          </p:cNvPr>
          <p:cNvSpPr>
            <a:spLocks noGrp="1"/>
          </p:cNvSpPr>
          <p:nvPr>
            <p:ph type="dt" sz="half" idx="10"/>
          </p:nvPr>
        </p:nvSpPr>
        <p:spPr/>
        <p:txBody>
          <a:bodyPr/>
          <a:lstStyle/>
          <a:p>
            <a:fld id="{D4E199CE-1048-4E68-BCB1-2A13C1BD8D7A}" type="datetimeFigureOut">
              <a:rPr lang="en-IN" smtClean="0"/>
              <a:t>10-04-2024</a:t>
            </a:fld>
            <a:endParaRPr lang="en-IN"/>
          </a:p>
        </p:txBody>
      </p:sp>
      <p:sp>
        <p:nvSpPr>
          <p:cNvPr id="6" name="Footer Placeholder 5">
            <a:extLst>
              <a:ext uri="{FF2B5EF4-FFF2-40B4-BE49-F238E27FC236}">
                <a16:creationId xmlns:a16="http://schemas.microsoft.com/office/drawing/2014/main" id="{976D51D7-C9AD-4D62-8C3C-B112EDEF4C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0E9F02-1F01-43B0-954F-04F50736C251}"/>
              </a:ext>
            </a:extLst>
          </p:cNvPr>
          <p:cNvSpPr>
            <a:spLocks noGrp="1"/>
          </p:cNvSpPr>
          <p:nvPr>
            <p:ph type="sldNum" sz="quarter" idx="12"/>
          </p:nvPr>
        </p:nvSpPr>
        <p:spPr/>
        <p:txBody>
          <a:bodyPr/>
          <a:lstStyle/>
          <a:p>
            <a:fld id="{99035BB6-8C1E-4066-A526-DC5458EC8389}" type="slidenum">
              <a:rPr lang="en-IN" smtClean="0"/>
              <a:t>‹#›</a:t>
            </a:fld>
            <a:endParaRPr lang="en-IN"/>
          </a:p>
        </p:txBody>
      </p:sp>
    </p:spTree>
    <p:extLst>
      <p:ext uri="{BB962C8B-B14F-4D97-AF65-F5344CB8AC3E}">
        <p14:creationId xmlns:p14="http://schemas.microsoft.com/office/powerpoint/2010/main" val="358475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EB13F8-8738-4666-AE05-05B2D2B56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89A89-E878-4D84-BF57-E1860B3FC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50C507-C6BA-4667-A3C0-ABD2B7879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199CE-1048-4E68-BCB1-2A13C1BD8D7A}" type="datetimeFigureOut">
              <a:rPr lang="en-IN" smtClean="0"/>
              <a:t>10-04-2024</a:t>
            </a:fld>
            <a:endParaRPr lang="en-IN"/>
          </a:p>
        </p:txBody>
      </p:sp>
      <p:sp>
        <p:nvSpPr>
          <p:cNvPr id="5" name="Footer Placeholder 4">
            <a:extLst>
              <a:ext uri="{FF2B5EF4-FFF2-40B4-BE49-F238E27FC236}">
                <a16:creationId xmlns:a16="http://schemas.microsoft.com/office/drawing/2014/main" id="{BCBDA2C6-0653-46D8-AD50-B5FCA801C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674BCD-2EB2-47FF-AB20-6BA477374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35BB6-8C1E-4066-A526-DC5458EC8389}" type="slidenum">
              <a:rPr lang="en-IN" smtClean="0"/>
              <a:t>‹#›</a:t>
            </a:fld>
            <a:endParaRPr lang="en-IN"/>
          </a:p>
        </p:txBody>
      </p:sp>
    </p:spTree>
    <p:extLst>
      <p:ext uri="{BB962C8B-B14F-4D97-AF65-F5344CB8AC3E}">
        <p14:creationId xmlns:p14="http://schemas.microsoft.com/office/powerpoint/2010/main" val="302017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54E7-B4B8-4A8C-8175-3FC2B8BC7D56}"/>
              </a:ext>
            </a:extLst>
          </p:cNvPr>
          <p:cNvSpPr>
            <a:spLocks noGrp="1"/>
          </p:cNvSpPr>
          <p:nvPr>
            <p:ph type="ctrTitle"/>
          </p:nvPr>
        </p:nvSpPr>
        <p:spPr>
          <a:xfrm>
            <a:off x="419100" y="215831"/>
            <a:ext cx="10643152" cy="2387600"/>
          </a:xfrm>
        </p:spPr>
        <p:txBody>
          <a:bodyPr/>
          <a:lstStyle/>
          <a:p>
            <a:r>
              <a:rPr lang="en-IN" dirty="0">
                <a:solidFill>
                  <a:srgbClr val="FF0000"/>
                </a:solidFill>
              </a:rPr>
              <a:t>Basics of working with UNIX operating System</a:t>
            </a:r>
          </a:p>
        </p:txBody>
      </p:sp>
      <p:pic>
        <p:nvPicPr>
          <p:cNvPr id="5" name="Picture 4">
            <a:extLst>
              <a:ext uri="{FF2B5EF4-FFF2-40B4-BE49-F238E27FC236}">
                <a16:creationId xmlns:a16="http://schemas.microsoft.com/office/drawing/2014/main" id="{677C9E3B-516B-4A4C-AB04-10BD78AB0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175" y="2881313"/>
            <a:ext cx="5715000" cy="3557587"/>
          </a:xfrm>
          <a:prstGeom prst="rect">
            <a:avLst/>
          </a:prstGeom>
        </p:spPr>
      </p:pic>
    </p:spTree>
    <p:extLst>
      <p:ext uri="{BB962C8B-B14F-4D97-AF65-F5344CB8AC3E}">
        <p14:creationId xmlns:p14="http://schemas.microsoft.com/office/powerpoint/2010/main" val="354985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3369-1F24-4440-B662-3FB4929F88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62FB8A-6D8A-4C95-8409-334537CDCC00}"/>
              </a:ext>
            </a:extLst>
          </p:cNvPr>
          <p:cNvSpPr>
            <a:spLocks noGrp="1"/>
          </p:cNvSpPr>
          <p:nvPr>
            <p:ph idx="1"/>
          </p:nvPr>
        </p:nvSpPr>
        <p:spPr/>
        <p:txBody>
          <a:bodyPr>
            <a:normAutofit fontScale="92500"/>
          </a:bodyPr>
          <a:lstStyle/>
          <a:p>
            <a:pPr algn="just"/>
            <a:r>
              <a:rPr lang="en-US" dirty="0"/>
              <a:t>While working with UNIX OS, several layers of this system provide interaction between the pc hardware and the user. Following is the description of each and every layer structure in UNIX system:</a:t>
            </a:r>
          </a:p>
          <a:p>
            <a:pPr algn="just"/>
            <a:r>
              <a:rPr lang="en-US" dirty="0"/>
              <a:t>Layer-1: Hardware -</a:t>
            </a:r>
          </a:p>
          <a:p>
            <a:pPr algn="just"/>
            <a:r>
              <a:rPr lang="en-US" dirty="0"/>
              <a:t>This layer of UNIX consists of all hardware-related information in the UNIX environment.</a:t>
            </a:r>
          </a:p>
          <a:p>
            <a:pPr algn="just"/>
            <a:r>
              <a:rPr lang="en-US" dirty="0"/>
              <a:t>Layer-2: Kernel -</a:t>
            </a:r>
          </a:p>
          <a:p>
            <a:pPr algn="just"/>
            <a:r>
              <a:rPr lang="en-US" dirty="0"/>
              <a:t>The core of the operating system that's liable for maintaining the full functionality is named the kernel. The kernel of UNIX runs on the particular machine hardware and interacts with the hardware effectively.</a:t>
            </a:r>
          </a:p>
          <a:p>
            <a:pPr algn="just"/>
            <a:endParaRPr lang="en-IN" dirty="0"/>
          </a:p>
        </p:txBody>
      </p:sp>
    </p:spTree>
    <p:extLst>
      <p:ext uri="{BB962C8B-B14F-4D97-AF65-F5344CB8AC3E}">
        <p14:creationId xmlns:p14="http://schemas.microsoft.com/office/powerpoint/2010/main" val="414402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13C8-4996-4698-BA96-B929427503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A9D5AF-EA5C-42F7-A81E-DAC71FC9E5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9325" y="219075"/>
            <a:ext cx="7159443" cy="7130920"/>
          </a:xfrm>
        </p:spPr>
      </p:pic>
    </p:spTree>
    <p:extLst>
      <p:ext uri="{BB962C8B-B14F-4D97-AF65-F5344CB8AC3E}">
        <p14:creationId xmlns:p14="http://schemas.microsoft.com/office/powerpoint/2010/main" val="275676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03DA-5562-4286-BD93-E6219D461E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3486CC-A91C-4271-806B-E34C3949633E}"/>
              </a:ext>
            </a:extLst>
          </p:cNvPr>
          <p:cNvSpPr>
            <a:spLocks noGrp="1"/>
          </p:cNvSpPr>
          <p:nvPr>
            <p:ph idx="1"/>
          </p:nvPr>
        </p:nvSpPr>
        <p:spPr/>
        <p:txBody>
          <a:bodyPr>
            <a:normAutofit fontScale="92500" lnSpcReduction="20000"/>
          </a:bodyPr>
          <a:lstStyle/>
          <a:p>
            <a:pPr algn="just"/>
            <a:r>
              <a:rPr lang="en-US" dirty="0"/>
              <a:t>It also works as a device manager and performs valuable functions for the processes which require access to the peripheral devices connected to the computer. The kernel controls these devices through device drivers.</a:t>
            </a:r>
          </a:p>
          <a:p>
            <a:pPr marL="0" indent="0" algn="just">
              <a:buNone/>
            </a:pPr>
            <a:endParaRPr lang="en-US" dirty="0"/>
          </a:p>
          <a:p>
            <a:pPr algn="just"/>
            <a:r>
              <a:rPr lang="en-US" dirty="0"/>
              <a:t>The kernel also manages the memory. Processes are executed programs that have owner's humans or systems who initiate their execution.</a:t>
            </a:r>
          </a:p>
          <a:p>
            <a:pPr algn="just"/>
            <a:endParaRPr lang="en-US" dirty="0"/>
          </a:p>
          <a:p>
            <a:pPr algn="just"/>
            <a:r>
              <a:rPr lang="en-US" dirty="0"/>
              <a:t>The system must provide all processes with access to an adequate amount of memory, and a few processes require a lot of it. To make effective use of main memory and to allocate a sufficient amount of memory to every process. It uses essential techniques like paging, swapping, and virtual storage.</a:t>
            </a:r>
          </a:p>
          <a:p>
            <a:pPr algn="just"/>
            <a:endParaRPr lang="en-IN" dirty="0"/>
          </a:p>
        </p:txBody>
      </p:sp>
    </p:spTree>
    <p:extLst>
      <p:ext uri="{BB962C8B-B14F-4D97-AF65-F5344CB8AC3E}">
        <p14:creationId xmlns:p14="http://schemas.microsoft.com/office/powerpoint/2010/main" val="756584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3414-72C2-4232-9E30-7D6E6FDD56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1D4CFB-C4A6-48A3-8056-87BF838DCD75}"/>
              </a:ext>
            </a:extLst>
          </p:cNvPr>
          <p:cNvSpPr>
            <a:spLocks noGrp="1"/>
          </p:cNvSpPr>
          <p:nvPr>
            <p:ph idx="1"/>
          </p:nvPr>
        </p:nvSpPr>
        <p:spPr/>
        <p:txBody>
          <a:bodyPr>
            <a:normAutofit lnSpcReduction="10000"/>
          </a:bodyPr>
          <a:lstStyle/>
          <a:p>
            <a:pPr algn="just"/>
            <a:r>
              <a:rPr lang="en-US" dirty="0"/>
              <a:t>Layer-3: The Shell –</a:t>
            </a:r>
          </a:p>
          <a:p>
            <a:pPr algn="just"/>
            <a:endParaRPr lang="en-US" dirty="0"/>
          </a:p>
          <a:p>
            <a:pPr algn="just"/>
            <a:r>
              <a:rPr lang="en-US" dirty="0"/>
              <a:t>The Shell is an interpreter that interprets the command submitted by the user at the terminal, and calls the program you simply want.</a:t>
            </a:r>
          </a:p>
          <a:p>
            <a:pPr algn="just"/>
            <a:endParaRPr lang="en-US" dirty="0"/>
          </a:p>
          <a:p>
            <a:pPr algn="just"/>
            <a:r>
              <a:rPr lang="en-US" dirty="0"/>
              <a:t>It also keeps a history of the list of the commands you have typed in. If you need to repeat a command you typed it, use the cursor keys to scroll up and down the list or type history for a list of previous commands. There are various commands like cat, mv, cat, grep, id, </a:t>
            </a:r>
            <a:r>
              <a:rPr lang="en-US" dirty="0" err="1"/>
              <a:t>wc</a:t>
            </a:r>
            <a:r>
              <a:rPr lang="en-US" dirty="0"/>
              <a:t>, and many more</a:t>
            </a:r>
          </a:p>
          <a:p>
            <a:pPr algn="just"/>
            <a:endParaRPr lang="en-IN" dirty="0"/>
          </a:p>
        </p:txBody>
      </p:sp>
    </p:spTree>
    <p:extLst>
      <p:ext uri="{BB962C8B-B14F-4D97-AF65-F5344CB8AC3E}">
        <p14:creationId xmlns:p14="http://schemas.microsoft.com/office/powerpoint/2010/main" val="181790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4A9A-E99B-4190-9AA5-C52A9DC139B0}"/>
              </a:ext>
            </a:extLst>
          </p:cNvPr>
          <p:cNvSpPr>
            <a:spLocks noGrp="1"/>
          </p:cNvSpPr>
          <p:nvPr>
            <p:ph type="title"/>
          </p:nvPr>
        </p:nvSpPr>
        <p:spPr>
          <a:xfrm>
            <a:off x="962025" y="736600"/>
            <a:ext cx="10515600" cy="1325563"/>
          </a:xfrm>
        </p:spPr>
        <p:txBody>
          <a:bodyPr>
            <a:normAutofit fontScale="90000"/>
          </a:bodyPr>
          <a:lstStyle/>
          <a:p>
            <a:r>
              <a:rPr lang="en-US" dirty="0"/>
              <a:t>Types of Shell in UNIX System:</a:t>
            </a:r>
            <a:br>
              <a:rPr lang="en-US" dirty="0"/>
            </a:br>
            <a:br>
              <a:rPr lang="en-US" dirty="0"/>
            </a:br>
            <a:endParaRPr lang="en-IN" dirty="0"/>
          </a:p>
        </p:txBody>
      </p:sp>
      <p:pic>
        <p:nvPicPr>
          <p:cNvPr id="5" name="Content Placeholder 4">
            <a:extLst>
              <a:ext uri="{FF2B5EF4-FFF2-40B4-BE49-F238E27FC236}">
                <a16:creationId xmlns:a16="http://schemas.microsoft.com/office/drawing/2014/main" id="{B32123A7-911F-410B-A48C-69D80CE9B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3669" y="1577975"/>
            <a:ext cx="4182612" cy="4351338"/>
          </a:xfrm>
        </p:spPr>
      </p:pic>
    </p:spTree>
    <p:extLst>
      <p:ext uri="{BB962C8B-B14F-4D97-AF65-F5344CB8AC3E}">
        <p14:creationId xmlns:p14="http://schemas.microsoft.com/office/powerpoint/2010/main" val="24484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6A41-9900-4D47-B9A6-6455981196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652AAD-AAF5-4A9B-A2A0-500B17300783}"/>
              </a:ext>
            </a:extLst>
          </p:cNvPr>
          <p:cNvSpPr>
            <a:spLocks noGrp="1"/>
          </p:cNvSpPr>
          <p:nvPr>
            <p:ph idx="1"/>
          </p:nvPr>
        </p:nvSpPr>
        <p:spPr/>
        <p:txBody>
          <a:bodyPr>
            <a:normAutofit fontScale="92500" lnSpcReduction="10000"/>
          </a:bodyPr>
          <a:lstStyle/>
          <a:p>
            <a:pPr algn="just"/>
            <a:r>
              <a:rPr lang="en-US" b="1" dirty="0"/>
              <a:t>Bourne Shell:</a:t>
            </a:r>
            <a:r>
              <a:rPr lang="en-US" dirty="0"/>
              <a:t> This Shell is simply called the Shell. It was the first Shell for UNIX OS. It is still the most widely available Shell on a UNIX system.</a:t>
            </a:r>
          </a:p>
          <a:p>
            <a:pPr algn="just"/>
            <a:endParaRPr lang="en-US" dirty="0"/>
          </a:p>
          <a:p>
            <a:pPr algn="just"/>
            <a:r>
              <a:rPr lang="en-US" b="1" dirty="0"/>
              <a:t>C Shell:</a:t>
            </a:r>
            <a:r>
              <a:rPr lang="en-US" dirty="0"/>
              <a:t> The C shell is another popular shell commonly available on a UNIX system. The C shell was developed by the University of California at Berkeley and removed some of the shortcomings of the Bourne shell.</a:t>
            </a:r>
          </a:p>
          <a:p>
            <a:pPr algn="just"/>
            <a:endParaRPr lang="en-US" dirty="0"/>
          </a:p>
          <a:p>
            <a:pPr algn="just"/>
            <a:r>
              <a:rPr lang="en-US" b="1" dirty="0"/>
              <a:t>Korn Shell:</a:t>
            </a:r>
            <a:r>
              <a:rPr lang="en-US" dirty="0"/>
              <a:t> This Shell was created by David Korn to address the Bourne Shell's user-interaction issues and to deal with the shortcomings of the C shell's scripting quirks.</a:t>
            </a:r>
          </a:p>
          <a:p>
            <a:pPr marL="0" indent="0" algn="just">
              <a:buNone/>
            </a:pPr>
            <a:r>
              <a:rPr lang="en-IN" dirty="0"/>
              <a:t>	</a:t>
            </a:r>
          </a:p>
        </p:txBody>
      </p:sp>
    </p:spTree>
    <p:extLst>
      <p:ext uri="{BB962C8B-B14F-4D97-AF65-F5344CB8AC3E}">
        <p14:creationId xmlns:p14="http://schemas.microsoft.com/office/powerpoint/2010/main" val="165573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4A0B-06A9-4F7C-AF0F-15DD63D00027}"/>
              </a:ext>
            </a:extLst>
          </p:cNvPr>
          <p:cNvSpPr>
            <a:spLocks noGrp="1"/>
          </p:cNvSpPr>
          <p:nvPr>
            <p:ph type="title"/>
          </p:nvPr>
        </p:nvSpPr>
        <p:spPr/>
        <p:txBody>
          <a:bodyPr/>
          <a:lstStyle/>
          <a:p>
            <a:r>
              <a:rPr lang="en-IN" dirty="0"/>
              <a:t>Layer-4: Application Programs Layer -</a:t>
            </a:r>
            <a:br>
              <a:rPr lang="en-IN" dirty="0"/>
            </a:br>
            <a:endParaRPr lang="en-IN" dirty="0"/>
          </a:p>
        </p:txBody>
      </p:sp>
      <p:sp>
        <p:nvSpPr>
          <p:cNvPr id="3" name="Content Placeholder 2">
            <a:extLst>
              <a:ext uri="{FF2B5EF4-FFF2-40B4-BE49-F238E27FC236}">
                <a16:creationId xmlns:a16="http://schemas.microsoft.com/office/drawing/2014/main" id="{A25A8EB5-A2BF-492D-80FD-997EFD6555D1}"/>
              </a:ext>
            </a:extLst>
          </p:cNvPr>
          <p:cNvSpPr>
            <a:spLocks noGrp="1"/>
          </p:cNvSpPr>
          <p:nvPr>
            <p:ph idx="1"/>
          </p:nvPr>
        </p:nvSpPr>
        <p:spPr/>
        <p:txBody>
          <a:bodyPr/>
          <a:lstStyle/>
          <a:p>
            <a:pPr algn="just"/>
            <a:r>
              <a:rPr lang="en-US" dirty="0"/>
              <a:t>It is the outermost layer that executes the given external applications. UNIX distributions typically come with several useful applications programs as standard. </a:t>
            </a:r>
            <a:r>
              <a:rPr lang="en-US" b="1" dirty="0"/>
              <a:t>For Example:</a:t>
            </a:r>
            <a:r>
              <a:rPr lang="en-US" dirty="0"/>
              <a:t> emacs editor, </a:t>
            </a:r>
            <a:r>
              <a:rPr lang="en-US" dirty="0" err="1"/>
              <a:t>StarOffice</a:t>
            </a:r>
            <a:r>
              <a:rPr lang="en-US" dirty="0"/>
              <a:t>, xv image viewer, g++ compiler etc.</a:t>
            </a:r>
            <a:endParaRPr lang="en-IN" dirty="0"/>
          </a:p>
        </p:txBody>
      </p:sp>
    </p:spTree>
    <p:extLst>
      <p:ext uri="{BB962C8B-B14F-4D97-AF65-F5344CB8AC3E}">
        <p14:creationId xmlns:p14="http://schemas.microsoft.com/office/powerpoint/2010/main" val="45299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5CAD-8A87-4E0C-8B21-4F6A5C581587}"/>
              </a:ext>
            </a:extLst>
          </p:cNvPr>
          <p:cNvSpPr>
            <a:spLocks noGrp="1"/>
          </p:cNvSpPr>
          <p:nvPr>
            <p:ph type="title"/>
          </p:nvPr>
        </p:nvSpPr>
        <p:spPr/>
        <p:txBody>
          <a:bodyPr/>
          <a:lstStyle/>
          <a:p>
            <a:r>
              <a:rPr lang="en-US" b="1" dirty="0">
                <a:solidFill>
                  <a:srgbClr val="FF0000"/>
                </a:solidFill>
              </a:rPr>
              <a:t>UNIX operating system</a:t>
            </a:r>
            <a:br>
              <a:rPr lang="en-US" dirty="0"/>
            </a:br>
            <a:endParaRPr lang="en-IN" dirty="0"/>
          </a:p>
        </p:txBody>
      </p:sp>
      <p:sp>
        <p:nvSpPr>
          <p:cNvPr id="3" name="Content Placeholder 2">
            <a:extLst>
              <a:ext uri="{FF2B5EF4-FFF2-40B4-BE49-F238E27FC236}">
                <a16:creationId xmlns:a16="http://schemas.microsoft.com/office/drawing/2014/main" id="{EFCF6854-CAA3-48F0-BCA4-7D031451556B}"/>
              </a:ext>
            </a:extLst>
          </p:cNvPr>
          <p:cNvSpPr>
            <a:spLocks noGrp="1"/>
          </p:cNvSpPr>
          <p:nvPr>
            <p:ph idx="1"/>
          </p:nvPr>
        </p:nvSpPr>
        <p:spPr/>
        <p:txBody>
          <a:bodyPr>
            <a:normAutofit lnSpcReduction="10000"/>
          </a:bodyPr>
          <a:lstStyle/>
          <a:p>
            <a:pPr algn="just"/>
            <a:r>
              <a:rPr lang="en-US" dirty="0"/>
              <a:t>UNIX is a powerful Operating System initially developed by </a:t>
            </a:r>
            <a:r>
              <a:rPr lang="en-US" b="1" dirty="0"/>
              <a:t>Ken Thompson, Dennis Ritchie at AT&amp;T Bell laboratories in 1970.</a:t>
            </a:r>
          </a:p>
          <a:p>
            <a:pPr algn="just"/>
            <a:endParaRPr lang="en-US" dirty="0"/>
          </a:p>
          <a:p>
            <a:pPr algn="just"/>
            <a:r>
              <a:rPr lang="en-US" dirty="0"/>
              <a:t> It is prevalent among </a:t>
            </a:r>
            <a:r>
              <a:rPr lang="en-US" b="1" dirty="0"/>
              <a:t>scientific, engineering, and academic institutions </a:t>
            </a:r>
            <a:r>
              <a:rPr lang="en-US" dirty="0"/>
              <a:t>due to its most appreciative features like </a:t>
            </a:r>
            <a:r>
              <a:rPr lang="en-US" b="1" i="1" dirty="0"/>
              <a:t>multitasking, flexibility, and many more. </a:t>
            </a:r>
          </a:p>
          <a:p>
            <a:pPr algn="just"/>
            <a:endParaRPr lang="en-US" dirty="0"/>
          </a:p>
          <a:p>
            <a:pPr algn="just"/>
            <a:r>
              <a:rPr lang="en-US" dirty="0"/>
              <a:t>In UNIX, the file system is a </a:t>
            </a:r>
            <a:r>
              <a:rPr lang="en-US" b="1" dirty="0"/>
              <a:t>hierarchical structure of files </a:t>
            </a:r>
            <a:r>
              <a:rPr lang="en-US" dirty="0"/>
              <a:t>and </a:t>
            </a:r>
            <a:r>
              <a:rPr lang="en-US" b="1" dirty="0"/>
              <a:t>directories</a:t>
            </a:r>
            <a:r>
              <a:rPr lang="en-US" dirty="0"/>
              <a:t> where </a:t>
            </a:r>
            <a:r>
              <a:rPr lang="en-US" b="1" i="1" dirty="0"/>
              <a:t>users can store and retrieve information using the files.</a:t>
            </a:r>
          </a:p>
          <a:p>
            <a:endParaRPr lang="en-IN" dirty="0"/>
          </a:p>
        </p:txBody>
      </p:sp>
    </p:spTree>
    <p:extLst>
      <p:ext uri="{BB962C8B-B14F-4D97-AF65-F5344CB8AC3E}">
        <p14:creationId xmlns:p14="http://schemas.microsoft.com/office/powerpoint/2010/main" val="75264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B308-AD34-4FA3-8322-5F052DC5271F}"/>
              </a:ext>
            </a:extLst>
          </p:cNvPr>
          <p:cNvSpPr>
            <a:spLocks noGrp="1"/>
          </p:cNvSpPr>
          <p:nvPr>
            <p:ph type="title"/>
          </p:nvPr>
        </p:nvSpPr>
        <p:spPr/>
        <p:txBody>
          <a:bodyPr/>
          <a:lstStyle/>
          <a:p>
            <a:r>
              <a:rPr lang="en-US" dirty="0">
                <a:solidFill>
                  <a:srgbClr val="FF0000"/>
                </a:solidFill>
              </a:rPr>
              <a:t>Features of UNIX Operating System:</a:t>
            </a:r>
            <a:br>
              <a:rPr lang="en-US" dirty="0">
                <a:solidFill>
                  <a:srgbClr val="FF0000"/>
                </a:solidFill>
              </a:rPr>
            </a:br>
            <a:endParaRPr lang="en-IN" dirty="0">
              <a:solidFill>
                <a:srgbClr val="FF0000"/>
              </a:solidFill>
            </a:endParaRPr>
          </a:p>
        </p:txBody>
      </p:sp>
      <p:pic>
        <p:nvPicPr>
          <p:cNvPr id="4" name="Content Placeholder 3">
            <a:extLst>
              <a:ext uri="{FF2B5EF4-FFF2-40B4-BE49-F238E27FC236}">
                <a16:creationId xmlns:a16="http://schemas.microsoft.com/office/drawing/2014/main" id="{951BFC8A-8366-45EE-9E88-65EFA2E56300}"/>
              </a:ext>
            </a:extLst>
          </p:cNvPr>
          <p:cNvPicPr>
            <a:picLocks noGrp="1" noChangeAspect="1"/>
          </p:cNvPicPr>
          <p:nvPr>
            <p:ph idx="1"/>
          </p:nvPr>
        </p:nvPicPr>
        <p:blipFill>
          <a:blip r:embed="rId2"/>
          <a:stretch>
            <a:fillRect/>
          </a:stretch>
        </p:blipFill>
        <p:spPr>
          <a:xfrm>
            <a:off x="2130294" y="1492150"/>
            <a:ext cx="6861305" cy="5000725"/>
          </a:xfrm>
          <a:prstGeom prst="rect">
            <a:avLst/>
          </a:prstGeom>
        </p:spPr>
      </p:pic>
    </p:spTree>
    <p:extLst>
      <p:ext uri="{BB962C8B-B14F-4D97-AF65-F5344CB8AC3E}">
        <p14:creationId xmlns:p14="http://schemas.microsoft.com/office/powerpoint/2010/main" val="422774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DE92-2AE0-47D3-A305-53D03C4FB429}"/>
              </a:ext>
            </a:extLst>
          </p:cNvPr>
          <p:cNvSpPr>
            <a:spLocks noGrp="1"/>
          </p:cNvSpPr>
          <p:nvPr>
            <p:ph type="title"/>
          </p:nvPr>
        </p:nvSpPr>
        <p:spPr>
          <a:xfrm>
            <a:off x="838200" y="365125"/>
            <a:ext cx="10515600" cy="6826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C0D7DA0-B9EA-46D7-A9C8-5C7254A42EB0}"/>
              </a:ext>
            </a:extLst>
          </p:cNvPr>
          <p:cNvSpPr>
            <a:spLocks noGrp="1"/>
          </p:cNvSpPr>
          <p:nvPr>
            <p:ph idx="1"/>
          </p:nvPr>
        </p:nvSpPr>
        <p:spPr>
          <a:xfrm>
            <a:off x="838200" y="1247775"/>
            <a:ext cx="10515600" cy="4929188"/>
          </a:xfrm>
        </p:spPr>
        <p:txBody>
          <a:bodyPr>
            <a:normAutofit fontScale="77500" lnSpcReduction="20000"/>
          </a:bodyPr>
          <a:lstStyle/>
          <a:p>
            <a:pPr algn="just"/>
            <a:r>
              <a:rPr lang="en-US" b="1" dirty="0"/>
              <a:t>Multitasking:</a:t>
            </a:r>
            <a:r>
              <a:rPr lang="en-US" dirty="0"/>
              <a:t> A UNIX operating system is a multitasking operating system that </a:t>
            </a:r>
            <a:r>
              <a:rPr lang="en-US" b="1" i="1" dirty="0"/>
              <a:t>allows you to initiate more than one task from the same terminal so that one task is performed as a foreground and the other task as a background process.</a:t>
            </a:r>
          </a:p>
          <a:p>
            <a:pPr algn="just"/>
            <a:endParaRPr lang="en-US" dirty="0"/>
          </a:p>
          <a:p>
            <a:pPr algn="just"/>
            <a:r>
              <a:rPr lang="en-US" b="1" dirty="0"/>
              <a:t>Multi-user:</a:t>
            </a:r>
            <a:r>
              <a:rPr lang="en-US" dirty="0"/>
              <a:t> UNIX operating system supports </a:t>
            </a:r>
            <a:r>
              <a:rPr lang="en-US" b="1" i="1" dirty="0"/>
              <a:t>more than one user to access computer resources like main memory, hard disk, tape drives, etc. </a:t>
            </a:r>
          </a:p>
          <a:p>
            <a:pPr algn="just"/>
            <a:r>
              <a:rPr lang="en-US" dirty="0"/>
              <a:t>Multiple users can log on to the system from different terminals and run different jobs that share the resources of a command terminal. It deals with the principle of time-sharing. </a:t>
            </a:r>
          </a:p>
          <a:p>
            <a:pPr algn="just"/>
            <a:endParaRPr lang="en-US" dirty="0"/>
          </a:p>
          <a:p>
            <a:pPr algn="just"/>
            <a:r>
              <a:rPr lang="en-US" b="1" dirty="0"/>
              <a:t>Time-sharing</a:t>
            </a:r>
            <a:r>
              <a:rPr lang="en-US" dirty="0"/>
              <a:t> is done by a </a:t>
            </a:r>
            <a:r>
              <a:rPr lang="en-US" b="1" i="1" dirty="0"/>
              <a:t>scheduler</a:t>
            </a:r>
            <a:r>
              <a:rPr lang="en-US" dirty="0"/>
              <a:t> that divides the CPU time into </a:t>
            </a:r>
            <a:r>
              <a:rPr lang="en-US" i="1" dirty="0"/>
              <a:t>several segments also called a time slice, and each segment is assigned to each user on a scheduled basis</a:t>
            </a:r>
            <a:r>
              <a:rPr lang="en-US" dirty="0"/>
              <a:t>. </a:t>
            </a:r>
          </a:p>
          <a:p>
            <a:pPr algn="just"/>
            <a:endParaRPr lang="en-US" dirty="0"/>
          </a:p>
          <a:p>
            <a:pPr algn="just"/>
            <a:r>
              <a:rPr lang="en-US" dirty="0"/>
              <a:t>This time slice is tiny. When this time is expired, it passes control to the following user on the system. Each user executes their set of instructions within their time slice.</a:t>
            </a:r>
            <a:endParaRPr lang="en-IN" dirty="0"/>
          </a:p>
        </p:txBody>
      </p:sp>
    </p:spTree>
    <p:extLst>
      <p:ext uri="{BB962C8B-B14F-4D97-AF65-F5344CB8AC3E}">
        <p14:creationId xmlns:p14="http://schemas.microsoft.com/office/powerpoint/2010/main" val="278353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26F4-1F8B-4A8E-BDC2-5DCF79E21E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DDFB52-41D5-407A-B952-FB7EC4308AA5}"/>
              </a:ext>
            </a:extLst>
          </p:cNvPr>
          <p:cNvSpPr>
            <a:spLocks noGrp="1"/>
          </p:cNvSpPr>
          <p:nvPr>
            <p:ph idx="1"/>
          </p:nvPr>
        </p:nvSpPr>
        <p:spPr/>
        <p:txBody>
          <a:bodyPr>
            <a:normAutofit fontScale="92500"/>
          </a:bodyPr>
          <a:lstStyle/>
          <a:p>
            <a:pPr algn="just"/>
            <a:r>
              <a:rPr lang="en-US" b="1" dirty="0"/>
              <a:t>Portability:</a:t>
            </a:r>
            <a:r>
              <a:rPr lang="en-US" dirty="0"/>
              <a:t> This feature makes the UNIX </a:t>
            </a:r>
            <a:r>
              <a:rPr lang="en-US" b="1" i="1" dirty="0"/>
              <a:t>work on different machines and platforms with the easy transfer of code to any computer system</a:t>
            </a:r>
            <a:r>
              <a:rPr lang="en-US" dirty="0"/>
              <a:t>. Since a significant portion of UNIX is </a:t>
            </a:r>
            <a:r>
              <a:rPr lang="en-US" b="1" u="sng" dirty="0"/>
              <a:t>written in C language, </a:t>
            </a:r>
            <a:r>
              <a:rPr lang="en-US" dirty="0"/>
              <a:t>and only a tiny portion is coded in </a:t>
            </a:r>
            <a:r>
              <a:rPr lang="en-US" b="1" u="sng" dirty="0"/>
              <a:t>assembly language for specific hardware.</a:t>
            </a:r>
          </a:p>
          <a:p>
            <a:pPr algn="just"/>
            <a:endParaRPr lang="en-US" dirty="0"/>
          </a:p>
          <a:p>
            <a:pPr algn="just"/>
            <a:r>
              <a:rPr lang="en-US" b="1" dirty="0"/>
              <a:t>File Security and Protection:</a:t>
            </a:r>
            <a:r>
              <a:rPr lang="en-US" dirty="0"/>
              <a:t> Being a multi-user system, UNIX makes special consideration for file and system security. </a:t>
            </a:r>
            <a:r>
              <a:rPr lang="en-US" b="1" i="1" dirty="0"/>
              <a:t>UNIX has different levels of security using assigning username and password to individual users ensuring the authentication, at the level providing file access permission viz. read, write and execute and lastly file encryption to change the file into an unreadable format</a:t>
            </a:r>
            <a:r>
              <a:rPr lang="en-US" dirty="0"/>
              <a:t>.</a:t>
            </a:r>
            <a:endParaRPr lang="en-IN" dirty="0"/>
          </a:p>
        </p:txBody>
      </p:sp>
    </p:spTree>
    <p:extLst>
      <p:ext uri="{BB962C8B-B14F-4D97-AF65-F5344CB8AC3E}">
        <p14:creationId xmlns:p14="http://schemas.microsoft.com/office/powerpoint/2010/main" val="348641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0582-5A2D-4258-9ED6-B480EA827C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A85CD4-4EB1-41C6-8396-D57933C3C518}"/>
              </a:ext>
            </a:extLst>
          </p:cNvPr>
          <p:cNvSpPr>
            <a:spLocks noGrp="1"/>
          </p:cNvSpPr>
          <p:nvPr>
            <p:ph idx="1"/>
          </p:nvPr>
        </p:nvSpPr>
        <p:spPr/>
        <p:txBody>
          <a:bodyPr/>
          <a:lstStyle/>
          <a:p>
            <a:pPr algn="just"/>
            <a:r>
              <a:rPr lang="en-US" b="1" dirty="0"/>
              <a:t>Command Structure:</a:t>
            </a:r>
            <a:r>
              <a:rPr lang="en-US" dirty="0"/>
              <a:t> UNIX commands are easy to understand and simple to use. Example: "cp", mv etc. While working in the UNIX environment, the UNIX commands are case-sensitive and are entered in lower case.</a:t>
            </a:r>
          </a:p>
          <a:p>
            <a:pPr algn="just"/>
            <a:endParaRPr lang="en-US" dirty="0"/>
          </a:p>
          <a:p>
            <a:pPr algn="just"/>
            <a:r>
              <a:rPr lang="en-US" b="1" dirty="0"/>
              <a:t>Communication:</a:t>
            </a:r>
            <a:r>
              <a:rPr lang="en-US" dirty="0"/>
              <a:t> In UNIX, communication is an excellent feature that enables the user to communicate worldwide. It supports various communication facilities provided using the write command, mail command, talk command, etc.</a:t>
            </a:r>
            <a:endParaRPr lang="en-IN" dirty="0"/>
          </a:p>
        </p:txBody>
      </p:sp>
    </p:spTree>
    <p:extLst>
      <p:ext uri="{BB962C8B-B14F-4D97-AF65-F5344CB8AC3E}">
        <p14:creationId xmlns:p14="http://schemas.microsoft.com/office/powerpoint/2010/main" val="241416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E3C2-C361-4175-97C2-2FD095F67D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C1F668-CF4F-49AE-8E92-92DAFA94C58B}"/>
              </a:ext>
            </a:extLst>
          </p:cNvPr>
          <p:cNvSpPr>
            <a:spLocks noGrp="1"/>
          </p:cNvSpPr>
          <p:nvPr>
            <p:ph idx="1"/>
          </p:nvPr>
        </p:nvSpPr>
        <p:spPr/>
        <p:txBody>
          <a:bodyPr>
            <a:normAutofit lnSpcReduction="10000"/>
          </a:bodyPr>
          <a:lstStyle/>
          <a:p>
            <a:pPr algn="just"/>
            <a:r>
              <a:rPr lang="en-US" b="1" dirty="0"/>
              <a:t>Open Source:</a:t>
            </a:r>
            <a:r>
              <a:rPr lang="en-US" dirty="0"/>
              <a:t> UNIX operating system is open source it means it is </a:t>
            </a:r>
            <a:r>
              <a:rPr lang="en-US" b="1" i="1" dirty="0"/>
              <a:t>freely available to all and is a community-based development project.</a:t>
            </a:r>
          </a:p>
          <a:p>
            <a:pPr algn="just"/>
            <a:endParaRPr lang="en-US" b="1" i="1" dirty="0"/>
          </a:p>
          <a:p>
            <a:pPr algn="just"/>
            <a:r>
              <a:rPr lang="en-US" b="1" dirty="0"/>
              <a:t>Accounting:</a:t>
            </a:r>
            <a:r>
              <a:rPr lang="en-US" dirty="0"/>
              <a:t> UNIX </a:t>
            </a:r>
            <a:r>
              <a:rPr lang="en-US" b="1" i="1" dirty="0"/>
              <a:t>keeps an account of jobs created by the user. </a:t>
            </a:r>
            <a:r>
              <a:rPr lang="en-US" dirty="0"/>
              <a:t>This feature enhances the system performance in terms of CPU monitoring and disk space checking. It allows you to keep an account of disk space used by each user, and the disk space can be limited by each other. You can assign every user a different disk quota. The root user can perform these accounting tasks using various commands such as quota, df, du, etc.</a:t>
            </a:r>
            <a:endParaRPr lang="en-IN" dirty="0"/>
          </a:p>
        </p:txBody>
      </p:sp>
    </p:spTree>
    <p:extLst>
      <p:ext uri="{BB962C8B-B14F-4D97-AF65-F5344CB8AC3E}">
        <p14:creationId xmlns:p14="http://schemas.microsoft.com/office/powerpoint/2010/main" val="352154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A85C-899A-42F7-B344-583100DF60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7B98A9-3041-4308-9D2B-617CB0B2B085}"/>
              </a:ext>
            </a:extLst>
          </p:cNvPr>
          <p:cNvSpPr>
            <a:spLocks noGrp="1"/>
          </p:cNvSpPr>
          <p:nvPr>
            <p:ph idx="1"/>
          </p:nvPr>
        </p:nvSpPr>
        <p:spPr/>
        <p:txBody>
          <a:bodyPr/>
          <a:lstStyle/>
          <a:p>
            <a:r>
              <a:rPr lang="en-US" b="1" dirty="0"/>
              <a:t>UNIX Tools and Utilities:</a:t>
            </a:r>
            <a:r>
              <a:rPr lang="en-US" dirty="0"/>
              <a:t> UNIX system provides various types of tools and utilities facilities such as UNIX grep, sed and </a:t>
            </a:r>
            <a:r>
              <a:rPr lang="en-US" dirty="0" err="1"/>
              <a:t>awk</a:t>
            </a:r>
            <a:r>
              <a:rPr lang="en-US" dirty="0"/>
              <a:t>, etc. Some of the general-purpose tools are compilers, interpreters, network applications, etc. It also includes various server programs which provide remote and administration services.</a:t>
            </a:r>
            <a:endParaRPr lang="en-IN" dirty="0"/>
          </a:p>
        </p:txBody>
      </p:sp>
    </p:spTree>
    <p:extLst>
      <p:ext uri="{BB962C8B-B14F-4D97-AF65-F5344CB8AC3E}">
        <p14:creationId xmlns:p14="http://schemas.microsoft.com/office/powerpoint/2010/main" val="250679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778A-ECA5-43F4-9FE8-81ACF436481C}"/>
              </a:ext>
            </a:extLst>
          </p:cNvPr>
          <p:cNvSpPr>
            <a:spLocks noGrp="1"/>
          </p:cNvSpPr>
          <p:nvPr>
            <p:ph type="title"/>
          </p:nvPr>
        </p:nvSpPr>
        <p:spPr/>
        <p:txBody>
          <a:bodyPr/>
          <a:lstStyle/>
          <a:p>
            <a:r>
              <a:rPr lang="en-US" dirty="0">
                <a:solidFill>
                  <a:srgbClr val="FF0000"/>
                </a:solidFill>
              </a:rPr>
              <a:t>The structure of Unix OS Layers are as follows:</a:t>
            </a:r>
            <a:br>
              <a:rPr lang="en-US" dirty="0"/>
            </a:br>
            <a:endParaRPr lang="en-IN" dirty="0"/>
          </a:p>
        </p:txBody>
      </p:sp>
      <p:pic>
        <p:nvPicPr>
          <p:cNvPr id="5" name="Content Placeholder 4">
            <a:extLst>
              <a:ext uri="{FF2B5EF4-FFF2-40B4-BE49-F238E27FC236}">
                <a16:creationId xmlns:a16="http://schemas.microsoft.com/office/drawing/2014/main" id="{C82D9B8E-1F61-4AC7-93C7-C539287D4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012" y="1385491"/>
            <a:ext cx="5776913" cy="5024834"/>
          </a:xfrm>
        </p:spPr>
      </p:pic>
    </p:spTree>
    <p:extLst>
      <p:ext uri="{BB962C8B-B14F-4D97-AF65-F5344CB8AC3E}">
        <p14:creationId xmlns:p14="http://schemas.microsoft.com/office/powerpoint/2010/main" val="1216295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3365</TotalTime>
  <Words>1108</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Basics of working with UNIX operating System</vt:lpstr>
      <vt:lpstr>UNIX operating system </vt:lpstr>
      <vt:lpstr>Features of UNIX Operating System: </vt:lpstr>
      <vt:lpstr>PowerPoint Presentation</vt:lpstr>
      <vt:lpstr>PowerPoint Presentation</vt:lpstr>
      <vt:lpstr>PowerPoint Presentation</vt:lpstr>
      <vt:lpstr>PowerPoint Presentation</vt:lpstr>
      <vt:lpstr>PowerPoint Presentation</vt:lpstr>
      <vt:lpstr>The structure of Unix OS Layers are as follows: </vt:lpstr>
      <vt:lpstr>PowerPoint Presentation</vt:lpstr>
      <vt:lpstr>PowerPoint Presentation</vt:lpstr>
      <vt:lpstr>PowerPoint Presentation</vt:lpstr>
      <vt:lpstr>PowerPoint Presentation</vt:lpstr>
      <vt:lpstr>Types of Shell in UNIX System:  </vt:lpstr>
      <vt:lpstr>PowerPoint Presentation</vt:lpstr>
      <vt:lpstr>Layer-4: Application Programs Layer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working with UNIX operating System</dc:title>
  <dc:creator>GEMINI</dc:creator>
  <cp:lastModifiedBy>GEMINI</cp:lastModifiedBy>
  <cp:revision>8</cp:revision>
  <dcterms:created xsi:type="dcterms:W3CDTF">2024-04-05T06:07:54Z</dcterms:created>
  <dcterms:modified xsi:type="dcterms:W3CDTF">2024-04-12T09:07:48Z</dcterms:modified>
</cp:coreProperties>
</file>