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339" r:id="rId3"/>
    <p:sldId id="257" r:id="rId4"/>
    <p:sldId id="340" r:id="rId5"/>
    <p:sldId id="258" r:id="rId6"/>
    <p:sldId id="341" r:id="rId7"/>
    <p:sldId id="367" r:id="rId8"/>
    <p:sldId id="368" r:id="rId9"/>
    <p:sldId id="259" r:id="rId10"/>
    <p:sldId id="342" r:id="rId11"/>
    <p:sldId id="345" r:id="rId12"/>
    <p:sldId id="260" r:id="rId13"/>
    <p:sldId id="346" r:id="rId14"/>
    <p:sldId id="343" r:id="rId15"/>
    <p:sldId id="344" r:id="rId16"/>
    <p:sldId id="261" r:id="rId17"/>
    <p:sldId id="262" r:id="rId18"/>
    <p:sldId id="263" r:id="rId19"/>
    <p:sldId id="264" r:id="rId20"/>
    <p:sldId id="265" r:id="rId21"/>
    <p:sldId id="266" r:id="rId22"/>
    <p:sldId id="267" r:id="rId23"/>
    <p:sldId id="268" r:id="rId24"/>
    <p:sldId id="347" r:id="rId25"/>
    <p:sldId id="269" r:id="rId26"/>
    <p:sldId id="270" r:id="rId27"/>
    <p:sldId id="348" r:id="rId28"/>
    <p:sldId id="271" r:id="rId29"/>
    <p:sldId id="277" r:id="rId30"/>
    <p:sldId id="349" r:id="rId31"/>
    <p:sldId id="272" r:id="rId32"/>
    <p:sldId id="284" r:id="rId33"/>
    <p:sldId id="350" r:id="rId34"/>
    <p:sldId id="273" r:id="rId35"/>
    <p:sldId id="366" r:id="rId36"/>
    <p:sldId id="351" r:id="rId37"/>
    <p:sldId id="274" r:id="rId38"/>
    <p:sldId id="352" r:id="rId39"/>
    <p:sldId id="369" r:id="rId40"/>
    <p:sldId id="275" r:id="rId41"/>
    <p:sldId id="365" r:id="rId42"/>
    <p:sldId id="280" r:id="rId43"/>
    <p:sldId id="354" r:id="rId44"/>
    <p:sldId id="281" r:id="rId45"/>
    <p:sldId id="286" r:id="rId46"/>
    <p:sldId id="287" r:id="rId47"/>
    <p:sldId id="288" r:id="rId48"/>
    <p:sldId id="355" r:id="rId49"/>
    <p:sldId id="290" r:id="rId50"/>
    <p:sldId id="291" r:id="rId51"/>
    <p:sldId id="356" r:id="rId52"/>
    <p:sldId id="295" r:id="rId53"/>
    <p:sldId id="292" r:id="rId54"/>
    <p:sldId id="358" r:id="rId55"/>
    <p:sldId id="370" r:id="rId56"/>
    <p:sldId id="293" r:id="rId57"/>
    <p:sldId id="359" r:id="rId58"/>
    <p:sldId id="294" r:id="rId59"/>
    <p:sldId id="361" r:id="rId60"/>
    <p:sldId id="296" r:id="rId61"/>
    <p:sldId id="299" r:id="rId62"/>
    <p:sldId id="300" r:id="rId63"/>
    <p:sldId id="301" r:id="rId64"/>
    <p:sldId id="302" r:id="rId65"/>
    <p:sldId id="303" r:id="rId66"/>
    <p:sldId id="363" r:id="rId67"/>
    <p:sldId id="297" r:id="rId68"/>
    <p:sldId id="298" r:id="rId69"/>
    <p:sldId id="364" r:id="rId70"/>
    <p:sldId id="304" r:id="rId71"/>
    <p:sldId id="285" r:id="rId72"/>
    <p:sldId id="305" r:id="rId73"/>
    <p:sldId id="306" r:id="rId74"/>
    <p:sldId id="307" r:id="rId75"/>
    <p:sldId id="289"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 id="322" r:id="rId91"/>
    <p:sldId id="323" r:id="rId92"/>
    <p:sldId id="324" r:id="rId93"/>
    <p:sldId id="325" r:id="rId94"/>
    <p:sldId id="326" r:id="rId95"/>
    <p:sldId id="327" r:id="rId96"/>
    <p:sldId id="328" r:id="rId97"/>
    <p:sldId id="329" r:id="rId98"/>
    <p:sldId id="330" r:id="rId99"/>
    <p:sldId id="331" r:id="rId100"/>
    <p:sldId id="332" r:id="rId101"/>
    <p:sldId id="333" r:id="rId102"/>
    <p:sldId id="334" r:id="rId103"/>
    <p:sldId id="335" r:id="rId104"/>
    <p:sldId id="336" r:id="rId105"/>
    <p:sldId id="337" r:id="rId106"/>
    <p:sldId id="338"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C904-2969-451E-85DA-95D6847C429A}"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0187F-CB7D-4285-AC87-6A6FD788E2CC}" type="slidenum">
              <a:rPr lang="en-US" smtClean="0"/>
              <a:t>‹#›</a:t>
            </a:fld>
            <a:endParaRPr lang="en-US"/>
          </a:p>
        </p:txBody>
      </p:sp>
    </p:spTree>
    <p:extLst>
      <p:ext uri="{BB962C8B-B14F-4D97-AF65-F5344CB8AC3E}">
        <p14:creationId xmlns:p14="http://schemas.microsoft.com/office/powerpoint/2010/main" val="1731891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5862-08F1-4F94-8304-F139F4C8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65C18-BCF0-40DB-94C4-D93B7466D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8E6E87-0825-4F9B-9922-D86981256636}"/>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5" name="Footer Placeholder 4">
            <a:extLst>
              <a:ext uri="{FF2B5EF4-FFF2-40B4-BE49-F238E27FC236}">
                <a16:creationId xmlns:a16="http://schemas.microsoft.com/office/drawing/2014/main" id="{83E50AAB-6B11-4DE1-A425-49B3A0555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C0F6A-EE64-4583-9A17-189B5FE36429}"/>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245248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6629-6E6F-4264-9459-6AE83E12B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26340-A453-4A28-9172-3557371114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BE79C-E230-4580-BC73-6A2EBC118748}"/>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5" name="Footer Placeholder 4">
            <a:extLst>
              <a:ext uri="{FF2B5EF4-FFF2-40B4-BE49-F238E27FC236}">
                <a16:creationId xmlns:a16="http://schemas.microsoft.com/office/drawing/2014/main" id="{100ECE55-C2B6-4873-B359-902DCB0CB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DB463-BEE3-43DD-8F83-31D67C08B99F}"/>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423916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134049-10DD-4C68-BD17-F0DFBAEB1E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8AC0C7-C63A-429F-BB1B-E51C6F3ECF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84E41-9F46-4192-B0DB-385DED44B74E}"/>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5" name="Footer Placeholder 4">
            <a:extLst>
              <a:ext uri="{FF2B5EF4-FFF2-40B4-BE49-F238E27FC236}">
                <a16:creationId xmlns:a16="http://schemas.microsoft.com/office/drawing/2014/main" id="{BC5EEB08-B49E-475F-A20E-E1B5B0518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4ACE7-5692-48B7-8249-8F593B9D5A7C}"/>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339480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E7EA-8143-43C7-A73F-60A733A06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2E5E4-2C64-4CD4-BB26-55D651D482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62AA0-AA5D-4F6E-BB1E-36FC8D1C0FA0}"/>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5" name="Footer Placeholder 4">
            <a:extLst>
              <a:ext uri="{FF2B5EF4-FFF2-40B4-BE49-F238E27FC236}">
                <a16:creationId xmlns:a16="http://schemas.microsoft.com/office/drawing/2014/main" id="{D9179831-CF7A-45FC-B8D8-24C0E8238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1B270-74B9-43BD-B679-3213C5D48969}"/>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3374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2907-AF7A-4109-91DF-45B9216563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6B29A-001A-4CA1-90D5-AE0EDE643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8DCE57-1E78-468B-8395-41E10269B51C}"/>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5" name="Footer Placeholder 4">
            <a:extLst>
              <a:ext uri="{FF2B5EF4-FFF2-40B4-BE49-F238E27FC236}">
                <a16:creationId xmlns:a16="http://schemas.microsoft.com/office/drawing/2014/main" id="{82B475AB-9D7B-4A3C-B62E-6E3064E09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40B3-2AF8-4EA7-AD81-A71045742AC2}"/>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86257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60DF-A870-4E37-A6E0-599D7924D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3BBD4-8F89-453C-B09F-D4B311B384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9D9E7-81B7-44A5-A826-FD5F92D140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1DC70-490E-4E0A-9FFD-E83F1C360F04}"/>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6" name="Footer Placeholder 5">
            <a:extLst>
              <a:ext uri="{FF2B5EF4-FFF2-40B4-BE49-F238E27FC236}">
                <a16:creationId xmlns:a16="http://schemas.microsoft.com/office/drawing/2014/main" id="{0C9FB09E-A786-4250-9F55-85859DDE5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5058E-5B2B-43B4-A76D-A97B1AAB3B77}"/>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117906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4A10-2835-4392-B311-1593C5BAA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27568B-31C0-4986-A467-CF5702984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48EE32-0AE4-4344-8B0C-F668B2B644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05043-9D25-43C8-BC9C-5062C9F93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294913-945C-48C4-9316-469B0112CB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71122E-EC71-434D-93F3-67D74F7C7530}"/>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8" name="Footer Placeholder 7">
            <a:extLst>
              <a:ext uri="{FF2B5EF4-FFF2-40B4-BE49-F238E27FC236}">
                <a16:creationId xmlns:a16="http://schemas.microsoft.com/office/drawing/2014/main" id="{424EC3BC-EFBE-4B10-9789-949EFF627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A1271C-A9E9-4079-9BEA-BDC45C2E86F0}"/>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345053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0313-B99D-4E62-B576-441715F122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8D3F3-AE67-4388-A10E-E445E87B6F61}"/>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4" name="Footer Placeholder 3">
            <a:extLst>
              <a:ext uri="{FF2B5EF4-FFF2-40B4-BE49-F238E27FC236}">
                <a16:creationId xmlns:a16="http://schemas.microsoft.com/office/drawing/2014/main" id="{23E1B9C2-3CCF-474C-8CAF-7663F04A3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0FEC6A-96D7-4748-84D6-82158E76EA0C}"/>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241888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B1DF2-7C9B-4152-B758-AE51325619A1}"/>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3" name="Footer Placeholder 2">
            <a:extLst>
              <a:ext uri="{FF2B5EF4-FFF2-40B4-BE49-F238E27FC236}">
                <a16:creationId xmlns:a16="http://schemas.microsoft.com/office/drawing/2014/main" id="{7ACE8BB6-B336-45C6-9899-E7A3542129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8D5D11-E1FD-4EB6-B5CC-0BECE415F721}"/>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736914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8C7A-3342-4110-8D2F-7B9FFE8D8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FC2201-7B53-410C-9E0C-0AB3D1E66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D1A15-07AC-4D2E-8087-A18D4840A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37D58A-2418-4CC6-B069-89BFCB819B78}"/>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6" name="Footer Placeholder 5">
            <a:extLst>
              <a:ext uri="{FF2B5EF4-FFF2-40B4-BE49-F238E27FC236}">
                <a16:creationId xmlns:a16="http://schemas.microsoft.com/office/drawing/2014/main" id="{68E453D9-F513-457B-9906-F59DFDD476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95536-7FD2-47AE-9D21-8B1A4A821619}"/>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3684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19EF-783C-435F-A808-A2278D8F3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87FF11-8AFB-4E98-BC2A-FE3B00EFD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4573B0-4FC6-43C7-9E9B-8B1827BAD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3C0221-054E-49A5-A908-2DD936E1421C}"/>
              </a:ext>
            </a:extLst>
          </p:cNvPr>
          <p:cNvSpPr>
            <a:spLocks noGrp="1"/>
          </p:cNvSpPr>
          <p:nvPr>
            <p:ph type="dt" sz="half" idx="10"/>
          </p:nvPr>
        </p:nvSpPr>
        <p:spPr/>
        <p:txBody>
          <a:bodyPr/>
          <a:lstStyle/>
          <a:p>
            <a:fld id="{3572BBAB-5A23-42C0-9856-676EC88BD6FA}" type="datetimeFigureOut">
              <a:rPr lang="en-US" smtClean="0"/>
              <a:t>3/22/2024</a:t>
            </a:fld>
            <a:endParaRPr lang="en-US"/>
          </a:p>
        </p:txBody>
      </p:sp>
      <p:sp>
        <p:nvSpPr>
          <p:cNvPr id="6" name="Footer Placeholder 5">
            <a:extLst>
              <a:ext uri="{FF2B5EF4-FFF2-40B4-BE49-F238E27FC236}">
                <a16:creationId xmlns:a16="http://schemas.microsoft.com/office/drawing/2014/main" id="{9D21292E-F647-401B-BBAC-A10A4F913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23EFB-D5B7-4928-A77D-9E2CA9C88E0A}"/>
              </a:ext>
            </a:extLst>
          </p:cNvPr>
          <p:cNvSpPr>
            <a:spLocks noGrp="1"/>
          </p:cNvSpPr>
          <p:nvPr>
            <p:ph type="sldNum" sz="quarter" idx="12"/>
          </p:nvPr>
        </p:nvSpPr>
        <p:spPr/>
        <p:txBody>
          <a:bodyPr/>
          <a:lstStyle/>
          <a:p>
            <a:fld id="{1E3F3244-F5BC-46CC-851E-2FC0CA10F26B}" type="slidenum">
              <a:rPr lang="en-US" smtClean="0"/>
              <a:t>‹#›</a:t>
            </a:fld>
            <a:endParaRPr lang="en-US"/>
          </a:p>
        </p:txBody>
      </p:sp>
    </p:spTree>
    <p:extLst>
      <p:ext uri="{BB962C8B-B14F-4D97-AF65-F5344CB8AC3E}">
        <p14:creationId xmlns:p14="http://schemas.microsoft.com/office/powerpoint/2010/main" val="83330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0597B-B04D-42B9-B223-BC45E67D6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AECD6F-E9F2-408A-95E2-81A309689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14ED8-B498-4A5C-8D77-2C7F37361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BBAB-5A23-42C0-9856-676EC88BD6FA}" type="datetimeFigureOut">
              <a:rPr lang="en-US" smtClean="0"/>
              <a:t>3/22/2024</a:t>
            </a:fld>
            <a:endParaRPr lang="en-US"/>
          </a:p>
        </p:txBody>
      </p:sp>
      <p:sp>
        <p:nvSpPr>
          <p:cNvPr id="5" name="Footer Placeholder 4">
            <a:extLst>
              <a:ext uri="{FF2B5EF4-FFF2-40B4-BE49-F238E27FC236}">
                <a16:creationId xmlns:a16="http://schemas.microsoft.com/office/drawing/2014/main" id="{76DB453A-D25A-4D38-8E07-062417A420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C7A8B-FCD0-41A5-A362-12A4FDF58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F3244-F5BC-46CC-851E-2FC0CA10F26B}" type="slidenum">
              <a:rPr lang="en-US" smtClean="0"/>
              <a:t>‹#›</a:t>
            </a:fld>
            <a:endParaRPr lang="en-US"/>
          </a:p>
        </p:txBody>
      </p:sp>
    </p:spTree>
    <p:extLst>
      <p:ext uri="{BB962C8B-B14F-4D97-AF65-F5344CB8AC3E}">
        <p14:creationId xmlns:p14="http://schemas.microsoft.com/office/powerpoint/2010/main" val="84578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6DEC-F1DB-416F-8DE5-C47923AB62EB}"/>
              </a:ext>
            </a:extLst>
          </p:cNvPr>
          <p:cNvSpPr>
            <a:spLocks noGrp="1"/>
          </p:cNvSpPr>
          <p:nvPr>
            <p:ph type="ctrTitle"/>
          </p:nvPr>
        </p:nvSpPr>
        <p:spPr/>
        <p:txBody>
          <a:bodyPr/>
          <a:lstStyle/>
          <a:p>
            <a:r>
              <a:rPr lang="en-US" dirty="0"/>
              <a:t>Software Testing </a:t>
            </a:r>
          </a:p>
        </p:txBody>
      </p:sp>
      <p:sp>
        <p:nvSpPr>
          <p:cNvPr id="3" name="Subtitle 2">
            <a:extLst>
              <a:ext uri="{FF2B5EF4-FFF2-40B4-BE49-F238E27FC236}">
                <a16:creationId xmlns:a16="http://schemas.microsoft.com/office/drawing/2014/main" id="{1B53FFAE-380A-4F97-993F-AB9538B59A0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1161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C83-9898-4800-A8D4-0B1A3E18B9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65AA3A2-2750-4354-836A-EFBCD6BF6465}"/>
              </a:ext>
            </a:extLst>
          </p:cNvPr>
          <p:cNvSpPr>
            <a:spLocks noGrp="1"/>
          </p:cNvSpPr>
          <p:nvPr>
            <p:ph idx="1"/>
          </p:nvPr>
        </p:nvSpPr>
        <p:spPr/>
        <p:txBody>
          <a:bodyPr>
            <a:normAutofit/>
          </a:bodyPr>
          <a:lstStyle/>
          <a:p>
            <a:r>
              <a:rPr lang="en-US" b="1" dirty="0"/>
              <a:t>Faults of Commission vs. Faults of Omission</a:t>
            </a:r>
            <a:endParaRPr lang="en-US" dirty="0"/>
          </a:p>
          <a:p>
            <a:pPr lvl="1"/>
            <a:r>
              <a:rPr lang="en-US" b="1" dirty="0"/>
              <a:t>Faults of Commission</a:t>
            </a:r>
            <a:r>
              <a:rPr lang="en-US" dirty="0"/>
              <a:t>: Occur when incorrect information is entered into the representation.</a:t>
            </a:r>
          </a:p>
          <a:p>
            <a:pPr lvl="2"/>
            <a:r>
              <a:rPr lang="en-US" dirty="0"/>
              <a:t>Example: A programmer mistakenly assigns the wrong variable value in the source code, leading to a fault that causes unexpected behavior.</a:t>
            </a:r>
          </a:p>
          <a:p>
            <a:pPr lvl="1"/>
            <a:r>
              <a:rPr lang="en-US" b="1" dirty="0"/>
              <a:t>Faults of Omission</a:t>
            </a:r>
            <a:r>
              <a:rPr lang="en-US" dirty="0"/>
              <a:t>: Occur when correct information is missing from the representation.</a:t>
            </a:r>
          </a:p>
          <a:p>
            <a:pPr lvl="2"/>
            <a:r>
              <a:rPr lang="en-US" dirty="0"/>
              <a:t>Example: Failure to include a necessary condition or requirement in the software design documentation results in a fault of omission.</a:t>
            </a:r>
          </a:p>
          <a:p>
            <a:endParaRPr lang="en-US" dirty="0"/>
          </a:p>
        </p:txBody>
      </p:sp>
    </p:spTree>
    <p:extLst>
      <p:ext uri="{BB962C8B-B14F-4D97-AF65-F5344CB8AC3E}">
        <p14:creationId xmlns:p14="http://schemas.microsoft.com/office/powerpoint/2010/main" val="31228987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p71"/>
          <p:cNvPicPr preferRelativeResize="0"/>
          <p:nvPr/>
        </p:nvPicPr>
        <p:blipFill rotWithShape="1">
          <a:blip r:embed="rId3">
            <a:alphaModFix/>
          </a:blip>
          <a:srcRect/>
          <a:stretch/>
        </p:blipFill>
        <p:spPr>
          <a:xfrm>
            <a:off x="1828800" y="228600"/>
            <a:ext cx="7848600" cy="62484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2"/>
          <p:cNvSpPr txBox="1">
            <a:spLocks noGrp="1"/>
          </p:cNvSpPr>
          <p:nvPr>
            <p:ph type="title" idx="4294967295"/>
          </p:nvPr>
        </p:nvSpPr>
        <p:spPr>
          <a:xfrm>
            <a:off x="1524000"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The SATM System</a:t>
            </a:r>
            <a:endParaRPr/>
          </a:p>
        </p:txBody>
      </p:sp>
      <p:sp>
        <p:nvSpPr>
          <p:cNvPr id="499" name="Google Shape;499;p72"/>
          <p:cNvSpPr txBox="1">
            <a:spLocks noGrp="1"/>
          </p:cNvSpPr>
          <p:nvPr>
            <p:ph type="body" idx="4294967295"/>
          </p:nvPr>
        </p:nvSpPr>
        <p:spPr>
          <a:xfrm>
            <a:off x="1828800" y="1527175"/>
            <a:ext cx="81994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To better discuss the issues of integration &amp; system testing </a:t>
            </a:r>
            <a:endParaRPr/>
          </a:p>
        </p:txBody>
      </p:sp>
      <p:pic>
        <p:nvPicPr>
          <p:cNvPr id="500" name="Google Shape;500;p72"/>
          <p:cNvPicPr preferRelativeResize="0"/>
          <p:nvPr/>
        </p:nvPicPr>
        <p:blipFill rotWithShape="1">
          <a:blip r:embed="rId3">
            <a:alphaModFix/>
          </a:blip>
          <a:srcRect/>
          <a:stretch/>
        </p:blipFill>
        <p:spPr>
          <a:xfrm>
            <a:off x="1752600" y="2438400"/>
            <a:ext cx="8686800" cy="41910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73"/>
          <p:cNvPicPr preferRelativeResize="0"/>
          <p:nvPr/>
        </p:nvPicPr>
        <p:blipFill rotWithShape="1">
          <a:blip r:embed="rId3">
            <a:alphaModFix/>
          </a:blip>
          <a:srcRect/>
          <a:stretch/>
        </p:blipFill>
        <p:spPr>
          <a:xfrm>
            <a:off x="1676400" y="228600"/>
            <a:ext cx="8763000" cy="64008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The currency converter</a:t>
            </a:r>
            <a:endParaRPr/>
          </a:p>
        </p:txBody>
      </p:sp>
      <p:sp>
        <p:nvSpPr>
          <p:cNvPr id="511" name="Google Shape;511;p74"/>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127317">
              <a:spcBef>
                <a:spcPts val="0"/>
              </a:spcBef>
              <a:buSzPts val="2295"/>
              <a:buNone/>
            </a:pPr>
            <a:endParaRPr/>
          </a:p>
        </p:txBody>
      </p:sp>
      <p:pic>
        <p:nvPicPr>
          <p:cNvPr id="512" name="Google Shape;512;p74"/>
          <p:cNvPicPr preferRelativeResize="0"/>
          <p:nvPr/>
        </p:nvPicPr>
        <p:blipFill rotWithShape="1">
          <a:blip r:embed="rId3">
            <a:alphaModFix/>
          </a:blip>
          <a:srcRect/>
          <a:stretch/>
        </p:blipFill>
        <p:spPr>
          <a:xfrm>
            <a:off x="1828800" y="1600200"/>
            <a:ext cx="8458200" cy="4800600"/>
          </a:xfrm>
          <a:prstGeom prst="rect">
            <a:avLst/>
          </a:prstGeom>
          <a:noFill/>
          <a:ln>
            <a:noFill/>
          </a:ln>
        </p:spPr>
      </p:pic>
      <p:sp>
        <p:nvSpPr>
          <p:cNvPr id="513" name="Google Shape;513;p74"/>
          <p:cNvSpPr txBox="1"/>
          <p:nvPr/>
        </p:nvSpPr>
        <p:spPr>
          <a:xfrm>
            <a:off x="1905000" y="1905001"/>
            <a:ext cx="2057400" cy="2308225"/>
          </a:xfrm>
          <a:prstGeom prst="rect">
            <a:avLst/>
          </a:prstGeom>
          <a:noFill/>
          <a:ln>
            <a:noFill/>
          </a:ln>
        </p:spPr>
        <p:txBody>
          <a:bodyPr spcFirstLastPara="1" wrap="square" lIns="91425" tIns="45700" rIns="91425" bIns="45700" anchor="t" anchorCtr="0">
            <a:spAutoFit/>
          </a:bodyPr>
          <a:lstStyle/>
          <a:p>
            <a:pPr indent="-114300">
              <a:buClr>
                <a:schemeClr val="dk1"/>
              </a:buClr>
              <a:buSzPts val="1800"/>
              <a:buFont typeface="Arial"/>
              <a:buChar char="•"/>
            </a:pPr>
            <a:r>
              <a:rPr lang="en-US" b="1" i="1">
                <a:solidFill>
                  <a:schemeClr val="dk1"/>
                </a:solidFill>
                <a:latin typeface="Arial"/>
                <a:ea typeface="Arial"/>
                <a:cs typeface="Arial"/>
                <a:sym typeface="Arial"/>
              </a:rPr>
              <a:t>Another event driven program that emphasizes code associated with a GUI</a:t>
            </a:r>
            <a:endParaRPr/>
          </a:p>
          <a:p>
            <a:pPr indent="-114300">
              <a:buClr>
                <a:schemeClr val="dk1"/>
              </a:buClr>
              <a:buSzPts val="1800"/>
              <a:buFont typeface="Arial"/>
              <a:buChar char="•"/>
            </a:pPr>
            <a:r>
              <a:rPr lang="en-US" b="1" i="1">
                <a:solidFill>
                  <a:schemeClr val="dk1"/>
                </a:solidFill>
                <a:latin typeface="Arial"/>
                <a:ea typeface="Arial"/>
                <a:cs typeface="Arial"/>
                <a:sym typeface="Arial"/>
              </a:rPr>
              <a:t>A sample GUI built with visual basic is shown.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Saturn Windshield Wiper Controller</a:t>
            </a:r>
            <a:endParaRPr/>
          </a:p>
        </p:txBody>
      </p:sp>
      <p:sp>
        <p:nvSpPr>
          <p:cNvPr id="519" name="Google Shape;519;p75"/>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127317">
              <a:spcBef>
                <a:spcPts val="0"/>
              </a:spcBef>
              <a:buSzPts val="2295"/>
              <a:buNone/>
            </a:pPr>
            <a:endParaRPr/>
          </a:p>
        </p:txBody>
      </p:sp>
      <p:pic>
        <p:nvPicPr>
          <p:cNvPr id="520" name="Google Shape;520;p75"/>
          <p:cNvPicPr preferRelativeResize="0"/>
          <p:nvPr/>
        </p:nvPicPr>
        <p:blipFill rotWithShape="1">
          <a:blip r:embed="rId3">
            <a:alphaModFix/>
          </a:blip>
          <a:srcRect/>
          <a:stretch/>
        </p:blipFill>
        <p:spPr>
          <a:xfrm>
            <a:off x="1828800" y="2362201"/>
            <a:ext cx="8305800" cy="27717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6"/>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endParaRPr/>
          </a:p>
        </p:txBody>
      </p:sp>
      <p:pic>
        <p:nvPicPr>
          <p:cNvPr id="526" name="Google Shape;526;p76"/>
          <p:cNvPicPr preferRelativeResize="0">
            <a:picLocks noGrp="1"/>
          </p:cNvPicPr>
          <p:nvPr>
            <p:ph type="body" idx="1"/>
          </p:nvPr>
        </p:nvPicPr>
        <p:blipFill rotWithShape="1">
          <a:blip r:embed="rId3">
            <a:alphaModFix/>
          </a:blip>
          <a:srcRect/>
          <a:stretch/>
        </p:blipFill>
        <p:spPr>
          <a:xfrm>
            <a:off x="1905000" y="1600200"/>
            <a:ext cx="8382000" cy="46482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7"/>
          <p:cNvSpPr txBox="1">
            <a:spLocks noGrp="1"/>
          </p:cNvSpPr>
          <p:nvPr>
            <p:ph type="title"/>
          </p:nvPr>
        </p:nvSpPr>
        <p:spPr>
          <a:xfrm>
            <a:off x="2133600" y="25908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1336-6446-4D0B-AD50-C3ED05F5F9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61627F-0675-4730-8785-E68D558D6475}"/>
              </a:ext>
            </a:extLst>
          </p:cNvPr>
          <p:cNvSpPr>
            <a:spLocks noGrp="1"/>
          </p:cNvSpPr>
          <p:nvPr>
            <p:ph idx="1"/>
          </p:nvPr>
        </p:nvSpPr>
        <p:spPr/>
        <p:txBody>
          <a:bodyPr/>
          <a:lstStyle/>
          <a:p>
            <a:r>
              <a:rPr lang="en-US" b="1" dirty="0"/>
              <a:t>Difficulty of Detecting and Resolving Faults of Omission</a:t>
            </a:r>
            <a:endParaRPr lang="en-US" dirty="0"/>
          </a:p>
          <a:p>
            <a:pPr lvl="1"/>
            <a:r>
              <a:rPr lang="en-US" dirty="0"/>
              <a:t>Faults of omission are more challenging to detect and resolve compared to faults of commission.</a:t>
            </a:r>
          </a:p>
          <a:p>
            <a:pPr lvl="1"/>
            <a:r>
              <a:rPr lang="en-US" dirty="0"/>
              <a:t>Example: Identifying missing requirements or specifications in the early stages of development requires thorough analysis and collaboration among stakeholders.</a:t>
            </a:r>
          </a:p>
          <a:p>
            <a:endParaRPr lang="en-US" dirty="0"/>
          </a:p>
        </p:txBody>
      </p:sp>
    </p:spTree>
    <p:extLst>
      <p:ext uri="{BB962C8B-B14F-4D97-AF65-F5344CB8AC3E}">
        <p14:creationId xmlns:p14="http://schemas.microsoft.com/office/powerpoint/2010/main" val="389960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C064-C35D-4E94-BC41-3668F641CAF1}"/>
              </a:ext>
            </a:extLst>
          </p:cNvPr>
          <p:cNvSpPr>
            <a:spLocks noGrp="1"/>
          </p:cNvSpPr>
          <p:nvPr>
            <p:ph type="title"/>
          </p:nvPr>
        </p:nvSpPr>
        <p:spPr/>
        <p:txBody>
          <a:bodyPr/>
          <a:lstStyle/>
          <a:p>
            <a:r>
              <a:rPr lang="en-US" b="1" dirty="0"/>
              <a:t>Failure</a:t>
            </a:r>
            <a:r>
              <a:rPr lang="en-US" dirty="0"/>
              <a:t/>
            </a:r>
            <a:br>
              <a:rPr lang="en-US" dirty="0"/>
            </a:br>
            <a:endParaRPr lang="en-US" dirty="0"/>
          </a:p>
        </p:txBody>
      </p:sp>
      <p:sp>
        <p:nvSpPr>
          <p:cNvPr id="3" name="Content Placeholder 2">
            <a:extLst>
              <a:ext uri="{FF2B5EF4-FFF2-40B4-BE49-F238E27FC236}">
                <a16:creationId xmlns:a16="http://schemas.microsoft.com/office/drawing/2014/main" id="{F22876BA-2004-4A0F-A32E-42C0D9C5383A}"/>
              </a:ext>
            </a:extLst>
          </p:cNvPr>
          <p:cNvSpPr>
            <a:spLocks noGrp="1"/>
          </p:cNvSpPr>
          <p:nvPr>
            <p:ph idx="1"/>
          </p:nvPr>
        </p:nvSpPr>
        <p:spPr/>
        <p:txBody>
          <a:bodyPr>
            <a:normAutofit/>
          </a:bodyPr>
          <a:lstStyle/>
          <a:p>
            <a:pPr lvl="1"/>
            <a:r>
              <a:rPr lang="en-US" dirty="0"/>
              <a:t>Definition: A failure occurs when the code associated with a fault executes, resulting in observable deviations from the expected behavior of the software.</a:t>
            </a:r>
          </a:p>
          <a:p>
            <a:pPr lvl="1"/>
            <a:r>
              <a:rPr lang="en-US" dirty="0"/>
              <a:t>Example: When a user inputs certain data into the software, and the program crashes or produces incorrect output due to a fault in the code, a failure occurs.</a:t>
            </a:r>
          </a:p>
          <a:p>
            <a:endParaRPr lang="en-US" dirty="0"/>
          </a:p>
        </p:txBody>
      </p:sp>
    </p:spTree>
    <p:extLst>
      <p:ext uri="{BB962C8B-B14F-4D97-AF65-F5344CB8AC3E}">
        <p14:creationId xmlns:p14="http://schemas.microsoft.com/office/powerpoint/2010/main" val="49715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A7A5-41CA-4EA4-82C0-D677809A1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79BECE-81FC-4CED-B580-AFC560EA5C09}"/>
              </a:ext>
            </a:extLst>
          </p:cNvPr>
          <p:cNvSpPr>
            <a:spLocks noGrp="1"/>
          </p:cNvSpPr>
          <p:nvPr>
            <p:ph idx="1"/>
          </p:nvPr>
        </p:nvSpPr>
        <p:spPr/>
        <p:txBody>
          <a:bodyPr/>
          <a:lstStyle/>
          <a:p>
            <a:r>
              <a:rPr lang="en-US" b="1" dirty="0"/>
              <a:t>Subtleties of Failure</a:t>
            </a:r>
            <a:endParaRPr lang="en-US" dirty="0"/>
          </a:p>
          <a:p>
            <a:pPr lvl="1"/>
            <a:r>
              <a:rPr lang="en-US" dirty="0"/>
              <a:t>Failures are observed in executable representations, typically source code or loaded object code.</a:t>
            </a:r>
          </a:p>
          <a:p>
            <a:pPr lvl="1"/>
            <a:r>
              <a:rPr lang="en-US" dirty="0"/>
              <a:t>Failures are directly linked to faults of commission, where incorrect information is present in the representation.</a:t>
            </a:r>
          </a:p>
          <a:p>
            <a:endParaRPr lang="en-US" dirty="0"/>
          </a:p>
        </p:txBody>
      </p:sp>
    </p:spTree>
    <p:extLst>
      <p:ext uri="{BB962C8B-B14F-4D97-AF65-F5344CB8AC3E}">
        <p14:creationId xmlns:p14="http://schemas.microsoft.com/office/powerpoint/2010/main" val="59535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3E0D-4F69-427B-BA1F-12AE8285632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7C3152F-BFF5-489E-9C14-3CF4CCB6A66B}"/>
              </a:ext>
            </a:extLst>
          </p:cNvPr>
          <p:cNvSpPr>
            <a:spLocks noGrp="1"/>
          </p:cNvSpPr>
          <p:nvPr>
            <p:ph idx="1"/>
          </p:nvPr>
        </p:nvSpPr>
        <p:spPr>
          <a:xfrm>
            <a:off x="838200" y="1825625"/>
            <a:ext cx="10515600" cy="4351338"/>
          </a:xfrm>
        </p:spPr>
        <p:txBody>
          <a:bodyPr>
            <a:normAutofit/>
          </a:bodyPr>
          <a:lstStyle/>
          <a:p>
            <a:r>
              <a:rPr lang="en-US" b="1" dirty="0"/>
              <a:t>Challenges with Faults of Omission</a:t>
            </a:r>
            <a:endParaRPr lang="en-US" dirty="0"/>
          </a:p>
          <a:p>
            <a:pPr lvl="1"/>
            <a:r>
              <a:rPr lang="en-US" dirty="0"/>
              <a:t>Failures resulting from faults of omission pose challenges as they involve missing or incomplete information in the representation.</a:t>
            </a:r>
          </a:p>
          <a:p>
            <a:pPr lvl="1"/>
            <a:r>
              <a:rPr lang="en-US" dirty="0"/>
              <a:t>Example: If a critical requirement is omitted from the software design documentation, it may lead to a failure when the software is executed in real-world scenarios.</a:t>
            </a:r>
          </a:p>
          <a:p>
            <a:r>
              <a:rPr lang="en-US" b="1" dirty="0"/>
              <a:t>Addressing Faults of Omission</a:t>
            </a:r>
            <a:endParaRPr lang="en-US" dirty="0"/>
          </a:p>
          <a:p>
            <a:pPr lvl="1"/>
            <a:r>
              <a:rPr lang="en-US" dirty="0"/>
              <a:t>Reviews play a crucial role in preventing failures by identifying faults, including those of omission.</a:t>
            </a:r>
          </a:p>
          <a:p>
            <a:pPr lvl="1"/>
            <a:r>
              <a:rPr lang="en-US" dirty="0"/>
              <a:t>Well-executed reviews have the potential to detect and address faults of omission before they lead to failures in the software.</a:t>
            </a:r>
          </a:p>
          <a:p>
            <a:endParaRPr lang="en-US" dirty="0"/>
          </a:p>
        </p:txBody>
      </p:sp>
    </p:spTree>
    <p:extLst>
      <p:ext uri="{BB962C8B-B14F-4D97-AF65-F5344CB8AC3E}">
        <p14:creationId xmlns:p14="http://schemas.microsoft.com/office/powerpoint/2010/main" val="245644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46C5-38ED-4973-9EE9-1837B8A025C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892B13D-90A1-426C-8426-679D1DF1A132}"/>
              </a:ext>
            </a:extLst>
          </p:cNvPr>
          <p:cNvSpPr>
            <a:spLocks noGrp="1"/>
          </p:cNvSpPr>
          <p:nvPr>
            <p:ph idx="1"/>
          </p:nvPr>
        </p:nvSpPr>
        <p:spPr/>
        <p:txBody>
          <a:bodyPr/>
          <a:lstStyle/>
          <a:p>
            <a:r>
              <a:rPr lang="en-US" b="1" dirty="0"/>
              <a:t>Review Process</a:t>
            </a:r>
            <a:endParaRPr lang="en-US" dirty="0"/>
          </a:p>
          <a:p>
            <a:pPr lvl="1"/>
            <a:r>
              <a:rPr lang="en-US" dirty="0"/>
              <a:t>Reviews involve thorough examination and analysis of software artifacts, such as requirements documents, design specifications, and source code.</a:t>
            </a:r>
          </a:p>
          <a:p>
            <a:pPr lvl="1"/>
            <a:r>
              <a:rPr lang="en-US" dirty="0"/>
              <a:t>By identifying and rectifying faults early in the development process, reviews help mitigate the risk of failures in the software.</a:t>
            </a:r>
          </a:p>
          <a:p>
            <a:pPr marL="0" indent="0">
              <a:buNone/>
            </a:pPr>
            <a:endParaRPr lang="en-US" dirty="0"/>
          </a:p>
        </p:txBody>
      </p:sp>
    </p:spTree>
    <p:extLst>
      <p:ext uri="{BB962C8B-B14F-4D97-AF65-F5344CB8AC3E}">
        <p14:creationId xmlns:p14="http://schemas.microsoft.com/office/powerpoint/2010/main" val="227648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2199-A6C1-44FA-A0FD-44884E249F70}"/>
              </a:ext>
            </a:extLst>
          </p:cNvPr>
          <p:cNvSpPr>
            <a:spLocks noGrp="1"/>
          </p:cNvSpPr>
          <p:nvPr>
            <p:ph type="title"/>
          </p:nvPr>
        </p:nvSpPr>
        <p:spPr/>
        <p:txBody>
          <a:bodyPr/>
          <a:lstStyle/>
          <a:p>
            <a:r>
              <a:rPr lang="en-US" b="1" dirty="0"/>
              <a:t>Incident</a:t>
            </a:r>
            <a:br>
              <a:rPr lang="en-US" b="1" dirty="0"/>
            </a:br>
            <a:endParaRPr lang="en-US" dirty="0"/>
          </a:p>
        </p:txBody>
      </p:sp>
      <p:sp>
        <p:nvSpPr>
          <p:cNvPr id="3" name="Content Placeholder 2">
            <a:extLst>
              <a:ext uri="{FF2B5EF4-FFF2-40B4-BE49-F238E27FC236}">
                <a16:creationId xmlns:a16="http://schemas.microsoft.com/office/drawing/2014/main" id="{FA054BA6-E1ED-486A-B0D5-5C55341018EF}"/>
              </a:ext>
            </a:extLst>
          </p:cNvPr>
          <p:cNvSpPr>
            <a:spLocks noGrp="1"/>
          </p:cNvSpPr>
          <p:nvPr>
            <p:ph idx="1"/>
          </p:nvPr>
        </p:nvSpPr>
        <p:spPr/>
        <p:txBody>
          <a:bodyPr/>
          <a:lstStyle/>
          <a:p>
            <a:r>
              <a:rPr lang="en-US" dirty="0"/>
              <a:t>Definition: An incident is the symptom or observable manifestation associated with a failure that alerts the user, customer, or tester to the occurrence of the failure.</a:t>
            </a:r>
          </a:p>
          <a:p>
            <a:r>
              <a:rPr lang="en-US" dirty="0"/>
              <a:t>Example: In a software application, an incident could be a system crash, an error message, or unexpected behavior that indicates a failure has occurred.</a:t>
            </a:r>
          </a:p>
          <a:p>
            <a:r>
              <a:rPr lang="en-US" dirty="0"/>
              <a:t>Importance: Incidents serve as indicators of potential issues within the software, prompting further investigation and resolution by the development or testing team.</a:t>
            </a:r>
          </a:p>
          <a:p>
            <a:endParaRPr lang="en-US" dirty="0"/>
          </a:p>
        </p:txBody>
      </p:sp>
    </p:spTree>
    <p:extLst>
      <p:ext uri="{BB962C8B-B14F-4D97-AF65-F5344CB8AC3E}">
        <p14:creationId xmlns:p14="http://schemas.microsoft.com/office/powerpoint/2010/main" val="62925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4741-C45C-4B2C-854A-74F0CD862B8B}"/>
              </a:ext>
            </a:extLst>
          </p:cNvPr>
          <p:cNvSpPr>
            <a:spLocks noGrp="1"/>
          </p:cNvSpPr>
          <p:nvPr>
            <p:ph type="title"/>
          </p:nvPr>
        </p:nvSpPr>
        <p:spPr/>
        <p:txBody>
          <a:bodyPr/>
          <a:lstStyle/>
          <a:p>
            <a:r>
              <a:rPr lang="en-US" b="1" dirty="0"/>
              <a:t>Test</a:t>
            </a:r>
            <a:br>
              <a:rPr lang="en-US" b="1" dirty="0"/>
            </a:br>
            <a:endParaRPr lang="en-US" dirty="0"/>
          </a:p>
        </p:txBody>
      </p:sp>
      <p:sp>
        <p:nvSpPr>
          <p:cNvPr id="3" name="Content Placeholder 2">
            <a:extLst>
              <a:ext uri="{FF2B5EF4-FFF2-40B4-BE49-F238E27FC236}">
                <a16:creationId xmlns:a16="http://schemas.microsoft.com/office/drawing/2014/main" id="{FD11EF89-340F-4FAF-A296-E4EFB6960CA5}"/>
              </a:ext>
            </a:extLst>
          </p:cNvPr>
          <p:cNvSpPr>
            <a:spLocks noGrp="1"/>
          </p:cNvSpPr>
          <p:nvPr>
            <p:ph idx="1"/>
          </p:nvPr>
        </p:nvSpPr>
        <p:spPr/>
        <p:txBody>
          <a:bodyPr/>
          <a:lstStyle/>
          <a:p>
            <a:r>
              <a:rPr lang="en-US" dirty="0"/>
              <a:t>Definition: A test is the process of exercising software by executing predefined test cases.</a:t>
            </a:r>
          </a:p>
          <a:p>
            <a:r>
              <a:rPr lang="en-US" dirty="0"/>
              <a:t>Purpose: Tests are conducted with two distinct goals:</a:t>
            </a:r>
          </a:p>
          <a:p>
            <a:pPr lvl="1"/>
            <a:r>
              <a:rPr lang="en-US" dirty="0"/>
              <a:t>Finding failures: Identifying errors, faults, or defects within the software that result in observable failures or incidents.</a:t>
            </a:r>
          </a:p>
          <a:p>
            <a:pPr lvl="1"/>
            <a:r>
              <a:rPr lang="en-US" dirty="0"/>
              <a:t>Demonstrating correct execution: Verifying that the software behaves as expected under specified conditions, indicating that it meets the desired requirements and specifications.</a:t>
            </a:r>
          </a:p>
          <a:p>
            <a:endParaRPr lang="en-US" dirty="0"/>
          </a:p>
        </p:txBody>
      </p:sp>
    </p:spTree>
    <p:extLst>
      <p:ext uri="{BB962C8B-B14F-4D97-AF65-F5344CB8AC3E}">
        <p14:creationId xmlns:p14="http://schemas.microsoft.com/office/powerpoint/2010/main" val="122245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9A27-256C-495A-B468-DD78E68C3B6A}"/>
              </a:ext>
            </a:extLst>
          </p:cNvPr>
          <p:cNvSpPr>
            <a:spLocks noGrp="1"/>
          </p:cNvSpPr>
          <p:nvPr>
            <p:ph type="title"/>
          </p:nvPr>
        </p:nvSpPr>
        <p:spPr/>
        <p:txBody>
          <a:bodyPr/>
          <a:lstStyle/>
          <a:p>
            <a:r>
              <a:rPr lang="en-US" b="1" dirty="0"/>
              <a:t>Test Case</a:t>
            </a:r>
            <a:br>
              <a:rPr lang="en-US" b="1" dirty="0"/>
            </a:br>
            <a:endParaRPr lang="en-US" dirty="0"/>
          </a:p>
        </p:txBody>
      </p:sp>
      <p:sp>
        <p:nvSpPr>
          <p:cNvPr id="3" name="Content Placeholder 2">
            <a:extLst>
              <a:ext uri="{FF2B5EF4-FFF2-40B4-BE49-F238E27FC236}">
                <a16:creationId xmlns:a16="http://schemas.microsoft.com/office/drawing/2014/main" id="{A9479EFC-7A7F-4C66-BE49-0D5713C45597}"/>
              </a:ext>
            </a:extLst>
          </p:cNvPr>
          <p:cNvSpPr>
            <a:spLocks noGrp="1"/>
          </p:cNvSpPr>
          <p:nvPr>
            <p:ph idx="1"/>
          </p:nvPr>
        </p:nvSpPr>
        <p:spPr/>
        <p:txBody>
          <a:bodyPr>
            <a:normAutofit/>
          </a:bodyPr>
          <a:lstStyle/>
          <a:p>
            <a:r>
              <a:rPr lang="en-US" dirty="0"/>
              <a:t>Definition: A test case is a structured set of inputs, execution conditions, and expected outcomes designed to test a specific program behavior or functionality.</a:t>
            </a:r>
          </a:p>
          <a:p>
            <a:r>
              <a:rPr lang="en-US" dirty="0"/>
              <a:t>Components:</a:t>
            </a:r>
          </a:p>
          <a:p>
            <a:pPr lvl="1"/>
            <a:r>
              <a:rPr lang="en-US" dirty="0"/>
              <a:t>Identity: Each test case is uniquely identified to facilitate tracking and management.</a:t>
            </a:r>
          </a:p>
          <a:p>
            <a:pPr lvl="1"/>
            <a:r>
              <a:rPr lang="en-US" dirty="0"/>
              <a:t>Associated Program Behavior: Test cases are linked to specific program behaviors or functionalities that they aim to verify.</a:t>
            </a:r>
          </a:p>
          <a:p>
            <a:pPr lvl="1"/>
            <a:r>
              <a:rPr lang="en-US" dirty="0"/>
              <a:t>Inputs and Expected Outputs: Test cases include a set of inputs or stimuli and the corresponding expected outputs or responses.</a:t>
            </a:r>
          </a:p>
          <a:p>
            <a:endParaRPr lang="en-US" dirty="0"/>
          </a:p>
        </p:txBody>
      </p:sp>
    </p:spTree>
    <p:extLst>
      <p:ext uri="{BB962C8B-B14F-4D97-AF65-F5344CB8AC3E}">
        <p14:creationId xmlns:p14="http://schemas.microsoft.com/office/powerpoint/2010/main" val="241083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B604-4CF8-403F-96F5-75D60102762C}"/>
              </a:ext>
            </a:extLst>
          </p:cNvPr>
          <p:cNvSpPr>
            <a:spLocks noGrp="1"/>
          </p:cNvSpPr>
          <p:nvPr>
            <p:ph type="title"/>
          </p:nvPr>
        </p:nvSpPr>
        <p:spPr/>
        <p:txBody>
          <a:bodyPr/>
          <a:lstStyle/>
          <a:p>
            <a:r>
              <a:rPr lang="en-US" b="1" dirty="0"/>
              <a:t>Importance of Test Cases</a:t>
            </a:r>
            <a:br>
              <a:rPr lang="en-US" b="1" dirty="0"/>
            </a:br>
            <a:endParaRPr lang="en-US" dirty="0"/>
          </a:p>
        </p:txBody>
      </p:sp>
      <p:sp>
        <p:nvSpPr>
          <p:cNvPr id="3" name="Content Placeholder 2">
            <a:extLst>
              <a:ext uri="{FF2B5EF4-FFF2-40B4-BE49-F238E27FC236}">
                <a16:creationId xmlns:a16="http://schemas.microsoft.com/office/drawing/2014/main" id="{C3E7B2FD-F072-4478-BE65-83A9FA089139}"/>
              </a:ext>
            </a:extLst>
          </p:cNvPr>
          <p:cNvSpPr>
            <a:spLocks noGrp="1"/>
          </p:cNvSpPr>
          <p:nvPr>
            <p:ph idx="1"/>
          </p:nvPr>
        </p:nvSpPr>
        <p:spPr/>
        <p:txBody>
          <a:bodyPr>
            <a:normAutofit lnSpcReduction="10000"/>
          </a:bodyPr>
          <a:lstStyle/>
          <a:p>
            <a:r>
              <a:rPr lang="en-US" dirty="0"/>
              <a:t>Central Position in Testing: Test cases play a crucial role in the testing process, serving as the primary means to verify the correctness and reliability of software.</a:t>
            </a:r>
          </a:p>
          <a:p>
            <a:r>
              <a:rPr lang="en-US" dirty="0"/>
              <a:t>Testing Process Steps:</a:t>
            </a:r>
          </a:p>
          <a:p>
            <a:pPr lvl="1"/>
            <a:r>
              <a:rPr lang="en-US" dirty="0"/>
              <a:t>Test Planning: Involves defining objectives, selecting appropriate test cases, and outlining testing strategies.</a:t>
            </a:r>
          </a:p>
          <a:p>
            <a:pPr lvl="1"/>
            <a:r>
              <a:rPr lang="en-US" dirty="0"/>
              <a:t>Test Case Development: Involves creating structured test cases based on requirements and specifications.</a:t>
            </a:r>
          </a:p>
          <a:p>
            <a:pPr lvl="1"/>
            <a:r>
              <a:rPr lang="en-US" dirty="0"/>
              <a:t>Running Test Cases: Involves executing the test cases against the software under test to evaluate its behavior.</a:t>
            </a:r>
          </a:p>
          <a:p>
            <a:pPr lvl="1"/>
            <a:r>
              <a:rPr lang="en-US" dirty="0"/>
              <a:t>Evaluating Test Results: Involves analyzing the outcomes of test case executions to assess software quality and identify defects.</a:t>
            </a:r>
          </a:p>
          <a:p>
            <a:endParaRPr lang="en-US" dirty="0"/>
          </a:p>
        </p:txBody>
      </p:sp>
    </p:spTree>
    <p:extLst>
      <p:ext uri="{BB962C8B-B14F-4D97-AF65-F5344CB8AC3E}">
        <p14:creationId xmlns:p14="http://schemas.microsoft.com/office/powerpoint/2010/main" val="284470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FCD40E-23B1-461F-9C6C-91AFCF360268}"/>
              </a:ext>
            </a:extLst>
          </p:cNvPr>
          <p:cNvSpPr>
            <a:spLocks noGrp="1"/>
          </p:cNvSpPr>
          <p:nvPr>
            <p:ph type="title"/>
          </p:nvPr>
        </p:nvSpPr>
        <p:spPr/>
        <p:txBody>
          <a:bodyPr/>
          <a:lstStyle/>
          <a:p>
            <a:r>
              <a:rPr lang="en-US" dirty="0"/>
              <a:t>A Perspective on Testing</a:t>
            </a:r>
          </a:p>
        </p:txBody>
      </p:sp>
      <p:sp>
        <p:nvSpPr>
          <p:cNvPr id="5" name="Text Placeholder 4">
            <a:extLst>
              <a:ext uri="{FF2B5EF4-FFF2-40B4-BE49-F238E27FC236}">
                <a16:creationId xmlns:a16="http://schemas.microsoft.com/office/drawing/2014/main" id="{054AFCCA-DEED-43D2-86AD-9F9F7B29C56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002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11DE-EF7B-451C-8216-3AAD7B2B69AE}"/>
              </a:ext>
            </a:extLst>
          </p:cNvPr>
          <p:cNvSpPr>
            <a:spLocks noGrp="1"/>
          </p:cNvSpPr>
          <p:nvPr>
            <p:ph type="title"/>
          </p:nvPr>
        </p:nvSpPr>
        <p:spPr/>
        <p:txBody>
          <a:bodyPr/>
          <a:lstStyle/>
          <a:p>
            <a:r>
              <a:rPr lang="en-US" b="1" dirty="0"/>
              <a:t>Life Cycle Model for Testing</a:t>
            </a:r>
            <a:br>
              <a:rPr lang="en-US" b="1" dirty="0"/>
            </a:br>
            <a:endParaRPr lang="en-US" dirty="0"/>
          </a:p>
        </p:txBody>
      </p:sp>
      <p:sp>
        <p:nvSpPr>
          <p:cNvPr id="3" name="Content Placeholder 2">
            <a:extLst>
              <a:ext uri="{FF2B5EF4-FFF2-40B4-BE49-F238E27FC236}">
                <a16:creationId xmlns:a16="http://schemas.microsoft.com/office/drawing/2014/main" id="{7EC84200-ABF9-4282-A83C-19D8DE5E064E}"/>
              </a:ext>
            </a:extLst>
          </p:cNvPr>
          <p:cNvSpPr>
            <a:spLocks noGrp="1"/>
          </p:cNvSpPr>
          <p:nvPr>
            <p:ph idx="1"/>
          </p:nvPr>
        </p:nvSpPr>
        <p:spPr/>
        <p:txBody>
          <a:bodyPr/>
          <a:lstStyle/>
          <a:p>
            <a:r>
              <a:rPr lang="en-US" dirty="0"/>
              <a:t>Figure 1.1 portrays a life cycle model for testing, illustrating the various phases involved in the testing process.</a:t>
            </a:r>
          </a:p>
          <a:p>
            <a:r>
              <a:rPr lang="en-US" dirty="0"/>
              <a:t>Opportunities for Error: The development phases present opportunities for errors to occur, resulting in faults that may propagate through subsequent stages.</a:t>
            </a:r>
          </a:p>
          <a:p>
            <a:r>
              <a:rPr lang="en-US" dirty="0"/>
              <a:t>Fault Resolution: The process of resolving faults introduces additional opportunities for errors to occur, potentially leading to new defects or issues.</a:t>
            </a:r>
          </a:p>
          <a:p>
            <a:endParaRPr lang="en-US" dirty="0"/>
          </a:p>
        </p:txBody>
      </p:sp>
    </p:spTree>
    <p:extLst>
      <p:ext uri="{BB962C8B-B14F-4D97-AF65-F5344CB8AC3E}">
        <p14:creationId xmlns:p14="http://schemas.microsoft.com/office/powerpoint/2010/main" val="2179540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2F09-C42B-4490-851F-402359344FF3}"/>
              </a:ext>
            </a:extLst>
          </p:cNvPr>
          <p:cNvSpPr>
            <a:spLocks noGrp="1"/>
          </p:cNvSpPr>
          <p:nvPr>
            <p:ph type="title"/>
          </p:nvPr>
        </p:nvSpPr>
        <p:spPr/>
        <p:txBody>
          <a:bodyPr/>
          <a:lstStyle/>
          <a:p>
            <a:r>
              <a:rPr lang="en-US" dirty="0"/>
              <a:t>1.1</a:t>
            </a:r>
          </a:p>
        </p:txBody>
      </p:sp>
      <p:pic>
        <p:nvPicPr>
          <p:cNvPr id="4" name="Google Shape;186;p17">
            <a:extLst>
              <a:ext uri="{FF2B5EF4-FFF2-40B4-BE49-F238E27FC236}">
                <a16:creationId xmlns:a16="http://schemas.microsoft.com/office/drawing/2014/main" id="{9E166EDC-6F93-4D80-B14B-50733CF752A1}"/>
              </a:ext>
            </a:extLst>
          </p:cNvPr>
          <p:cNvPicPr preferRelativeResize="0">
            <a:picLocks noGrp="1"/>
          </p:cNvPicPr>
          <p:nvPr>
            <p:ph idx="1"/>
          </p:nvPr>
        </p:nvPicPr>
        <p:blipFill rotWithShape="1">
          <a:blip r:embed="rId2">
            <a:alphaModFix/>
          </a:blip>
          <a:srcRect/>
          <a:stretch/>
        </p:blipFill>
        <p:spPr>
          <a:xfrm>
            <a:off x="1107583" y="1352282"/>
            <a:ext cx="9839459" cy="5140593"/>
          </a:xfrm>
          <a:prstGeom prst="rect">
            <a:avLst/>
          </a:prstGeom>
          <a:noFill/>
          <a:ln>
            <a:noFill/>
          </a:ln>
        </p:spPr>
      </p:pic>
    </p:spTree>
    <p:extLst>
      <p:ext uri="{BB962C8B-B14F-4D97-AF65-F5344CB8AC3E}">
        <p14:creationId xmlns:p14="http://schemas.microsoft.com/office/powerpoint/2010/main" val="1357321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469D-417D-4D93-859B-762C2CFA124D}"/>
              </a:ext>
            </a:extLst>
          </p:cNvPr>
          <p:cNvSpPr>
            <a:spLocks noGrp="1"/>
          </p:cNvSpPr>
          <p:nvPr>
            <p:ph type="title"/>
          </p:nvPr>
        </p:nvSpPr>
        <p:spPr/>
        <p:txBody>
          <a:bodyPr/>
          <a:lstStyle/>
          <a:p>
            <a:r>
              <a:rPr lang="en-US" b="1" dirty="0"/>
              <a:t>Test Case Essentials</a:t>
            </a:r>
            <a:r>
              <a:rPr lang="en-US" dirty="0"/>
              <a:t/>
            </a:r>
            <a:br>
              <a:rPr lang="en-US" dirty="0"/>
            </a:br>
            <a:endParaRPr lang="en-US" dirty="0"/>
          </a:p>
        </p:txBody>
      </p:sp>
      <p:sp>
        <p:nvSpPr>
          <p:cNvPr id="3" name="Content Placeholder 2">
            <a:extLst>
              <a:ext uri="{FF2B5EF4-FFF2-40B4-BE49-F238E27FC236}">
                <a16:creationId xmlns:a16="http://schemas.microsoft.com/office/drawing/2014/main" id="{B66AED60-1915-4848-9EF6-A8215EDFAC5B}"/>
              </a:ext>
            </a:extLst>
          </p:cNvPr>
          <p:cNvSpPr>
            <a:spLocks noGrp="1"/>
          </p:cNvSpPr>
          <p:nvPr>
            <p:ph idx="1"/>
          </p:nvPr>
        </p:nvSpPr>
        <p:spPr/>
        <p:txBody>
          <a:bodyPr>
            <a:normAutofit/>
          </a:bodyPr>
          <a:lstStyle/>
          <a:p>
            <a:r>
              <a:rPr lang="en-US" dirty="0"/>
              <a:t>Definition: A test case is a recognized work product in software testing.</a:t>
            </a:r>
          </a:p>
          <a:p>
            <a:r>
              <a:rPr lang="en-US" dirty="0"/>
              <a:t>Components of a Complete Test Case:</a:t>
            </a:r>
          </a:p>
          <a:p>
            <a:pPr lvl="1"/>
            <a:r>
              <a:rPr lang="en-US" dirty="0"/>
              <a:t>Test Case Identifier</a:t>
            </a:r>
          </a:p>
          <a:p>
            <a:pPr lvl="1"/>
            <a:r>
              <a:rPr lang="en-US" dirty="0"/>
              <a:t>Brief Statement of Purpose (e.g., a business rule)</a:t>
            </a:r>
          </a:p>
          <a:p>
            <a:pPr lvl="1"/>
            <a:r>
              <a:rPr lang="en-US" dirty="0"/>
              <a:t>Description of Preconditions</a:t>
            </a:r>
          </a:p>
          <a:p>
            <a:pPr lvl="1"/>
            <a:r>
              <a:rPr lang="en-US" dirty="0"/>
              <a:t>Actual Test Case Inputs</a:t>
            </a:r>
          </a:p>
          <a:p>
            <a:pPr lvl="1"/>
            <a:r>
              <a:rPr lang="en-US" dirty="0"/>
              <a:t>Expected Outputs</a:t>
            </a:r>
          </a:p>
          <a:p>
            <a:pPr lvl="1"/>
            <a:r>
              <a:rPr lang="en-US" dirty="0"/>
              <a:t>Description of Expected Postconditions</a:t>
            </a:r>
          </a:p>
          <a:p>
            <a:pPr lvl="1"/>
            <a:r>
              <a:rPr lang="en-US" dirty="0"/>
              <a:t>Execution History (for test management use)</a:t>
            </a:r>
          </a:p>
          <a:p>
            <a:endParaRPr lang="en-US" dirty="0"/>
          </a:p>
        </p:txBody>
      </p:sp>
    </p:spTree>
    <p:extLst>
      <p:ext uri="{BB962C8B-B14F-4D97-AF65-F5344CB8AC3E}">
        <p14:creationId xmlns:p14="http://schemas.microsoft.com/office/powerpoint/2010/main" val="3792630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FC0C-9364-4EE7-AD68-B3BCA64063F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3F2C0CC-BA1D-4BB6-AC50-12EF6D5BA859}"/>
              </a:ext>
            </a:extLst>
          </p:cNvPr>
          <p:cNvSpPr>
            <a:spLocks noGrp="1"/>
          </p:cNvSpPr>
          <p:nvPr>
            <p:ph idx="1"/>
          </p:nvPr>
        </p:nvSpPr>
        <p:spPr/>
        <p:txBody>
          <a:bodyPr>
            <a:normAutofit/>
          </a:bodyPr>
          <a:lstStyle/>
          <a:p>
            <a:r>
              <a:rPr lang="en-US" b="1" dirty="0"/>
              <a:t>Importance of Output</a:t>
            </a:r>
            <a:endParaRPr lang="en-US" dirty="0"/>
          </a:p>
          <a:p>
            <a:pPr lvl="1"/>
            <a:r>
              <a:rPr lang="en-US" dirty="0"/>
              <a:t>The output portion of a test case is often overlooked but is crucial, especially in complex scenarios.</a:t>
            </a:r>
          </a:p>
          <a:p>
            <a:pPr lvl="1"/>
            <a:r>
              <a:rPr lang="en-US" dirty="0"/>
              <a:t>Example: In testing software for determining optimal aircraft routes, defining the expected optimal route is challenging. Solutions like reference testing, involving expert judgments, can help address this challenge.</a:t>
            </a:r>
          </a:p>
          <a:p>
            <a:endParaRPr lang="en-US" dirty="0"/>
          </a:p>
        </p:txBody>
      </p:sp>
    </p:spTree>
    <p:extLst>
      <p:ext uri="{BB962C8B-B14F-4D97-AF65-F5344CB8AC3E}">
        <p14:creationId xmlns:p14="http://schemas.microsoft.com/office/powerpoint/2010/main" val="291235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162F-3C23-4B1C-AB24-FDD00C4C1F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7D0152-2B92-49EF-94EA-8419F6A85790}"/>
              </a:ext>
            </a:extLst>
          </p:cNvPr>
          <p:cNvSpPr>
            <a:spLocks noGrp="1"/>
          </p:cNvSpPr>
          <p:nvPr>
            <p:ph idx="1"/>
          </p:nvPr>
        </p:nvSpPr>
        <p:spPr/>
        <p:txBody>
          <a:bodyPr/>
          <a:lstStyle/>
          <a:p>
            <a:r>
              <a:rPr lang="en-US" b="1" dirty="0"/>
              <a:t>Test Case Execution Process</a:t>
            </a:r>
            <a:endParaRPr lang="en-US" dirty="0"/>
          </a:p>
          <a:p>
            <a:pPr lvl="1"/>
            <a:r>
              <a:rPr lang="en-US" dirty="0"/>
              <a:t>Test case execution involves several steps:</a:t>
            </a:r>
          </a:p>
          <a:p>
            <a:pPr lvl="2"/>
            <a:r>
              <a:rPr lang="en-US" dirty="0"/>
              <a:t>Establishing necessary preconditions</a:t>
            </a:r>
          </a:p>
          <a:p>
            <a:pPr lvl="2"/>
            <a:r>
              <a:rPr lang="en-US" dirty="0"/>
              <a:t>Providing test case inputs</a:t>
            </a:r>
          </a:p>
          <a:p>
            <a:pPr lvl="2"/>
            <a:r>
              <a:rPr lang="en-US" dirty="0"/>
              <a:t>Observing outputs</a:t>
            </a:r>
          </a:p>
          <a:p>
            <a:pPr lvl="2"/>
            <a:r>
              <a:rPr lang="en-US" dirty="0"/>
              <a:t>Comparing observed outputs with expected outputs</a:t>
            </a:r>
          </a:p>
          <a:p>
            <a:pPr lvl="2"/>
            <a:r>
              <a:rPr lang="en-US" dirty="0"/>
              <a:t>Ensuring expected postconditions exist to determine test success or failure.</a:t>
            </a:r>
          </a:p>
          <a:p>
            <a:pPr marL="0" indent="0">
              <a:buNone/>
            </a:pPr>
            <a:endParaRPr lang="en-US" dirty="0"/>
          </a:p>
        </p:txBody>
      </p:sp>
    </p:spTree>
    <p:extLst>
      <p:ext uri="{BB962C8B-B14F-4D97-AF65-F5344CB8AC3E}">
        <p14:creationId xmlns:p14="http://schemas.microsoft.com/office/powerpoint/2010/main" val="1066400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214C-B1A3-481F-916A-8879AAC01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B206CB2-39F4-44C9-BAA0-3088144DA0D6}"/>
              </a:ext>
            </a:extLst>
          </p:cNvPr>
          <p:cNvSpPr>
            <a:spLocks noGrp="1"/>
          </p:cNvSpPr>
          <p:nvPr>
            <p:ph idx="1"/>
          </p:nvPr>
        </p:nvSpPr>
        <p:spPr/>
        <p:txBody>
          <a:bodyPr/>
          <a:lstStyle/>
          <a:p>
            <a:r>
              <a:rPr lang="en-US" b="1" dirty="0"/>
              <a:t>Value of Test Cases</a:t>
            </a:r>
            <a:endParaRPr lang="en-US" dirty="0"/>
          </a:p>
          <a:p>
            <a:r>
              <a:rPr lang="en-US" dirty="0"/>
              <a:t>Test cases are as valuable as source code in the software development process.</a:t>
            </a:r>
          </a:p>
          <a:p>
            <a:r>
              <a:rPr lang="en-US" dirty="0"/>
              <a:t>They need to be developed, reviewed, used, managed, and saved to ensure effective testing and quality assurance.</a:t>
            </a:r>
          </a:p>
          <a:p>
            <a:endParaRPr lang="en-US" dirty="0"/>
          </a:p>
        </p:txBody>
      </p:sp>
    </p:spTree>
    <p:extLst>
      <p:ext uri="{BB962C8B-B14F-4D97-AF65-F5344CB8AC3E}">
        <p14:creationId xmlns:p14="http://schemas.microsoft.com/office/powerpoint/2010/main" val="108151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8004-7414-4C87-BF81-210ADDABCD7A}"/>
              </a:ext>
            </a:extLst>
          </p:cNvPr>
          <p:cNvSpPr>
            <a:spLocks noGrp="1"/>
          </p:cNvSpPr>
          <p:nvPr>
            <p:ph type="title"/>
          </p:nvPr>
        </p:nvSpPr>
        <p:spPr/>
        <p:txBody>
          <a:bodyPr/>
          <a:lstStyle/>
          <a:p>
            <a:r>
              <a:rPr lang="en-US" dirty="0"/>
              <a:t>Venn Diagram</a:t>
            </a:r>
          </a:p>
        </p:txBody>
      </p:sp>
      <p:sp>
        <p:nvSpPr>
          <p:cNvPr id="3" name="Content Placeholder 2">
            <a:extLst>
              <a:ext uri="{FF2B5EF4-FFF2-40B4-BE49-F238E27FC236}">
                <a16:creationId xmlns:a16="http://schemas.microsoft.com/office/drawing/2014/main" id="{2167B3C9-970B-44B9-A096-8F082BE2EBAA}"/>
              </a:ext>
            </a:extLst>
          </p:cNvPr>
          <p:cNvSpPr>
            <a:spLocks noGrp="1"/>
          </p:cNvSpPr>
          <p:nvPr>
            <p:ph idx="1"/>
          </p:nvPr>
        </p:nvSpPr>
        <p:spPr/>
        <p:txBody>
          <a:bodyPr>
            <a:normAutofit/>
          </a:bodyPr>
          <a:lstStyle/>
          <a:p>
            <a:r>
              <a:rPr lang="en-US" b="1" dirty="0"/>
              <a:t>Fundamental Focus of Testing</a:t>
            </a:r>
            <a:endParaRPr lang="en-US" dirty="0"/>
          </a:p>
          <a:p>
            <a:pPr lvl="1"/>
            <a:r>
              <a:rPr lang="en-US" dirty="0"/>
              <a:t>Testing is primarily concerned with behavior rather than the code-based perspective common among software developers.</a:t>
            </a:r>
          </a:p>
          <a:p>
            <a:pPr lvl="1"/>
            <a:r>
              <a:rPr lang="en-US" dirty="0"/>
              <a:t>Distinction: The code-based view focuses on what the software is (its structure and implementation), while the behavioral view considers what it does (its functionality and behavior).</a:t>
            </a:r>
          </a:p>
          <a:p>
            <a:endParaRPr lang="en-US" dirty="0"/>
          </a:p>
        </p:txBody>
      </p:sp>
    </p:spTree>
    <p:extLst>
      <p:ext uri="{BB962C8B-B14F-4D97-AF65-F5344CB8AC3E}">
        <p14:creationId xmlns:p14="http://schemas.microsoft.com/office/powerpoint/2010/main" val="3553955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F494-3F02-4E22-9870-15EEF243E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6DBDE5-4D6D-4186-9583-A644394311EE}"/>
              </a:ext>
            </a:extLst>
          </p:cNvPr>
          <p:cNvSpPr>
            <a:spLocks noGrp="1"/>
          </p:cNvSpPr>
          <p:nvPr>
            <p:ph idx="1"/>
          </p:nvPr>
        </p:nvSpPr>
        <p:spPr/>
        <p:txBody>
          <a:bodyPr>
            <a:normAutofit lnSpcReduction="10000"/>
          </a:bodyPr>
          <a:lstStyle/>
          <a:p>
            <a:r>
              <a:rPr lang="en-US" b="1" dirty="0"/>
              <a:t>Source of Difficulty for Testers</a:t>
            </a:r>
            <a:endParaRPr lang="en-US" dirty="0"/>
          </a:p>
          <a:p>
            <a:pPr lvl="1"/>
            <a:r>
              <a:rPr lang="en-US" dirty="0"/>
              <a:t>Testers often encounter challenges because the base documents, such as requirements and specifications, are typically written by and for developers.</a:t>
            </a:r>
          </a:p>
          <a:p>
            <a:pPr lvl="1"/>
            <a:r>
              <a:rPr lang="en-US" dirty="0"/>
              <a:t>Emphasis on Code-based Information: Base documents tend to prioritize code-based information over behavioral aspects, making it challenging for testers to derive the expected behavior solely from these documents.</a:t>
            </a:r>
          </a:p>
          <a:p>
            <a:r>
              <a:rPr lang="en-US" b="1" dirty="0"/>
              <a:t>Role of a Venn Diagram</a:t>
            </a:r>
            <a:endParaRPr lang="en-US" dirty="0"/>
          </a:p>
          <a:p>
            <a:pPr lvl="1"/>
            <a:r>
              <a:rPr lang="en-US" dirty="0"/>
              <a:t>A simple Venn diagram is introduced to clarify several persistent questions about testing.</a:t>
            </a:r>
          </a:p>
          <a:p>
            <a:pPr lvl="1"/>
            <a:r>
              <a:rPr lang="en-US" dirty="0"/>
              <a:t>The diagram helps illustrate the relationship between code-based information and behavioral aspects, providing insights into the intersection and differences between the two perspectives.</a:t>
            </a:r>
          </a:p>
          <a:p>
            <a:endParaRPr lang="en-US" dirty="0"/>
          </a:p>
        </p:txBody>
      </p:sp>
    </p:spTree>
    <p:extLst>
      <p:ext uri="{BB962C8B-B14F-4D97-AF65-F5344CB8AC3E}">
        <p14:creationId xmlns:p14="http://schemas.microsoft.com/office/powerpoint/2010/main" val="2827993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404B-B5DB-4D6D-A6CE-1750808CE53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0A4EF70-5355-497B-881F-6942BACE15E3}"/>
              </a:ext>
            </a:extLst>
          </p:cNvPr>
          <p:cNvSpPr>
            <a:spLocks noGrp="1"/>
          </p:cNvSpPr>
          <p:nvPr>
            <p:ph idx="1"/>
          </p:nvPr>
        </p:nvSpPr>
        <p:spPr/>
        <p:txBody>
          <a:bodyPr>
            <a:normAutofit/>
          </a:bodyPr>
          <a:lstStyle/>
          <a:p>
            <a:r>
              <a:rPr lang="en-US" b="1" dirty="0"/>
              <a:t>Universe of Program Behaviors</a:t>
            </a:r>
            <a:endParaRPr lang="en-US" dirty="0"/>
          </a:p>
          <a:p>
            <a:pPr lvl="1"/>
            <a:r>
              <a:rPr lang="en-US" dirty="0"/>
              <a:t>Testing focuses on understanding the essence of program behaviors.</a:t>
            </a:r>
          </a:p>
          <a:p>
            <a:pPr lvl="1"/>
            <a:r>
              <a:rPr lang="en-US" dirty="0"/>
              <a:t>Given a program and its specification, consider the set S of specified behaviors and the set P of programmed behaviors.</a:t>
            </a:r>
          </a:p>
          <a:p>
            <a:r>
              <a:rPr lang="en-US" b="1" dirty="0"/>
              <a:t>Relationship between Specified and Programmed Behaviors</a:t>
            </a:r>
            <a:endParaRPr lang="en-US" dirty="0"/>
          </a:p>
          <a:p>
            <a:pPr lvl="1"/>
            <a:r>
              <a:rPr lang="en-US" dirty="0"/>
              <a:t>Figure 1.2 illustrates the relationship between specified and programmed behaviors.</a:t>
            </a:r>
          </a:p>
          <a:p>
            <a:pPr lvl="1"/>
            <a:r>
              <a:rPr lang="en-US" dirty="0"/>
              <a:t>Specified behaviors are represented in the circle labeled S, while programmed behaviors are in circle P.</a:t>
            </a:r>
          </a:p>
          <a:p>
            <a:pPr lvl="1"/>
            <a:r>
              <a:rPr lang="en-US" dirty="0"/>
              <a:t>The intersection of S and P represents the "correct" portion, where behaviors are both specified and implemented.</a:t>
            </a:r>
          </a:p>
          <a:p>
            <a:endParaRPr lang="en-US" dirty="0"/>
          </a:p>
        </p:txBody>
      </p:sp>
    </p:spTree>
    <p:extLst>
      <p:ext uri="{BB962C8B-B14F-4D97-AF65-F5344CB8AC3E}">
        <p14:creationId xmlns:p14="http://schemas.microsoft.com/office/powerpoint/2010/main" val="692263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3D39-B1B9-49E9-A551-CCBD674745EA}"/>
              </a:ext>
            </a:extLst>
          </p:cNvPr>
          <p:cNvSpPr>
            <a:spLocks noGrp="1"/>
          </p:cNvSpPr>
          <p:nvPr>
            <p:ph type="title"/>
          </p:nvPr>
        </p:nvSpPr>
        <p:spPr/>
        <p:txBody>
          <a:bodyPr/>
          <a:lstStyle/>
          <a:p>
            <a:r>
              <a:rPr lang="en-US" dirty="0"/>
              <a:t>1.2</a:t>
            </a:r>
          </a:p>
        </p:txBody>
      </p:sp>
      <p:pic>
        <p:nvPicPr>
          <p:cNvPr id="4" name="Google Shape;204;p20">
            <a:extLst>
              <a:ext uri="{FF2B5EF4-FFF2-40B4-BE49-F238E27FC236}">
                <a16:creationId xmlns:a16="http://schemas.microsoft.com/office/drawing/2014/main" id="{577B9600-EE77-40C1-9E08-ACB4F1B649C9}"/>
              </a:ext>
            </a:extLst>
          </p:cNvPr>
          <p:cNvPicPr preferRelativeResize="0">
            <a:picLocks noGrp="1"/>
          </p:cNvPicPr>
          <p:nvPr>
            <p:ph idx="1"/>
          </p:nvPr>
        </p:nvPicPr>
        <p:blipFill rotWithShape="1">
          <a:blip r:embed="rId2">
            <a:alphaModFix/>
          </a:blip>
          <a:srcRect/>
          <a:stretch/>
        </p:blipFill>
        <p:spPr>
          <a:xfrm>
            <a:off x="1004552" y="1596980"/>
            <a:ext cx="9247031" cy="4998926"/>
          </a:xfrm>
          <a:prstGeom prst="rect">
            <a:avLst/>
          </a:prstGeom>
          <a:noFill/>
          <a:ln>
            <a:noFill/>
          </a:ln>
        </p:spPr>
      </p:pic>
    </p:spTree>
    <p:extLst>
      <p:ext uri="{BB962C8B-B14F-4D97-AF65-F5344CB8AC3E}">
        <p14:creationId xmlns:p14="http://schemas.microsoft.com/office/powerpoint/2010/main" val="168519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A86A-B2DF-4AF0-B44E-9F1A53C79CC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24349CD-9133-4A50-A65A-4D87D4829543}"/>
              </a:ext>
            </a:extLst>
          </p:cNvPr>
          <p:cNvSpPr>
            <a:spLocks noGrp="1"/>
          </p:cNvSpPr>
          <p:nvPr>
            <p:ph idx="1"/>
          </p:nvPr>
        </p:nvSpPr>
        <p:spPr/>
        <p:txBody>
          <a:bodyPr>
            <a:normAutofit/>
          </a:bodyPr>
          <a:lstStyle/>
          <a:p>
            <a:r>
              <a:rPr lang="en-US" b="1" dirty="0"/>
              <a:t>Why do we test?</a:t>
            </a:r>
            <a:endParaRPr lang="en-US" dirty="0"/>
          </a:p>
          <a:p>
            <a:pPr lvl="1"/>
            <a:r>
              <a:rPr lang="en-US" dirty="0"/>
              <a:t>Two primary reasons: to make a judgment about quality or acceptability, and to discover problems.</a:t>
            </a:r>
          </a:p>
          <a:p>
            <a:pPr lvl="1"/>
            <a:r>
              <a:rPr lang="en-US" dirty="0"/>
              <a:t>Testing is necessary because humans are fallible, particularly in the domain of software and software-controlled systems.</a:t>
            </a:r>
          </a:p>
          <a:p>
            <a:r>
              <a:rPr lang="en-US" b="1" dirty="0"/>
              <a:t>Purpose of Testing</a:t>
            </a:r>
            <a:endParaRPr lang="en-US" dirty="0"/>
          </a:p>
          <a:p>
            <a:pPr lvl="1"/>
            <a:r>
              <a:rPr lang="en-US" dirty="0"/>
              <a:t>Quality assessment: Assessing the quality or acceptability of the software product.</a:t>
            </a:r>
          </a:p>
          <a:p>
            <a:pPr lvl="1"/>
            <a:r>
              <a:rPr lang="en-US" dirty="0"/>
              <a:t>Problem discovery: Identifying and addressing issues and defects within the software.</a:t>
            </a:r>
          </a:p>
          <a:p>
            <a:endParaRPr lang="en-US" dirty="0"/>
          </a:p>
        </p:txBody>
      </p:sp>
    </p:spTree>
    <p:extLst>
      <p:ext uri="{BB962C8B-B14F-4D97-AF65-F5344CB8AC3E}">
        <p14:creationId xmlns:p14="http://schemas.microsoft.com/office/powerpoint/2010/main" val="1940320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3B23-29D4-4A25-89E0-FFD5083EA6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FD7571-F8F4-40F3-9B3C-5E73042D3AB5}"/>
              </a:ext>
            </a:extLst>
          </p:cNvPr>
          <p:cNvSpPr>
            <a:spLocks noGrp="1"/>
          </p:cNvSpPr>
          <p:nvPr>
            <p:ph idx="1"/>
          </p:nvPr>
        </p:nvSpPr>
        <p:spPr/>
        <p:txBody>
          <a:bodyPr/>
          <a:lstStyle/>
          <a:p>
            <a:r>
              <a:rPr lang="en-US" b="1" dirty="0"/>
              <a:t>Challenges Confronting Testers</a:t>
            </a:r>
            <a:endParaRPr lang="en-US" dirty="0"/>
          </a:p>
          <a:p>
            <a:pPr lvl="1"/>
            <a:r>
              <a:rPr lang="en-US" dirty="0"/>
              <a:t>Testers face challenges when certain specified behaviors are not programmed (faults of omission) or when certain programmed behaviors are not specified (faults of commission).</a:t>
            </a:r>
          </a:p>
          <a:p>
            <a:pPr lvl="1"/>
            <a:r>
              <a:rPr lang="en-US" dirty="0"/>
              <a:t>Intersection of S and P: Represents behaviors that are both specified and implemented, which is the desired outcome of testing.</a:t>
            </a:r>
          </a:p>
          <a:p>
            <a:r>
              <a:rPr lang="en-US" b="1" dirty="0"/>
              <a:t>View of Testing</a:t>
            </a:r>
            <a:endParaRPr lang="en-US" dirty="0"/>
          </a:p>
          <a:p>
            <a:pPr lvl="1"/>
            <a:r>
              <a:rPr lang="en-US" dirty="0"/>
              <a:t>Testing is viewed as the determination of the extent of program behavior that is both specified and implemented.</a:t>
            </a:r>
          </a:p>
          <a:p>
            <a:pPr lvl="1"/>
            <a:r>
              <a:rPr lang="en-US" dirty="0"/>
              <a:t>"Correctness" is relative and depends on the alignment between specification and implementation.</a:t>
            </a:r>
          </a:p>
          <a:p>
            <a:endParaRPr lang="en-US" dirty="0"/>
          </a:p>
        </p:txBody>
      </p:sp>
    </p:spTree>
    <p:extLst>
      <p:ext uri="{BB962C8B-B14F-4D97-AF65-F5344CB8AC3E}">
        <p14:creationId xmlns:p14="http://schemas.microsoft.com/office/powerpoint/2010/main" val="1583066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496-B950-48F8-B105-92462703EB08}"/>
              </a:ext>
            </a:extLst>
          </p:cNvPr>
          <p:cNvSpPr>
            <a:spLocks noGrp="1"/>
          </p:cNvSpPr>
          <p:nvPr>
            <p:ph type="title"/>
          </p:nvPr>
        </p:nvSpPr>
        <p:spPr/>
        <p:txBody>
          <a:bodyPr/>
          <a:lstStyle/>
          <a:p>
            <a:r>
              <a:rPr lang="en-US" b="1" dirty="0"/>
              <a:t>Introduction of Test Cases</a:t>
            </a:r>
            <a:r>
              <a:rPr lang="en-US" dirty="0"/>
              <a:t/>
            </a:r>
            <a:br>
              <a:rPr lang="en-US" dirty="0"/>
            </a:br>
            <a:endParaRPr lang="en-US" dirty="0"/>
          </a:p>
        </p:txBody>
      </p:sp>
      <p:sp>
        <p:nvSpPr>
          <p:cNvPr id="3" name="Content Placeholder 2">
            <a:extLst>
              <a:ext uri="{FF2B5EF4-FFF2-40B4-BE49-F238E27FC236}">
                <a16:creationId xmlns:a16="http://schemas.microsoft.com/office/drawing/2014/main" id="{D7899A97-DFD8-48DE-B7B1-60DE8CD6D6E0}"/>
              </a:ext>
            </a:extLst>
          </p:cNvPr>
          <p:cNvSpPr>
            <a:spLocks noGrp="1"/>
          </p:cNvSpPr>
          <p:nvPr>
            <p:ph idx="1"/>
          </p:nvPr>
        </p:nvSpPr>
        <p:spPr/>
        <p:txBody>
          <a:bodyPr>
            <a:normAutofit fontScale="85000" lnSpcReduction="20000"/>
          </a:bodyPr>
          <a:lstStyle/>
          <a:p>
            <a:pPr lvl="1"/>
            <a:r>
              <a:rPr lang="en-US" dirty="0"/>
              <a:t>Figure 1.3 introduces a new circle representing test cases in addition to the circles for specified (S) and programmed (P) behaviors.</a:t>
            </a:r>
          </a:p>
          <a:p>
            <a:r>
              <a:rPr lang="en-US" b="1" dirty="0"/>
              <a:t>Relationships Among Sets S, P, and T</a:t>
            </a:r>
            <a:endParaRPr lang="en-US" dirty="0"/>
          </a:p>
          <a:p>
            <a:pPr lvl="1"/>
            <a:r>
              <a:rPr lang="en-US" dirty="0"/>
              <a:t>Specified behaviors that are not tested:</a:t>
            </a:r>
          </a:p>
          <a:p>
            <a:pPr lvl="2"/>
            <a:r>
              <a:rPr lang="en-US" dirty="0"/>
              <a:t>Region 2: Specified behaviors that are not covered by test cases.</a:t>
            </a:r>
          </a:p>
          <a:p>
            <a:pPr lvl="1"/>
            <a:r>
              <a:rPr lang="en-US" dirty="0"/>
              <a:t>Specified behaviors that are tested:</a:t>
            </a:r>
          </a:p>
          <a:p>
            <a:pPr lvl="2"/>
            <a:r>
              <a:rPr lang="en-US" dirty="0"/>
              <a:t>Region 1: Specified behaviors that are covered by test cases.</a:t>
            </a:r>
          </a:p>
          <a:p>
            <a:pPr lvl="1"/>
            <a:r>
              <a:rPr lang="en-US" dirty="0"/>
              <a:t>Test cases corresponding to unspecified behaviors:</a:t>
            </a:r>
          </a:p>
          <a:p>
            <a:pPr lvl="2"/>
            <a:r>
              <a:rPr lang="en-US" dirty="0"/>
              <a:t>Region 3: Test cases that cover behaviors not specified.</a:t>
            </a:r>
          </a:p>
          <a:p>
            <a:pPr lvl="1"/>
            <a:r>
              <a:rPr lang="en-US" dirty="0"/>
              <a:t>Programmed behaviors that are not tested:</a:t>
            </a:r>
          </a:p>
          <a:p>
            <a:pPr lvl="2"/>
            <a:r>
              <a:rPr lang="en-US" dirty="0"/>
              <a:t>Region 6: Programmed behaviors that are not covered by test cases.</a:t>
            </a:r>
          </a:p>
          <a:p>
            <a:pPr lvl="1"/>
            <a:r>
              <a:rPr lang="en-US" dirty="0"/>
              <a:t>Programmed behaviors that are tested:</a:t>
            </a:r>
          </a:p>
          <a:p>
            <a:pPr lvl="2"/>
            <a:r>
              <a:rPr lang="en-US" dirty="0"/>
              <a:t>Region 1: Programmed behaviors that are covered by test cases.</a:t>
            </a:r>
          </a:p>
          <a:p>
            <a:pPr lvl="1"/>
            <a:r>
              <a:rPr lang="en-US" dirty="0"/>
              <a:t>Test cases corresponding to behaviors that were not implemented:</a:t>
            </a:r>
          </a:p>
          <a:p>
            <a:pPr lvl="2"/>
            <a:r>
              <a:rPr lang="en-US" dirty="0"/>
              <a:t>Region 7: Test cases that cover behaviors that were not implemented.</a:t>
            </a:r>
          </a:p>
          <a:p>
            <a:endParaRPr lang="en-US" dirty="0"/>
          </a:p>
        </p:txBody>
      </p:sp>
    </p:spTree>
    <p:extLst>
      <p:ext uri="{BB962C8B-B14F-4D97-AF65-F5344CB8AC3E}">
        <p14:creationId xmlns:p14="http://schemas.microsoft.com/office/powerpoint/2010/main" val="5890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26C2-5743-4B55-9E60-AC9A6884AEE2}"/>
              </a:ext>
            </a:extLst>
          </p:cNvPr>
          <p:cNvSpPr>
            <a:spLocks noGrp="1"/>
          </p:cNvSpPr>
          <p:nvPr>
            <p:ph type="title"/>
          </p:nvPr>
        </p:nvSpPr>
        <p:spPr/>
        <p:txBody>
          <a:bodyPr/>
          <a:lstStyle/>
          <a:p>
            <a:r>
              <a:rPr lang="en-US" dirty="0"/>
              <a:t>1.3</a:t>
            </a:r>
          </a:p>
        </p:txBody>
      </p:sp>
      <p:pic>
        <p:nvPicPr>
          <p:cNvPr id="4" name="Google Shape;210;p21">
            <a:extLst>
              <a:ext uri="{FF2B5EF4-FFF2-40B4-BE49-F238E27FC236}">
                <a16:creationId xmlns:a16="http://schemas.microsoft.com/office/drawing/2014/main" id="{3F862D23-DB66-42D2-9415-FBB1FF8F149A}"/>
              </a:ext>
            </a:extLst>
          </p:cNvPr>
          <p:cNvPicPr preferRelativeResize="0">
            <a:picLocks noGrp="1"/>
          </p:cNvPicPr>
          <p:nvPr>
            <p:ph idx="1"/>
          </p:nvPr>
        </p:nvPicPr>
        <p:blipFill rotWithShape="1">
          <a:blip r:embed="rId2">
            <a:alphaModFix/>
          </a:blip>
          <a:srcRect/>
          <a:stretch/>
        </p:blipFill>
        <p:spPr>
          <a:xfrm>
            <a:off x="3733800" y="1934369"/>
            <a:ext cx="4724400" cy="4133850"/>
          </a:xfrm>
          <a:prstGeom prst="rect">
            <a:avLst/>
          </a:prstGeom>
          <a:noFill/>
          <a:ln>
            <a:noFill/>
          </a:ln>
        </p:spPr>
      </p:pic>
    </p:spTree>
    <p:extLst>
      <p:ext uri="{BB962C8B-B14F-4D97-AF65-F5344CB8AC3E}">
        <p14:creationId xmlns:p14="http://schemas.microsoft.com/office/powerpoint/2010/main" val="2173445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5CEF-37B6-4AAE-B6E6-3E8D6A9F23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28212F-6715-4384-B7AE-BA01BEA726EC}"/>
              </a:ext>
            </a:extLst>
          </p:cNvPr>
          <p:cNvSpPr>
            <a:spLocks noGrp="1"/>
          </p:cNvSpPr>
          <p:nvPr>
            <p:ph idx="1"/>
          </p:nvPr>
        </p:nvSpPr>
        <p:spPr/>
        <p:txBody>
          <a:bodyPr/>
          <a:lstStyle/>
          <a:p>
            <a:r>
              <a:rPr lang="en-US" b="1" dirty="0"/>
              <a:t>Discrepancy with the Universe of Discourse</a:t>
            </a:r>
            <a:endParaRPr lang="en-US" dirty="0"/>
          </a:p>
          <a:p>
            <a:pPr lvl="1"/>
            <a:r>
              <a:rPr lang="en-US" dirty="0"/>
              <a:t>There may be a slight discrepancy between the universe of discourse and the sets of program behaviors and test cases because a test case causes a program behavior.</a:t>
            </a:r>
          </a:p>
          <a:p>
            <a:pPr lvl="1"/>
            <a:r>
              <a:rPr lang="en-US" dirty="0"/>
              <a:t>This discrepancy is understandable, given that test cases induce program behaviors and may not perfectly align with the specified and programmed behaviors.</a:t>
            </a:r>
          </a:p>
          <a:p>
            <a:endParaRPr lang="en-US" dirty="0"/>
          </a:p>
        </p:txBody>
      </p:sp>
    </p:spTree>
    <p:extLst>
      <p:ext uri="{BB962C8B-B14F-4D97-AF65-F5344CB8AC3E}">
        <p14:creationId xmlns:p14="http://schemas.microsoft.com/office/powerpoint/2010/main" val="2423139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9955-FF33-4858-ACB6-192EB507B834}"/>
              </a:ext>
            </a:extLst>
          </p:cNvPr>
          <p:cNvSpPr>
            <a:spLocks noGrp="1"/>
          </p:cNvSpPr>
          <p:nvPr>
            <p:ph type="title"/>
          </p:nvPr>
        </p:nvSpPr>
        <p:spPr/>
        <p:txBody>
          <a:bodyPr/>
          <a:lstStyle/>
          <a:p>
            <a:r>
              <a:rPr lang="en-US" b="1" dirty="0"/>
              <a:t>Significance of Each Region</a:t>
            </a:r>
            <a:r>
              <a:rPr lang="en-US" dirty="0"/>
              <a:t/>
            </a:r>
            <a:br>
              <a:rPr lang="en-US" dirty="0"/>
            </a:br>
            <a:endParaRPr lang="en-US" dirty="0"/>
          </a:p>
        </p:txBody>
      </p:sp>
      <p:sp>
        <p:nvSpPr>
          <p:cNvPr id="3" name="Content Placeholder 2">
            <a:extLst>
              <a:ext uri="{FF2B5EF4-FFF2-40B4-BE49-F238E27FC236}">
                <a16:creationId xmlns:a16="http://schemas.microsoft.com/office/drawing/2014/main" id="{1C08C8C4-1497-4012-A879-E9B594668036}"/>
              </a:ext>
            </a:extLst>
          </p:cNvPr>
          <p:cNvSpPr>
            <a:spLocks noGrp="1"/>
          </p:cNvSpPr>
          <p:nvPr>
            <p:ph idx="1"/>
          </p:nvPr>
        </p:nvSpPr>
        <p:spPr/>
        <p:txBody>
          <a:bodyPr>
            <a:normAutofit/>
          </a:bodyPr>
          <a:lstStyle/>
          <a:p>
            <a:pPr lvl="1"/>
            <a:r>
              <a:rPr lang="en-US" dirty="0"/>
              <a:t>Region 2 (Specified behaviors not tested): Incomplete testing occurs when specified behaviors exist but are not covered by test cases. This highlights the importance of ensuring comprehensive test coverage to address all specified behaviors.</a:t>
            </a:r>
          </a:p>
          <a:p>
            <a:endParaRPr lang="en-US" dirty="0"/>
          </a:p>
        </p:txBody>
      </p:sp>
    </p:spTree>
    <p:extLst>
      <p:ext uri="{BB962C8B-B14F-4D97-AF65-F5344CB8AC3E}">
        <p14:creationId xmlns:p14="http://schemas.microsoft.com/office/powerpoint/2010/main" val="38026571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CFA8-8A6B-4C2F-8659-3CB0794F9C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A959B4-D265-4F09-A0F7-3B362E862C2E}"/>
              </a:ext>
            </a:extLst>
          </p:cNvPr>
          <p:cNvSpPr>
            <a:spLocks noGrp="1"/>
          </p:cNvSpPr>
          <p:nvPr>
            <p:ph idx="1"/>
          </p:nvPr>
        </p:nvSpPr>
        <p:spPr/>
        <p:txBody>
          <a:bodyPr/>
          <a:lstStyle/>
          <a:p>
            <a:pPr lvl="1"/>
            <a:r>
              <a:rPr lang="en-US" dirty="0"/>
              <a:t>Region 3 (Test cases covering unspecified behaviors): Several possibilities arise:</a:t>
            </a:r>
          </a:p>
          <a:p>
            <a:pPr lvl="2"/>
            <a:r>
              <a:rPr lang="en-US" dirty="0"/>
              <a:t>Unwarranted test case: Test cases covering behaviors not specified may be unnecessary and could lead to inefficient testing practices.</a:t>
            </a:r>
          </a:p>
          <a:p>
            <a:pPr lvl="2"/>
            <a:r>
              <a:rPr lang="en-US" dirty="0"/>
              <a:t>Deficient specification: The presence of test cases corresponding to unspecified behaviors may indicate deficiencies in the specification document, necessitating clarification or revision.</a:t>
            </a:r>
          </a:p>
          <a:p>
            <a:pPr lvl="2"/>
            <a:r>
              <a:rPr lang="en-US" dirty="0"/>
              <a:t>Tester's objective: Testers may deliberately include test cases for behaviors not specified to verify that certain non-behaviors do not occur. This practice demonstrates the importance of skilled testers in identifying potential gaps or ambiguities in the specification.</a:t>
            </a:r>
          </a:p>
          <a:p>
            <a:endParaRPr lang="en-US" dirty="0"/>
          </a:p>
        </p:txBody>
      </p:sp>
    </p:spTree>
    <p:extLst>
      <p:ext uri="{BB962C8B-B14F-4D97-AF65-F5344CB8AC3E}">
        <p14:creationId xmlns:p14="http://schemas.microsoft.com/office/powerpoint/2010/main" val="3483391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D89C-C61E-4D7B-AC44-90F665860B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8DCC15-A5F5-4D21-933B-D0036199DAE6}"/>
              </a:ext>
            </a:extLst>
          </p:cNvPr>
          <p:cNvSpPr>
            <a:spLocks noGrp="1"/>
          </p:cNvSpPr>
          <p:nvPr>
            <p:ph idx="1"/>
          </p:nvPr>
        </p:nvSpPr>
        <p:spPr/>
        <p:txBody>
          <a:bodyPr/>
          <a:lstStyle/>
          <a:p>
            <a:pPr lvl="1"/>
            <a:r>
              <a:rPr lang="en-US" dirty="0"/>
              <a:t>Involvement of Testers in Specification and Design Reviews:</a:t>
            </a:r>
          </a:p>
          <a:p>
            <a:pPr lvl="2"/>
            <a:r>
              <a:rPr lang="en-US" dirty="0"/>
              <a:t>Good testers often participate in specification and design reviews to contribute their insights and propose test cases, particularly those aimed at verifying non-behaviors or edge cases.</a:t>
            </a:r>
          </a:p>
          <a:p>
            <a:pPr lvl="2"/>
            <a:r>
              <a:rPr lang="en-US" dirty="0"/>
              <a:t>Their involvement helps improve the quality of specifications and ensures that test cases align with the intended behavior of the software.</a:t>
            </a:r>
          </a:p>
          <a:p>
            <a:pPr marL="0" indent="0">
              <a:buNone/>
            </a:pPr>
            <a:endParaRPr lang="en-US" dirty="0"/>
          </a:p>
        </p:txBody>
      </p:sp>
    </p:spTree>
    <p:extLst>
      <p:ext uri="{BB962C8B-B14F-4D97-AF65-F5344CB8AC3E}">
        <p14:creationId xmlns:p14="http://schemas.microsoft.com/office/powerpoint/2010/main" val="206295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CE42-C766-4405-B150-B20E0BAE541D}"/>
              </a:ext>
            </a:extLst>
          </p:cNvPr>
          <p:cNvSpPr>
            <a:spLocks noGrp="1"/>
          </p:cNvSpPr>
          <p:nvPr>
            <p:ph type="title"/>
          </p:nvPr>
        </p:nvSpPr>
        <p:spPr/>
        <p:txBody>
          <a:bodyPr/>
          <a:lstStyle/>
          <a:p>
            <a:r>
              <a:rPr lang="en-US" b="1" dirty="0"/>
              <a:t>Identifying Test Cases</a:t>
            </a:r>
            <a:br>
              <a:rPr lang="en-US" b="1" dirty="0"/>
            </a:br>
            <a:endParaRPr lang="en-US" dirty="0"/>
          </a:p>
        </p:txBody>
      </p:sp>
      <p:sp>
        <p:nvSpPr>
          <p:cNvPr id="3" name="Content Placeholder 2">
            <a:extLst>
              <a:ext uri="{FF2B5EF4-FFF2-40B4-BE49-F238E27FC236}">
                <a16:creationId xmlns:a16="http://schemas.microsoft.com/office/drawing/2014/main" id="{72ED91A6-2326-4717-A8F7-5A940A0D68E6}"/>
              </a:ext>
            </a:extLst>
          </p:cNvPr>
          <p:cNvSpPr>
            <a:spLocks noGrp="1"/>
          </p:cNvSpPr>
          <p:nvPr>
            <p:ph idx="1"/>
          </p:nvPr>
        </p:nvSpPr>
        <p:spPr/>
        <p:txBody>
          <a:bodyPr>
            <a:normAutofit/>
          </a:bodyPr>
          <a:lstStyle/>
          <a:p>
            <a:r>
              <a:rPr lang="en-US" b="1" dirty="0"/>
              <a:t>Two Fundamental Approaches</a:t>
            </a:r>
            <a:endParaRPr lang="en-US" dirty="0"/>
          </a:p>
          <a:p>
            <a:pPr lvl="1"/>
            <a:r>
              <a:rPr lang="en-US" dirty="0"/>
              <a:t>Traditional terms: Functional testing and structural testing.</a:t>
            </a:r>
          </a:p>
          <a:p>
            <a:pPr lvl="1"/>
            <a:r>
              <a:rPr lang="en-US" dirty="0"/>
              <a:t>More descriptive terms: Specification-based and code-based approaches.</a:t>
            </a:r>
          </a:p>
          <a:p>
            <a:endParaRPr lang="en-US" dirty="0"/>
          </a:p>
        </p:txBody>
      </p:sp>
    </p:spTree>
    <p:extLst>
      <p:ext uri="{BB962C8B-B14F-4D97-AF65-F5344CB8AC3E}">
        <p14:creationId xmlns:p14="http://schemas.microsoft.com/office/powerpoint/2010/main" val="1259111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D604-02E3-4D72-9BDA-14375869A5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2713D-703B-4B8B-8BC4-3AFC157FE728}"/>
              </a:ext>
            </a:extLst>
          </p:cNvPr>
          <p:cNvSpPr>
            <a:spLocks noGrp="1"/>
          </p:cNvSpPr>
          <p:nvPr>
            <p:ph idx="1"/>
          </p:nvPr>
        </p:nvSpPr>
        <p:spPr/>
        <p:txBody>
          <a:bodyPr>
            <a:normAutofit/>
          </a:bodyPr>
          <a:lstStyle/>
          <a:p>
            <a:r>
              <a:rPr lang="en-US" b="1" dirty="0"/>
              <a:t>Specification-Based Approach</a:t>
            </a:r>
            <a:endParaRPr lang="en-US" dirty="0"/>
          </a:p>
          <a:p>
            <a:pPr lvl="1"/>
            <a:r>
              <a:rPr lang="en-US" dirty="0"/>
              <a:t>Focuses on testing against the specified requirements and functionality.</a:t>
            </a:r>
          </a:p>
          <a:p>
            <a:pPr lvl="1"/>
            <a:r>
              <a:rPr lang="en-US" dirty="0"/>
              <a:t>Test case identification methods align with the specified behavior of the software.</a:t>
            </a:r>
          </a:p>
          <a:p>
            <a:endParaRPr lang="en-US" b="1" dirty="0"/>
          </a:p>
          <a:p>
            <a:r>
              <a:rPr lang="en-US" b="1" dirty="0"/>
              <a:t>Code-Based Approach</a:t>
            </a:r>
            <a:endParaRPr lang="en-US" dirty="0"/>
          </a:p>
          <a:p>
            <a:pPr lvl="1"/>
            <a:r>
              <a:rPr lang="en-US" dirty="0"/>
              <a:t>Focuses on testing the implementation of the software.</a:t>
            </a:r>
          </a:p>
          <a:p>
            <a:pPr lvl="1"/>
            <a:r>
              <a:rPr lang="en-US" dirty="0"/>
              <a:t>Test case identification methods align with the code structure and logic.</a:t>
            </a:r>
          </a:p>
          <a:p>
            <a:endParaRPr lang="en-US" dirty="0"/>
          </a:p>
        </p:txBody>
      </p:sp>
    </p:spTree>
    <p:extLst>
      <p:ext uri="{BB962C8B-B14F-4D97-AF65-F5344CB8AC3E}">
        <p14:creationId xmlns:p14="http://schemas.microsoft.com/office/powerpoint/2010/main" val="1009322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0FD3-E8B2-41DA-BAE9-43DD75ABA2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B46D3D-87DB-4C94-9E91-05020B7EB40F}"/>
              </a:ext>
            </a:extLst>
          </p:cNvPr>
          <p:cNvSpPr>
            <a:spLocks noGrp="1"/>
          </p:cNvSpPr>
          <p:nvPr>
            <p:ph idx="1"/>
          </p:nvPr>
        </p:nvSpPr>
        <p:spPr/>
        <p:txBody>
          <a:bodyPr/>
          <a:lstStyle/>
          <a:p>
            <a:r>
              <a:rPr lang="en-US" b="1" dirty="0"/>
              <a:t>Methodical Approach</a:t>
            </a:r>
            <a:endParaRPr lang="en-US" dirty="0"/>
          </a:p>
          <a:p>
            <a:pPr lvl="1"/>
            <a:r>
              <a:rPr lang="en-US" dirty="0"/>
              <a:t>Test case identification methods are generally referred to as testing methods.</a:t>
            </a:r>
          </a:p>
          <a:p>
            <a:pPr lvl="1"/>
            <a:r>
              <a:rPr lang="en-US" dirty="0"/>
              <a:t>These methods are systematic and methodical, ensuring consistency in test case generation.</a:t>
            </a:r>
          </a:p>
          <a:p>
            <a:pPr lvl="1"/>
            <a:r>
              <a:rPr lang="en-US" dirty="0"/>
              <a:t>Two testers following the same method are likely to devise very similar or equivalent test cases.</a:t>
            </a:r>
          </a:p>
          <a:p>
            <a:r>
              <a:rPr lang="en-US" b="1" dirty="0"/>
              <a:t>Equivalence of Test Cases</a:t>
            </a:r>
            <a:endParaRPr lang="en-US" dirty="0"/>
          </a:p>
          <a:p>
            <a:pPr lvl="1"/>
            <a:r>
              <a:rPr lang="en-US" dirty="0"/>
              <a:t>Testers following the same method may devise equivalent test cases, ensuring thorough coverage of the software's behavior and implementation.</a:t>
            </a:r>
          </a:p>
          <a:p>
            <a:endParaRPr lang="en-US" dirty="0"/>
          </a:p>
        </p:txBody>
      </p:sp>
    </p:spTree>
    <p:extLst>
      <p:ext uri="{BB962C8B-B14F-4D97-AF65-F5344CB8AC3E}">
        <p14:creationId xmlns:p14="http://schemas.microsoft.com/office/powerpoint/2010/main" val="173151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287E-7E9D-40C7-BA90-4E5498C4A5E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50382D0-903F-4CC6-A1BB-A198A2FD78E5}"/>
              </a:ext>
            </a:extLst>
          </p:cNvPr>
          <p:cNvSpPr>
            <a:spLocks noGrp="1"/>
          </p:cNvSpPr>
          <p:nvPr>
            <p:ph idx="1"/>
          </p:nvPr>
        </p:nvSpPr>
        <p:spPr/>
        <p:txBody>
          <a:bodyPr/>
          <a:lstStyle/>
          <a:p>
            <a:r>
              <a:rPr lang="en-US" b="1" dirty="0"/>
              <a:t>Significance in Software Domain</a:t>
            </a:r>
            <a:endParaRPr lang="en-US" dirty="0"/>
          </a:p>
          <a:p>
            <a:pPr lvl="1"/>
            <a:r>
              <a:rPr lang="en-US" dirty="0"/>
              <a:t>Software and software-controlled systems are prone to errors and vulnerabilities due to their complexity.</a:t>
            </a:r>
          </a:p>
          <a:p>
            <a:pPr lvl="1"/>
            <a:r>
              <a:rPr lang="en-US" dirty="0"/>
              <a:t>Testing serves as a critical process to identify and rectify these errors, ensuring software reliability and functionality.</a:t>
            </a:r>
          </a:p>
          <a:p>
            <a:r>
              <a:rPr lang="en-US" b="1" dirty="0"/>
              <a:t>Objective of the Chapter</a:t>
            </a:r>
            <a:endParaRPr lang="en-US" dirty="0"/>
          </a:p>
          <a:p>
            <a:pPr lvl="1"/>
            <a:r>
              <a:rPr lang="en-US" dirty="0"/>
              <a:t>Establish a framework for examining software testing.</a:t>
            </a:r>
          </a:p>
          <a:p>
            <a:pPr lvl="1"/>
            <a:r>
              <a:rPr lang="en-US" dirty="0"/>
              <a:t>Provide a structured approach to understanding the principles and practices of software testing.</a:t>
            </a:r>
          </a:p>
          <a:p>
            <a:endParaRPr lang="en-US" dirty="0"/>
          </a:p>
        </p:txBody>
      </p:sp>
    </p:spTree>
    <p:extLst>
      <p:ext uri="{BB962C8B-B14F-4D97-AF65-F5344CB8AC3E}">
        <p14:creationId xmlns:p14="http://schemas.microsoft.com/office/powerpoint/2010/main" val="307353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9C07-96C1-4B18-ADC2-FE1E982D347A}"/>
              </a:ext>
            </a:extLst>
          </p:cNvPr>
          <p:cNvSpPr>
            <a:spLocks noGrp="1"/>
          </p:cNvSpPr>
          <p:nvPr>
            <p:ph type="title"/>
          </p:nvPr>
        </p:nvSpPr>
        <p:spPr/>
        <p:txBody>
          <a:bodyPr/>
          <a:lstStyle/>
          <a:p>
            <a:r>
              <a:rPr lang="en-US" b="1" i="1" dirty="0"/>
              <a:t>Specification-Based Testing</a:t>
            </a:r>
            <a:br>
              <a:rPr lang="en-US" b="1" i="1" dirty="0"/>
            </a:br>
            <a:endParaRPr lang="en-US" dirty="0"/>
          </a:p>
        </p:txBody>
      </p:sp>
      <p:sp>
        <p:nvSpPr>
          <p:cNvPr id="3" name="Content Placeholder 2">
            <a:extLst>
              <a:ext uri="{FF2B5EF4-FFF2-40B4-BE49-F238E27FC236}">
                <a16:creationId xmlns:a16="http://schemas.microsoft.com/office/drawing/2014/main" id="{7F3504FF-128B-42A9-A57D-8426C7CC4724}"/>
              </a:ext>
            </a:extLst>
          </p:cNvPr>
          <p:cNvSpPr>
            <a:spLocks noGrp="1"/>
          </p:cNvSpPr>
          <p:nvPr>
            <p:ph idx="1"/>
          </p:nvPr>
        </p:nvSpPr>
        <p:spPr/>
        <p:txBody>
          <a:bodyPr>
            <a:normAutofit/>
          </a:bodyPr>
          <a:lstStyle/>
          <a:p>
            <a:r>
              <a:rPr lang="en-US" b="1" dirty="0"/>
              <a:t>Functional View of Programs</a:t>
            </a:r>
            <a:endParaRPr lang="en-US" dirty="0"/>
          </a:p>
          <a:p>
            <a:pPr lvl="1"/>
            <a:r>
              <a:rPr lang="en-US" dirty="0"/>
              <a:t>Programs can be viewed as functions that map inputs from their domain to outputs in their range.</a:t>
            </a:r>
          </a:p>
          <a:p>
            <a:pPr lvl="1"/>
            <a:r>
              <a:rPr lang="en-US" dirty="0"/>
              <a:t>This perspective is common in engineering, especially when treating systems as black boxes.</a:t>
            </a:r>
          </a:p>
          <a:p>
            <a:pPr marL="0" indent="0">
              <a:buNone/>
            </a:pPr>
            <a:endParaRPr lang="en-US" dirty="0"/>
          </a:p>
        </p:txBody>
      </p:sp>
    </p:spTree>
    <p:extLst>
      <p:ext uri="{BB962C8B-B14F-4D97-AF65-F5344CB8AC3E}">
        <p14:creationId xmlns:p14="http://schemas.microsoft.com/office/powerpoint/2010/main" val="2377494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E571-CF8A-4BB7-9DF9-746453AD32E7}"/>
              </a:ext>
            </a:extLst>
          </p:cNvPr>
          <p:cNvSpPr>
            <a:spLocks noGrp="1"/>
          </p:cNvSpPr>
          <p:nvPr>
            <p:ph type="title"/>
          </p:nvPr>
        </p:nvSpPr>
        <p:spPr/>
        <p:txBody>
          <a:bodyPr/>
          <a:lstStyle/>
          <a:p>
            <a:r>
              <a:rPr lang="en-US" b="1" dirty="0"/>
              <a:t>Black Box Testing</a:t>
            </a:r>
            <a:r>
              <a:rPr lang="en-US" dirty="0"/>
              <a:t/>
            </a:r>
            <a:br>
              <a:rPr lang="en-US" dirty="0"/>
            </a:br>
            <a:endParaRPr lang="en-US" dirty="0"/>
          </a:p>
        </p:txBody>
      </p:sp>
      <p:sp>
        <p:nvSpPr>
          <p:cNvPr id="3" name="Content Placeholder 2">
            <a:extLst>
              <a:ext uri="{FF2B5EF4-FFF2-40B4-BE49-F238E27FC236}">
                <a16:creationId xmlns:a16="http://schemas.microsoft.com/office/drawing/2014/main" id="{F2924685-E288-4617-8246-0E5A30059EA4}"/>
              </a:ext>
            </a:extLst>
          </p:cNvPr>
          <p:cNvSpPr>
            <a:spLocks noGrp="1"/>
          </p:cNvSpPr>
          <p:nvPr>
            <p:ph idx="1"/>
          </p:nvPr>
        </p:nvSpPr>
        <p:spPr/>
        <p:txBody>
          <a:bodyPr/>
          <a:lstStyle/>
          <a:p>
            <a:pPr lvl="1"/>
            <a:r>
              <a:rPr lang="en-US" dirty="0"/>
              <a:t>Synonymous with specification-based testing.</a:t>
            </a:r>
          </a:p>
          <a:p>
            <a:pPr lvl="1"/>
            <a:r>
              <a:rPr lang="en-US" dirty="0"/>
              <a:t>In black box testing, the internal implementation of the system (the "black box") is not known to the tester.</a:t>
            </a:r>
          </a:p>
          <a:p>
            <a:pPr lvl="1"/>
            <a:r>
              <a:rPr lang="en-US" dirty="0"/>
              <a:t>The function of the black box is understood solely in terms of its inputs and outputs.</a:t>
            </a:r>
          </a:p>
          <a:p>
            <a:endParaRPr lang="en-US" dirty="0"/>
          </a:p>
        </p:txBody>
      </p:sp>
      <p:pic>
        <p:nvPicPr>
          <p:cNvPr id="4" name="Google Shape;223;p23">
            <a:extLst>
              <a:ext uri="{FF2B5EF4-FFF2-40B4-BE49-F238E27FC236}">
                <a16:creationId xmlns:a16="http://schemas.microsoft.com/office/drawing/2014/main" id="{B3135284-11F6-481C-8375-2E3D087122CC}"/>
              </a:ext>
            </a:extLst>
          </p:cNvPr>
          <p:cNvPicPr preferRelativeResize="0">
            <a:picLocks/>
          </p:cNvPicPr>
          <p:nvPr/>
        </p:nvPicPr>
        <p:blipFill rotWithShape="1">
          <a:blip r:embed="rId2">
            <a:alphaModFix/>
          </a:blip>
          <a:srcRect/>
          <a:stretch/>
        </p:blipFill>
        <p:spPr>
          <a:xfrm>
            <a:off x="3209523" y="3797300"/>
            <a:ext cx="5257800" cy="2695575"/>
          </a:xfrm>
          <a:prstGeom prst="rect">
            <a:avLst/>
          </a:prstGeom>
          <a:noFill/>
          <a:ln>
            <a:noFill/>
          </a:ln>
        </p:spPr>
      </p:pic>
    </p:spTree>
    <p:extLst>
      <p:ext uri="{BB962C8B-B14F-4D97-AF65-F5344CB8AC3E}">
        <p14:creationId xmlns:p14="http://schemas.microsoft.com/office/powerpoint/2010/main" val="3515831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22A6-8951-473F-974A-F13E945422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D88E16-3DFB-4917-8380-680053C1779B}"/>
              </a:ext>
            </a:extLst>
          </p:cNvPr>
          <p:cNvSpPr>
            <a:spLocks noGrp="1"/>
          </p:cNvSpPr>
          <p:nvPr>
            <p:ph idx="1"/>
          </p:nvPr>
        </p:nvSpPr>
        <p:spPr/>
        <p:txBody>
          <a:bodyPr>
            <a:normAutofit/>
          </a:bodyPr>
          <a:lstStyle/>
          <a:p>
            <a:r>
              <a:rPr lang="en-US" b="1" dirty="0"/>
              <a:t>Advantages:</a:t>
            </a:r>
            <a:endParaRPr lang="en-US" dirty="0"/>
          </a:p>
          <a:p>
            <a:pPr lvl="1"/>
            <a:r>
              <a:rPr lang="en-US" b="1" dirty="0"/>
              <a:t>Independence from Implementation:</a:t>
            </a:r>
            <a:r>
              <a:rPr lang="en-US" dirty="0"/>
              <a:t> Test cases are solely based on the software specification, making them independent of how the software is implemented. This means that even if the implementation changes, the test cases remain relevant and useful.</a:t>
            </a:r>
          </a:p>
          <a:p>
            <a:pPr lvl="1"/>
            <a:r>
              <a:rPr lang="en-US" b="1" dirty="0"/>
              <a:t>Parallel Development:</a:t>
            </a:r>
            <a:r>
              <a:rPr lang="en-US" dirty="0"/>
              <a:t> Test case development can occur concurrently with the implementation of the software. This parallel development approach helps in reducing the overall project development interval, leading to potentially faster time-to-market.</a:t>
            </a:r>
          </a:p>
          <a:p>
            <a:endParaRPr lang="en-US" dirty="0"/>
          </a:p>
        </p:txBody>
      </p:sp>
    </p:spTree>
    <p:extLst>
      <p:ext uri="{BB962C8B-B14F-4D97-AF65-F5344CB8AC3E}">
        <p14:creationId xmlns:p14="http://schemas.microsoft.com/office/powerpoint/2010/main" val="3894491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FF36-0E0B-482F-99A9-CC076D5ACE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EB8329-8F24-4980-9226-D5F6EA0D96D2}"/>
              </a:ext>
            </a:extLst>
          </p:cNvPr>
          <p:cNvSpPr>
            <a:spLocks noGrp="1"/>
          </p:cNvSpPr>
          <p:nvPr>
            <p:ph idx="1"/>
          </p:nvPr>
        </p:nvSpPr>
        <p:spPr/>
        <p:txBody>
          <a:bodyPr/>
          <a:lstStyle/>
          <a:p>
            <a:r>
              <a:rPr lang="en-US" b="1" dirty="0"/>
              <a:t>Disadvantages:</a:t>
            </a:r>
            <a:endParaRPr lang="en-US" dirty="0"/>
          </a:p>
          <a:p>
            <a:pPr lvl="1"/>
            <a:r>
              <a:rPr lang="en-US" b="1" dirty="0"/>
              <a:t>Redundancies:</a:t>
            </a:r>
            <a:r>
              <a:rPr lang="en-US" dirty="0"/>
              <a:t> Specification-based test cases may suffer from significant redundancies, where multiple test cases cover similar or overlapping scenarios. This redundancy can lead to inefficiencies in testing.</a:t>
            </a:r>
          </a:p>
          <a:p>
            <a:pPr lvl="1"/>
            <a:r>
              <a:rPr lang="en-US" b="1" dirty="0"/>
              <a:t>Possibility of Gaps:</a:t>
            </a:r>
            <a:r>
              <a:rPr lang="en-US" dirty="0"/>
              <a:t> There is a risk of gaps in test coverage, where certain aspects of the software may remain untested. This can occur due to oversight or limitations in the specification's coverage.</a:t>
            </a:r>
          </a:p>
          <a:p>
            <a:endParaRPr lang="en-US" dirty="0"/>
          </a:p>
        </p:txBody>
      </p:sp>
    </p:spTree>
    <p:extLst>
      <p:ext uri="{BB962C8B-B14F-4D97-AF65-F5344CB8AC3E}">
        <p14:creationId xmlns:p14="http://schemas.microsoft.com/office/powerpoint/2010/main" val="2156011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7160-170C-45BE-9573-99F6B24993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227C91-C353-4D77-8CA6-D0E382622856}"/>
              </a:ext>
            </a:extLst>
          </p:cNvPr>
          <p:cNvSpPr>
            <a:spLocks noGrp="1"/>
          </p:cNvSpPr>
          <p:nvPr>
            <p:ph idx="1"/>
          </p:nvPr>
        </p:nvSpPr>
        <p:spPr/>
        <p:txBody>
          <a:bodyPr>
            <a:normAutofit lnSpcReduction="10000"/>
          </a:bodyPr>
          <a:lstStyle/>
          <a:p>
            <a:r>
              <a:rPr lang="en-US" b="1" dirty="0"/>
              <a:t>Comparison of Test Case Results</a:t>
            </a:r>
            <a:endParaRPr lang="en-US" dirty="0"/>
          </a:p>
          <a:p>
            <a:pPr lvl="1"/>
            <a:r>
              <a:rPr lang="en-US" dirty="0"/>
              <a:t>Figure 1.5 depicts the results of test cases identified by two specification-based methods, Method A and Method B.</a:t>
            </a:r>
          </a:p>
          <a:p>
            <a:pPr lvl="1"/>
            <a:r>
              <a:rPr lang="en-US" dirty="0"/>
              <a:t>Method A identifies a larger set of test cases compared to Method B.</a:t>
            </a:r>
          </a:p>
          <a:p>
            <a:pPr lvl="1"/>
            <a:r>
              <a:rPr lang="en-US" dirty="0"/>
              <a:t>Both methods generate test cases that are completely contained within the set of specified behavior.</a:t>
            </a:r>
          </a:p>
          <a:p>
            <a:r>
              <a:rPr lang="en-US" b="1" dirty="0"/>
              <a:t>Limitation of Specification-Based Methods</a:t>
            </a:r>
            <a:endParaRPr lang="en-US" dirty="0"/>
          </a:p>
          <a:p>
            <a:pPr lvl="1"/>
            <a:r>
              <a:rPr lang="en-US" dirty="0"/>
              <a:t>Because specification-based methods rely solely on the specified behavior, it is challenging for them to identify behaviors that are not explicitly specified.</a:t>
            </a:r>
          </a:p>
          <a:p>
            <a:pPr lvl="1"/>
            <a:r>
              <a:rPr lang="en-US" dirty="0"/>
              <a:t>These methods focus on testing against the specified requirements and functionality, which inherently limits their ability to identify unspecified behaviors.</a:t>
            </a:r>
          </a:p>
          <a:p>
            <a:endParaRPr lang="en-US" dirty="0"/>
          </a:p>
        </p:txBody>
      </p:sp>
    </p:spTree>
    <p:extLst>
      <p:ext uri="{BB962C8B-B14F-4D97-AF65-F5344CB8AC3E}">
        <p14:creationId xmlns:p14="http://schemas.microsoft.com/office/powerpoint/2010/main" val="3098526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E284-3B46-4C7E-B558-CEFD9216E170}"/>
              </a:ext>
            </a:extLst>
          </p:cNvPr>
          <p:cNvSpPr>
            <a:spLocks noGrp="1"/>
          </p:cNvSpPr>
          <p:nvPr>
            <p:ph type="title"/>
          </p:nvPr>
        </p:nvSpPr>
        <p:spPr/>
        <p:txBody>
          <a:bodyPr/>
          <a:lstStyle/>
          <a:p>
            <a:r>
              <a:rPr lang="en-US" dirty="0"/>
              <a:t>Figure 1.5</a:t>
            </a:r>
          </a:p>
        </p:txBody>
      </p:sp>
      <p:pic>
        <p:nvPicPr>
          <p:cNvPr id="4" name="Content Placeholder 3">
            <a:extLst>
              <a:ext uri="{FF2B5EF4-FFF2-40B4-BE49-F238E27FC236}">
                <a16:creationId xmlns:a16="http://schemas.microsoft.com/office/drawing/2014/main" id="{DD7DDDE3-5773-402E-A583-39E3E18FE2C2}"/>
              </a:ext>
            </a:extLst>
          </p:cNvPr>
          <p:cNvPicPr>
            <a:picLocks noGrp="1" noChangeAspect="1"/>
          </p:cNvPicPr>
          <p:nvPr>
            <p:ph idx="1"/>
          </p:nvPr>
        </p:nvPicPr>
        <p:blipFill>
          <a:blip r:embed="rId2"/>
          <a:stretch>
            <a:fillRect/>
          </a:stretch>
        </p:blipFill>
        <p:spPr>
          <a:xfrm>
            <a:off x="734096" y="2176530"/>
            <a:ext cx="10346717" cy="4430331"/>
          </a:xfrm>
          <a:prstGeom prst="rect">
            <a:avLst/>
          </a:prstGeom>
        </p:spPr>
      </p:pic>
    </p:spTree>
    <p:extLst>
      <p:ext uri="{BB962C8B-B14F-4D97-AF65-F5344CB8AC3E}">
        <p14:creationId xmlns:p14="http://schemas.microsoft.com/office/powerpoint/2010/main" val="215474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4509-A23D-4037-8516-B1F117A6D5A0}"/>
              </a:ext>
            </a:extLst>
          </p:cNvPr>
          <p:cNvSpPr>
            <a:spLocks noGrp="1"/>
          </p:cNvSpPr>
          <p:nvPr>
            <p:ph type="title"/>
          </p:nvPr>
        </p:nvSpPr>
        <p:spPr/>
        <p:txBody>
          <a:bodyPr/>
          <a:lstStyle/>
          <a:p>
            <a:r>
              <a:rPr lang="en-US" dirty="0"/>
              <a:t>1.4.2	Code-Based Testing</a:t>
            </a:r>
          </a:p>
        </p:txBody>
      </p:sp>
      <p:sp>
        <p:nvSpPr>
          <p:cNvPr id="3" name="Content Placeholder 2">
            <a:extLst>
              <a:ext uri="{FF2B5EF4-FFF2-40B4-BE49-F238E27FC236}">
                <a16:creationId xmlns:a16="http://schemas.microsoft.com/office/drawing/2014/main" id="{A2A27552-CF92-4A5F-B4E3-830F4E5E81EA}"/>
              </a:ext>
            </a:extLst>
          </p:cNvPr>
          <p:cNvSpPr>
            <a:spLocks noGrp="1"/>
          </p:cNvSpPr>
          <p:nvPr>
            <p:ph idx="1"/>
          </p:nvPr>
        </p:nvSpPr>
        <p:spPr/>
        <p:txBody>
          <a:bodyPr>
            <a:normAutofit/>
          </a:bodyPr>
          <a:lstStyle/>
          <a:p>
            <a:r>
              <a:rPr lang="en-US" b="1" dirty="0"/>
              <a:t>Fundamental Approach:</a:t>
            </a:r>
            <a:endParaRPr lang="en-US" dirty="0"/>
          </a:p>
          <a:p>
            <a:pPr lvl="1"/>
            <a:r>
              <a:rPr lang="en-US" dirty="0"/>
              <a:t>Code-based testing is another fundamental approach to test case identification.</a:t>
            </a:r>
          </a:p>
          <a:p>
            <a:pPr lvl="1"/>
            <a:r>
              <a:rPr lang="en-US" dirty="0"/>
              <a:t>It contrasts with black box testing and is sometimes referred to as white box or clear box testing.</a:t>
            </a:r>
          </a:p>
          <a:p>
            <a:r>
              <a:rPr lang="en-US" b="1" dirty="0"/>
              <a:t>White Box Testing:</a:t>
            </a:r>
            <a:endParaRPr lang="en-US" dirty="0"/>
          </a:p>
          <a:p>
            <a:pPr lvl="1"/>
            <a:r>
              <a:rPr lang="en-US" dirty="0"/>
              <a:t>White box testing emphasizes the ability to see inside the black box, referring to the knowledge of the internal implementation of the software.</a:t>
            </a:r>
          </a:p>
          <a:p>
            <a:pPr lvl="1"/>
            <a:r>
              <a:rPr lang="en-US" dirty="0"/>
              <a:t>Another term for white box testing is clear box testing, which may be more appropriate as it highlights the transparency of the internal implementation.</a:t>
            </a:r>
          </a:p>
          <a:p>
            <a:endParaRPr lang="en-US" dirty="0"/>
          </a:p>
        </p:txBody>
      </p:sp>
    </p:spTree>
    <p:extLst>
      <p:ext uri="{BB962C8B-B14F-4D97-AF65-F5344CB8AC3E}">
        <p14:creationId xmlns:p14="http://schemas.microsoft.com/office/powerpoint/2010/main" val="3873540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DA91-3EB7-499B-AD68-0044A434B2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4DCA09-8424-4802-B1DA-117E4AD03C23}"/>
              </a:ext>
            </a:extLst>
          </p:cNvPr>
          <p:cNvSpPr>
            <a:spLocks noGrp="1"/>
          </p:cNvSpPr>
          <p:nvPr>
            <p:ph idx="1"/>
          </p:nvPr>
        </p:nvSpPr>
        <p:spPr/>
        <p:txBody>
          <a:bodyPr>
            <a:normAutofit/>
          </a:bodyPr>
          <a:lstStyle/>
          <a:p>
            <a:r>
              <a:rPr lang="en-US" b="1" dirty="0"/>
              <a:t>Theoretical Basis:</a:t>
            </a:r>
            <a:endParaRPr lang="en-US" dirty="0"/>
          </a:p>
          <a:p>
            <a:pPr lvl="1"/>
            <a:r>
              <a:rPr lang="en-US" dirty="0"/>
              <a:t>Code-based testing is grounded in strong theories, requiring familiarity with concepts such as linear graph theory for a deeper understanding.</a:t>
            </a:r>
          </a:p>
          <a:p>
            <a:r>
              <a:rPr lang="en-US" b="1" dirty="0"/>
              <a:t>Description of Tested Elements:</a:t>
            </a:r>
            <a:endParaRPr lang="en-US" dirty="0"/>
          </a:p>
          <a:p>
            <a:pPr lvl="1"/>
            <a:r>
              <a:rPr lang="en-US" dirty="0"/>
              <a:t>With knowledge of linear graph theory concepts, testers can rigorously describe exactly what aspects of the code are being tested.</a:t>
            </a:r>
          </a:p>
          <a:p>
            <a:r>
              <a:rPr lang="en-US" b="1" dirty="0"/>
              <a:t>Test Coverage Metrics:</a:t>
            </a:r>
            <a:endParaRPr lang="en-US" dirty="0"/>
          </a:p>
          <a:p>
            <a:pPr lvl="1"/>
            <a:r>
              <a:rPr lang="en-US" dirty="0"/>
              <a:t>Code-based testing facilitates the definition and use of test coverage metrics.</a:t>
            </a:r>
          </a:p>
          <a:p>
            <a:pPr lvl="1"/>
            <a:r>
              <a:rPr lang="en-US" dirty="0"/>
              <a:t>Test coverage metrics provide a quantitative measure of the extent to which a software item has been tested.</a:t>
            </a:r>
          </a:p>
          <a:p>
            <a:endParaRPr lang="en-US" dirty="0"/>
          </a:p>
        </p:txBody>
      </p:sp>
    </p:spTree>
    <p:extLst>
      <p:ext uri="{BB962C8B-B14F-4D97-AF65-F5344CB8AC3E}">
        <p14:creationId xmlns:p14="http://schemas.microsoft.com/office/powerpoint/2010/main" val="1031693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FC91-A282-45F4-9B6D-BA6D265E78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A42D35-6FEB-4886-829A-ADA4C474E2F8}"/>
              </a:ext>
            </a:extLst>
          </p:cNvPr>
          <p:cNvSpPr>
            <a:spLocks noGrp="1"/>
          </p:cNvSpPr>
          <p:nvPr>
            <p:ph idx="1"/>
          </p:nvPr>
        </p:nvSpPr>
        <p:spPr/>
        <p:txBody>
          <a:bodyPr/>
          <a:lstStyle/>
          <a:p>
            <a:r>
              <a:rPr lang="en-US" b="1" dirty="0"/>
              <a:t>Benefits of Test Coverage Metrics:</a:t>
            </a:r>
            <a:endParaRPr lang="en-US" dirty="0"/>
          </a:p>
          <a:p>
            <a:pPr lvl="1"/>
            <a:r>
              <a:rPr lang="en-US" dirty="0"/>
              <a:t>Test coverage metrics allow for the explicit statement of the level of testing achieved.</a:t>
            </a:r>
          </a:p>
          <a:p>
            <a:pPr lvl="1"/>
            <a:r>
              <a:rPr lang="en-US" dirty="0"/>
              <a:t>They make testing management more meaningful by providing insights into the completeness and thoroughness of the testing process.</a:t>
            </a:r>
          </a:p>
          <a:p>
            <a:r>
              <a:rPr lang="en-US" b="1" dirty="0"/>
              <a:t>Management of Testing:</a:t>
            </a:r>
            <a:endParaRPr lang="en-US" dirty="0"/>
          </a:p>
          <a:p>
            <a:pPr lvl="1"/>
            <a:r>
              <a:rPr lang="en-US" dirty="0"/>
              <a:t>Test coverage metrics enable testing managers to make informed decisions about the testing process.</a:t>
            </a:r>
          </a:p>
          <a:p>
            <a:pPr lvl="1"/>
            <a:r>
              <a:rPr lang="en-US" dirty="0"/>
              <a:t>They help identify areas of the code that require further testing and prioritize testing efforts effectively.</a:t>
            </a:r>
          </a:p>
          <a:p>
            <a:endParaRPr lang="en-US" dirty="0"/>
          </a:p>
        </p:txBody>
      </p:sp>
    </p:spTree>
    <p:extLst>
      <p:ext uri="{BB962C8B-B14F-4D97-AF65-F5344CB8AC3E}">
        <p14:creationId xmlns:p14="http://schemas.microsoft.com/office/powerpoint/2010/main" val="49801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85C5-E2F6-4BB2-B0CB-8B80CA7D6B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7DB04F-2E96-460C-BF38-BD93C89ED2AB}"/>
              </a:ext>
            </a:extLst>
          </p:cNvPr>
          <p:cNvSpPr>
            <a:spLocks noGrp="1"/>
          </p:cNvSpPr>
          <p:nvPr>
            <p:ph idx="1"/>
          </p:nvPr>
        </p:nvSpPr>
        <p:spPr/>
        <p:txBody>
          <a:bodyPr>
            <a:normAutofit/>
          </a:bodyPr>
          <a:lstStyle/>
          <a:p>
            <a:r>
              <a:rPr lang="en-US" b="1" dirty="0"/>
              <a:t>Comparison of Test Case Results:</a:t>
            </a:r>
            <a:endParaRPr lang="en-US" dirty="0"/>
          </a:p>
          <a:p>
            <a:pPr lvl="1"/>
            <a:r>
              <a:rPr lang="en-US" dirty="0"/>
              <a:t>Figure 1.6 depicts the results of test cases identified by two code-based methods, Method A and Method B.</a:t>
            </a:r>
          </a:p>
          <a:p>
            <a:pPr lvl="1"/>
            <a:r>
              <a:rPr lang="en-US" dirty="0"/>
              <a:t>Method A identifies a larger set of test cases compared to Method B.</a:t>
            </a:r>
          </a:p>
          <a:p>
            <a:r>
              <a:rPr lang="en-US" b="1" dirty="0"/>
              <a:t>Evaluation of Test Case Quantity:</a:t>
            </a:r>
            <a:endParaRPr lang="en-US" dirty="0"/>
          </a:p>
          <a:p>
            <a:pPr lvl="1"/>
            <a:r>
              <a:rPr lang="en-US" dirty="0"/>
              <a:t>The question arises whether a larger set of test cases is necessarily better.</a:t>
            </a:r>
          </a:p>
          <a:p>
            <a:pPr lvl="1"/>
            <a:r>
              <a:rPr lang="en-US" dirty="0"/>
              <a:t>Code-based testing provides important ways to develop an answer to this question.</a:t>
            </a:r>
          </a:p>
          <a:p>
            <a:endParaRPr lang="en-US" dirty="0"/>
          </a:p>
        </p:txBody>
      </p:sp>
    </p:spTree>
    <p:extLst>
      <p:ext uri="{BB962C8B-B14F-4D97-AF65-F5344CB8AC3E}">
        <p14:creationId xmlns:p14="http://schemas.microsoft.com/office/powerpoint/2010/main" val="270929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4B49-4B28-4AE1-8A76-27EEC371C05A}"/>
              </a:ext>
            </a:extLst>
          </p:cNvPr>
          <p:cNvSpPr>
            <a:spLocks noGrp="1"/>
          </p:cNvSpPr>
          <p:nvPr>
            <p:ph type="title"/>
          </p:nvPr>
        </p:nvSpPr>
        <p:spPr/>
        <p:txBody>
          <a:bodyPr/>
          <a:lstStyle/>
          <a:p>
            <a:r>
              <a:rPr lang="en-US" b="1" dirty="0"/>
              <a:t>Basic Definitions</a:t>
            </a:r>
            <a:br>
              <a:rPr lang="en-US" b="1" dirty="0"/>
            </a:br>
            <a:endParaRPr lang="en-US" dirty="0"/>
          </a:p>
        </p:txBody>
      </p:sp>
      <p:sp>
        <p:nvSpPr>
          <p:cNvPr id="3" name="Content Placeholder 2">
            <a:extLst>
              <a:ext uri="{FF2B5EF4-FFF2-40B4-BE49-F238E27FC236}">
                <a16:creationId xmlns:a16="http://schemas.microsoft.com/office/drawing/2014/main" id="{0F03AA95-6B91-45B5-8924-34F1FF0A21B9}"/>
              </a:ext>
            </a:extLst>
          </p:cNvPr>
          <p:cNvSpPr>
            <a:spLocks noGrp="1"/>
          </p:cNvSpPr>
          <p:nvPr>
            <p:ph idx="1"/>
          </p:nvPr>
        </p:nvSpPr>
        <p:spPr/>
        <p:txBody>
          <a:bodyPr>
            <a:normAutofit/>
          </a:bodyPr>
          <a:lstStyle/>
          <a:p>
            <a:r>
              <a:rPr lang="en-US" b="1" dirty="0"/>
              <a:t>Complexity of Testing Terminology</a:t>
            </a:r>
            <a:endParaRPr lang="en-US" dirty="0"/>
          </a:p>
          <a:p>
            <a:pPr lvl="1"/>
            <a:r>
              <a:rPr lang="en-US" dirty="0"/>
              <a:t>Testing literature often contains confusing and inconsistent terminology.</a:t>
            </a:r>
          </a:p>
          <a:p>
            <a:pPr lvl="1"/>
            <a:r>
              <a:rPr lang="en-US" dirty="0"/>
              <a:t>Evolution of testing technology over decades and contributions from numerous authors contribute to this complexity.</a:t>
            </a:r>
          </a:p>
          <a:p>
            <a:r>
              <a:rPr lang="en-US" b="1" dirty="0"/>
              <a:t>ISTQB Glossary</a:t>
            </a:r>
            <a:endParaRPr lang="en-US" dirty="0"/>
          </a:p>
          <a:p>
            <a:pPr lvl="1"/>
            <a:r>
              <a:rPr lang="en-US" dirty="0"/>
              <a:t>The International Software Testing Qualification Board (ISTQB) offers an extensive glossary of testing terms.</a:t>
            </a:r>
          </a:p>
          <a:p>
            <a:pPr lvl="1"/>
            <a:r>
              <a:rPr lang="en-US" dirty="0"/>
              <a:t>ISTQB's glossary provides standardized definitions to mitigate confusion in testing terminology.</a:t>
            </a:r>
          </a:p>
          <a:p>
            <a:endParaRPr lang="en-US" dirty="0"/>
          </a:p>
        </p:txBody>
      </p:sp>
    </p:spTree>
    <p:extLst>
      <p:ext uri="{BB962C8B-B14F-4D97-AF65-F5344CB8AC3E}">
        <p14:creationId xmlns:p14="http://schemas.microsoft.com/office/powerpoint/2010/main" val="502172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7835-9ED7-4C3D-AF47-9A75E93746B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DBF6A66E-8C2C-4DC0-A9CB-45A4B7A6BFAA}"/>
              </a:ext>
            </a:extLst>
          </p:cNvPr>
          <p:cNvPicPr>
            <a:picLocks noGrp="1" noChangeAspect="1"/>
          </p:cNvPicPr>
          <p:nvPr>
            <p:ph idx="1"/>
          </p:nvPr>
        </p:nvPicPr>
        <p:blipFill>
          <a:blip r:embed="rId2"/>
          <a:stretch>
            <a:fillRect/>
          </a:stretch>
        </p:blipFill>
        <p:spPr>
          <a:xfrm>
            <a:off x="682580" y="1690688"/>
            <a:ext cx="10671220" cy="4941932"/>
          </a:xfrm>
          <a:prstGeom prst="rect">
            <a:avLst/>
          </a:prstGeom>
        </p:spPr>
      </p:pic>
    </p:spTree>
    <p:extLst>
      <p:ext uri="{BB962C8B-B14F-4D97-AF65-F5344CB8AC3E}">
        <p14:creationId xmlns:p14="http://schemas.microsoft.com/office/powerpoint/2010/main" val="1381932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D9BA-5571-4E15-8E59-81EB1CDCE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BDEEE2-7901-4528-9C63-56EC1EAB3CAE}"/>
              </a:ext>
            </a:extLst>
          </p:cNvPr>
          <p:cNvSpPr>
            <a:spLocks noGrp="1"/>
          </p:cNvSpPr>
          <p:nvPr>
            <p:ph idx="1"/>
          </p:nvPr>
        </p:nvSpPr>
        <p:spPr/>
        <p:txBody>
          <a:bodyPr/>
          <a:lstStyle/>
          <a:p>
            <a:r>
              <a:rPr lang="en-US" b="1" dirty="0"/>
              <a:t>Containment within Programmed Behavior:</a:t>
            </a:r>
            <a:endParaRPr lang="en-US" dirty="0"/>
          </a:p>
          <a:p>
            <a:pPr lvl="1"/>
            <a:r>
              <a:rPr lang="en-US" dirty="0"/>
              <a:t>For both methods, the set of test cases is completely contained within the set of programmed behavior.</a:t>
            </a:r>
          </a:p>
          <a:p>
            <a:pPr lvl="1"/>
            <a:r>
              <a:rPr lang="en-US" dirty="0"/>
              <a:t>Code-based methods focus on the program itself, making it unlikely for them to identify behaviors that are not programmed.</a:t>
            </a:r>
          </a:p>
          <a:p>
            <a:r>
              <a:rPr lang="en-US" b="1" dirty="0"/>
              <a:t>Relative Size of Code-Based Test Cases:</a:t>
            </a:r>
            <a:endParaRPr lang="en-US" dirty="0"/>
          </a:p>
          <a:p>
            <a:pPr lvl="1"/>
            <a:r>
              <a:rPr lang="en-US" dirty="0"/>
              <a:t>It is conceivable that a set of code-based test cases is relatively small compared to the full set of programmed behaviors.</a:t>
            </a:r>
          </a:p>
          <a:p>
            <a:pPr lvl="1"/>
            <a:r>
              <a:rPr lang="en-US" dirty="0"/>
              <a:t>This raises considerations about the effectiveness and efficiency of code-based testing in achieving sufficient test coverage.</a:t>
            </a:r>
          </a:p>
          <a:p>
            <a:pPr lvl="1"/>
            <a:endParaRPr lang="en-US" dirty="0"/>
          </a:p>
          <a:p>
            <a:endParaRPr lang="en-US" dirty="0"/>
          </a:p>
        </p:txBody>
      </p:sp>
    </p:spTree>
    <p:extLst>
      <p:ext uri="{BB962C8B-B14F-4D97-AF65-F5344CB8AC3E}">
        <p14:creationId xmlns:p14="http://schemas.microsoft.com/office/powerpoint/2010/main" val="2056233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01F0-9763-44E0-ADC6-19629B9474E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8E42673-AD3C-48CD-89DA-93A972C4BAC4}"/>
              </a:ext>
            </a:extLst>
          </p:cNvPr>
          <p:cNvPicPr>
            <a:picLocks noGrp="1" noChangeAspect="1"/>
          </p:cNvPicPr>
          <p:nvPr>
            <p:ph idx="1"/>
          </p:nvPr>
        </p:nvPicPr>
        <p:blipFill>
          <a:blip r:embed="rId2"/>
          <a:stretch>
            <a:fillRect/>
          </a:stretch>
        </p:blipFill>
        <p:spPr>
          <a:xfrm>
            <a:off x="940158" y="1690688"/>
            <a:ext cx="10515600" cy="4802187"/>
          </a:xfrm>
          <a:prstGeom prst="rect">
            <a:avLst/>
          </a:prstGeom>
        </p:spPr>
      </p:pic>
    </p:spTree>
    <p:extLst>
      <p:ext uri="{BB962C8B-B14F-4D97-AF65-F5344CB8AC3E}">
        <p14:creationId xmlns:p14="http://schemas.microsoft.com/office/powerpoint/2010/main" val="14148256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9BBB-84D5-4BFD-A7CA-588E3DA86C1E}"/>
              </a:ext>
            </a:extLst>
          </p:cNvPr>
          <p:cNvSpPr>
            <a:spLocks noGrp="1"/>
          </p:cNvSpPr>
          <p:nvPr>
            <p:ph type="title"/>
          </p:nvPr>
        </p:nvSpPr>
        <p:spPr/>
        <p:txBody>
          <a:bodyPr/>
          <a:lstStyle/>
          <a:p>
            <a:r>
              <a:rPr lang="en-US" b="1" i="1" dirty="0"/>
              <a:t>Specification-Based versus Code-Based Debate</a:t>
            </a:r>
            <a:br>
              <a:rPr lang="en-US" b="1" i="1" dirty="0"/>
            </a:br>
            <a:endParaRPr lang="en-US" dirty="0"/>
          </a:p>
        </p:txBody>
      </p:sp>
      <p:sp>
        <p:nvSpPr>
          <p:cNvPr id="3" name="Content Placeholder 2">
            <a:extLst>
              <a:ext uri="{FF2B5EF4-FFF2-40B4-BE49-F238E27FC236}">
                <a16:creationId xmlns:a16="http://schemas.microsoft.com/office/drawing/2014/main" id="{D5AB86A9-10EB-4AE9-885A-3EEA3F04A245}"/>
              </a:ext>
            </a:extLst>
          </p:cNvPr>
          <p:cNvSpPr>
            <a:spLocks noGrp="1"/>
          </p:cNvSpPr>
          <p:nvPr>
            <p:ph idx="1"/>
          </p:nvPr>
        </p:nvSpPr>
        <p:spPr/>
        <p:txBody>
          <a:bodyPr>
            <a:normAutofit fontScale="92500" lnSpcReduction="10000"/>
          </a:bodyPr>
          <a:lstStyle/>
          <a:p>
            <a:r>
              <a:rPr lang="en-US" b="1" dirty="0"/>
              <a:t>Fundamentally Different Approaches:</a:t>
            </a:r>
            <a:endParaRPr lang="en-US" dirty="0"/>
          </a:p>
          <a:p>
            <a:pPr lvl="1"/>
            <a:r>
              <a:rPr lang="en-US" dirty="0"/>
              <a:t>Specification-based and code-based testing are two distinct approaches to test case identification.</a:t>
            </a:r>
          </a:p>
          <a:p>
            <a:pPr lvl="1"/>
            <a:r>
              <a:rPr lang="en-US" dirty="0"/>
              <a:t>Each approach uses different methods and criteria for identifying test cases.</a:t>
            </a:r>
          </a:p>
          <a:p>
            <a:r>
              <a:rPr lang="en-US" b="1" dirty="0"/>
              <a:t>Debate Over Superiority:</a:t>
            </a:r>
            <a:endParaRPr lang="en-US" dirty="0"/>
          </a:p>
          <a:p>
            <a:pPr lvl="1"/>
            <a:r>
              <a:rPr lang="en-US" dirty="0"/>
              <a:t>There is a longstanding debate in the literature about which approach is better.</a:t>
            </a:r>
          </a:p>
          <a:p>
            <a:pPr lvl="1"/>
            <a:r>
              <a:rPr lang="en-US" dirty="0"/>
              <a:t>Strong adherents can be found for both specification-based and code-based testing.</a:t>
            </a:r>
          </a:p>
          <a:p>
            <a:r>
              <a:rPr lang="en-US" b="1" dirty="0"/>
              <a:t>Resolution from Venn Diagrams:</a:t>
            </a:r>
            <a:endParaRPr lang="en-US" dirty="0"/>
          </a:p>
          <a:p>
            <a:pPr lvl="1"/>
            <a:r>
              <a:rPr lang="en-US" dirty="0"/>
              <a:t>The Venn diagrams presented provide a strong resolution to this debate.</a:t>
            </a:r>
          </a:p>
          <a:p>
            <a:pPr lvl="1"/>
            <a:r>
              <a:rPr lang="en-US" dirty="0"/>
              <a:t>Both approaches aim to identify test cases, but they use different bases: specification for specification-based testing and program source code (implementation) for code-based testing.</a:t>
            </a:r>
          </a:p>
          <a:p>
            <a:endParaRPr lang="en-US" dirty="0"/>
          </a:p>
        </p:txBody>
      </p:sp>
    </p:spTree>
    <p:extLst>
      <p:ext uri="{BB962C8B-B14F-4D97-AF65-F5344CB8AC3E}">
        <p14:creationId xmlns:p14="http://schemas.microsoft.com/office/powerpoint/2010/main" val="1416202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55E8-3F7B-4181-9EC6-FCC83FC65C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D2BE84-5171-4745-BC79-63771BDC6A76}"/>
              </a:ext>
            </a:extLst>
          </p:cNvPr>
          <p:cNvSpPr>
            <a:spLocks noGrp="1"/>
          </p:cNvSpPr>
          <p:nvPr>
            <p:ph idx="1"/>
          </p:nvPr>
        </p:nvSpPr>
        <p:spPr/>
        <p:txBody>
          <a:bodyPr>
            <a:normAutofit/>
          </a:bodyPr>
          <a:lstStyle/>
          <a:p>
            <a:r>
              <a:rPr lang="en-US" b="1" dirty="0"/>
              <a:t>Insufficiency of Individual Approaches:</a:t>
            </a:r>
            <a:endParaRPr lang="en-US" dirty="0"/>
          </a:p>
          <a:p>
            <a:pPr lvl="1"/>
            <a:r>
              <a:rPr lang="en-US" dirty="0"/>
              <a:t>Neither approach alone is sufficient to ensure comprehensive test coverage.</a:t>
            </a:r>
          </a:p>
          <a:p>
            <a:pPr lvl="1"/>
            <a:r>
              <a:rPr lang="en-US" dirty="0"/>
              <a:t>If specified behaviors are not implemented, code-based testing will not detect this.</a:t>
            </a:r>
          </a:p>
          <a:p>
            <a:pPr lvl="1"/>
            <a:r>
              <a:rPr lang="en-US" dirty="0"/>
              <a:t>Conversely, if the program implements behaviors not specified, specification-based testing will not uncover them.</a:t>
            </a:r>
          </a:p>
          <a:p>
            <a:pPr marL="0" indent="0">
              <a:buNone/>
            </a:pPr>
            <a:endParaRPr lang="en-US" dirty="0"/>
          </a:p>
        </p:txBody>
      </p:sp>
    </p:spTree>
    <p:extLst>
      <p:ext uri="{BB962C8B-B14F-4D97-AF65-F5344CB8AC3E}">
        <p14:creationId xmlns:p14="http://schemas.microsoft.com/office/powerpoint/2010/main" val="784223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28B9-FA10-4F22-BCC5-5F55B89F8F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E8A8E9-0BCD-4B79-8A40-906693E12AF0}"/>
              </a:ext>
            </a:extLst>
          </p:cNvPr>
          <p:cNvSpPr>
            <a:spLocks noGrp="1"/>
          </p:cNvSpPr>
          <p:nvPr>
            <p:ph idx="1"/>
          </p:nvPr>
        </p:nvSpPr>
        <p:spPr/>
        <p:txBody>
          <a:bodyPr/>
          <a:lstStyle/>
          <a:p>
            <a:r>
              <a:rPr lang="en-US" b="1" dirty="0"/>
              <a:t>Need for a Combination Approach:</a:t>
            </a:r>
            <a:endParaRPr lang="en-US" dirty="0"/>
          </a:p>
          <a:p>
            <a:pPr lvl="1"/>
            <a:r>
              <a:rPr lang="en-US" dirty="0"/>
              <a:t>Both specification-based and code-based approaches are necessary.</a:t>
            </a:r>
          </a:p>
          <a:p>
            <a:pPr lvl="1"/>
            <a:r>
              <a:rPr lang="en-US" dirty="0"/>
              <a:t>A judicious combination of both approaches is advocated.</a:t>
            </a:r>
          </a:p>
          <a:p>
            <a:pPr lvl="1"/>
            <a:r>
              <a:rPr lang="en-US" dirty="0"/>
              <a:t>This combination provides the confidence of specification-based testing and the measurement capability of code-based testing.</a:t>
            </a:r>
          </a:p>
          <a:p>
            <a:r>
              <a:rPr lang="en-US" b="1" dirty="0"/>
              <a:t>Benefits of Combined Approach:</a:t>
            </a:r>
            <a:endParaRPr lang="en-US" dirty="0"/>
          </a:p>
          <a:p>
            <a:pPr lvl="1"/>
            <a:r>
              <a:rPr lang="en-US" dirty="0"/>
              <a:t>When specification-based test cases are executed in combination with code-based test coverage metrics:</a:t>
            </a:r>
          </a:p>
          <a:p>
            <a:pPr lvl="2"/>
            <a:r>
              <a:rPr lang="en-US" dirty="0"/>
              <a:t>Redundancies and gaps in specification-based testing can be identified and resolved.</a:t>
            </a:r>
          </a:p>
          <a:p>
            <a:pPr lvl="2"/>
            <a:r>
              <a:rPr lang="en-US" dirty="0"/>
              <a:t>The strengths of each approach complement each other, leading to more effective testing.</a:t>
            </a:r>
          </a:p>
          <a:p>
            <a:endParaRPr lang="en-US" dirty="0"/>
          </a:p>
        </p:txBody>
      </p:sp>
    </p:spTree>
    <p:extLst>
      <p:ext uri="{BB962C8B-B14F-4D97-AF65-F5344CB8AC3E}">
        <p14:creationId xmlns:p14="http://schemas.microsoft.com/office/powerpoint/2010/main" val="2666442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05E2-51C0-4D5C-B6A3-B4BD48078A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C30DDA-0AE4-430C-B358-21288B0254DF}"/>
              </a:ext>
            </a:extLst>
          </p:cNvPr>
          <p:cNvSpPr>
            <a:spLocks noGrp="1"/>
          </p:cNvSpPr>
          <p:nvPr>
            <p:ph idx="1"/>
          </p:nvPr>
        </p:nvSpPr>
        <p:spPr/>
        <p:txBody>
          <a:bodyPr>
            <a:normAutofit/>
          </a:bodyPr>
          <a:lstStyle/>
          <a:p>
            <a:r>
              <a:rPr lang="en-US" b="1" dirty="0"/>
              <a:t>Relationship Between Sets T, S, and P:</a:t>
            </a:r>
            <a:endParaRPr lang="en-US" dirty="0"/>
          </a:p>
          <a:p>
            <a:pPr lvl="1"/>
            <a:r>
              <a:rPr lang="en-US" dirty="0"/>
              <a:t>The Venn diagram view of testing illustrates the relationship between the sets of test cases (T), specified behaviors (S), and implemented behaviors (P).</a:t>
            </a:r>
          </a:p>
          <a:p>
            <a:pPr lvl="1"/>
            <a:r>
              <a:rPr lang="en-US" dirty="0"/>
              <a:t>Test cases in set T are determined by the test case identification method used.</a:t>
            </a:r>
          </a:p>
          <a:p>
            <a:r>
              <a:rPr lang="en-US" b="1" dirty="0"/>
              <a:t>Appropriateness and Effectiveness of Test Case Identification Method:</a:t>
            </a:r>
            <a:endParaRPr lang="en-US" dirty="0"/>
          </a:p>
          <a:p>
            <a:pPr lvl="1"/>
            <a:r>
              <a:rPr lang="en-US" dirty="0"/>
              <a:t>The appropriateness or effectiveness of the test case identification method used is a crucial consideration.</a:t>
            </a:r>
          </a:p>
          <a:p>
            <a:pPr lvl="1"/>
            <a:r>
              <a:rPr lang="en-US" dirty="0"/>
              <a:t>It determines the quality and coverage of the test cases generated.</a:t>
            </a:r>
          </a:p>
          <a:p>
            <a:endParaRPr lang="en-US" dirty="0"/>
          </a:p>
        </p:txBody>
      </p:sp>
    </p:spTree>
    <p:extLst>
      <p:ext uri="{BB962C8B-B14F-4D97-AF65-F5344CB8AC3E}">
        <p14:creationId xmlns:p14="http://schemas.microsoft.com/office/powerpoint/2010/main" val="2915556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1D91-BED6-4F7C-9914-8964A0AF6E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2FDDA0-C46F-4697-83C4-8619E23382C4}"/>
              </a:ext>
            </a:extLst>
          </p:cNvPr>
          <p:cNvSpPr>
            <a:spLocks noGrp="1"/>
          </p:cNvSpPr>
          <p:nvPr>
            <p:ph idx="1"/>
          </p:nvPr>
        </p:nvSpPr>
        <p:spPr/>
        <p:txBody>
          <a:bodyPr/>
          <a:lstStyle/>
          <a:p>
            <a:r>
              <a:rPr lang="en-US" b="1" dirty="0"/>
              <a:t>Causal Trail from Error to Incident:</a:t>
            </a:r>
            <a:endParaRPr lang="en-US" dirty="0"/>
          </a:p>
          <a:p>
            <a:pPr lvl="1"/>
            <a:r>
              <a:rPr lang="en-US" dirty="0"/>
              <a:t>Recalling the causal trail from error to fault, failure, and incident, understanding the types of errors and faults is essential.</a:t>
            </a:r>
          </a:p>
          <a:p>
            <a:pPr lvl="1"/>
            <a:r>
              <a:rPr lang="en-US" dirty="0"/>
              <a:t>Knowledge of potential errors and faults helps in employing more appropriate test case identification methods.</a:t>
            </a:r>
          </a:p>
          <a:p>
            <a:r>
              <a:rPr lang="en-US" b="1" dirty="0"/>
              <a:t>Testing as a Craft:</a:t>
            </a:r>
            <a:endParaRPr lang="en-US" dirty="0"/>
          </a:p>
          <a:p>
            <a:pPr lvl="1"/>
            <a:r>
              <a:rPr lang="en-US" dirty="0"/>
              <a:t>The ability to select and apply the most suitable test case identification methods based on the nature of errors and faults reflects the craft of testing.</a:t>
            </a:r>
          </a:p>
          <a:p>
            <a:pPr lvl="1"/>
            <a:r>
              <a:rPr lang="en-US" dirty="0"/>
              <a:t>Testing transcends mere methodology and becomes an art form that requires skill, experience, and intuition.</a:t>
            </a:r>
          </a:p>
          <a:p>
            <a:pPr marL="457200" lvl="1" indent="0">
              <a:buNone/>
            </a:pPr>
            <a:endParaRPr lang="en-US" dirty="0"/>
          </a:p>
          <a:p>
            <a:endParaRPr lang="en-US" dirty="0"/>
          </a:p>
        </p:txBody>
      </p:sp>
    </p:spTree>
    <p:extLst>
      <p:ext uri="{BB962C8B-B14F-4D97-AF65-F5344CB8AC3E}">
        <p14:creationId xmlns:p14="http://schemas.microsoft.com/office/powerpoint/2010/main" val="3806263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65EA-AFE2-4203-969A-98F13D05254F}"/>
              </a:ext>
            </a:extLst>
          </p:cNvPr>
          <p:cNvSpPr>
            <a:spLocks noGrp="1"/>
          </p:cNvSpPr>
          <p:nvPr>
            <p:ph type="title"/>
          </p:nvPr>
        </p:nvSpPr>
        <p:spPr/>
        <p:txBody>
          <a:bodyPr/>
          <a:lstStyle/>
          <a:p>
            <a:r>
              <a:rPr lang="en-US" b="1" dirty="0"/>
              <a:t>Fault Taxonomies</a:t>
            </a:r>
            <a:br>
              <a:rPr lang="en-US" b="1" dirty="0"/>
            </a:br>
            <a:endParaRPr lang="en-US" dirty="0"/>
          </a:p>
        </p:txBody>
      </p:sp>
      <p:sp>
        <p:nvSpPr>
          <p:cNvPr id="3" name="Content Placeholder 2">
            <a:extLst>
              <a:ext uri="{FF2B5EF4-FFF2-40B4-BE49-F238E27FC236}">
                <a16:creationId xmlns:a16="http://schemas.microsoft.com/office/drawing/2014/main" id="{FFA96F6B-A32A-4A0E-B8F7-8CF2B98E9213}"/>
              </a:ext>
            </a:extLst>
          </p:cNvPr>
          <p:cNvSpPr>
            <a:spLocks noGrp="1"/>
          </p:cNvSpPr>
          <p:nvPr>
            <p:ph idx="1"/>
          </p:nvPr>
        </p:nvSpPr>
        <p:spPr/>
        <p:txBody>
          <a:bodyPr>
            <a:normAutofit fontScale="92500" lnSpcReduction="10000"/>
          </a:bodyPr>
          <a:lstStyle/>
          <a:p>
            <a:r>
              <a:rPr lang="en-US" b="1" dirty="0"/>
              <a:t>Definition of Error and Fault:</a:t>
            </a:r>
            <a:endParaRPr lang="en-US" dirty="0"/>
          </a:p>
          <a:p>
            <a:pPr lvl="1"/>
            <a:r>
              <a:rPr lang="en-US" dirty="0"/>
              <a:t>Error refers to a mistake made in the process, while fault is the manifestation of that error in the product.</a:t>
            </a:r>
          </a:p>
          <a:p>
            <a:pPr lvl="1"/>
            <a:r>
              <a:rPr lang="en-US" dirty="0"/>
              <a:t>Process relates to how something is done, while product is the end result of the process.</a:t>
            </a:r>
          </a:p>
          <a:p>
            <a:r>
              <a:rPr lang="en-US" b="1" dirty="0"/>
              <a:t>Testing and Software Quality Assurance (SQA):</a:t>
            </a:r>
            <a:endParaRPr lang="en-US" dirty="0"/>
          </a:p>
          <a:p>
            <a:pPr lvl="1"/>
            <a:r>
              <a:rPr lang="en-US" dirty="0"/>
              <a:t>Testing is more product-oriented, focused on discovering faults in the product.</a:t>
            </a:r>
          </a:p>
          <a:p>
            <a:pPr lvl="1"/>
            <a:r>
              <a:rPr lang="en-US" dirty="0"/>
              <a:t>SQA aims to improve the product by enhancing the development process to reduce errors.</a:t>
            </a:r>
          </a:p>
          <a:p>
            <a:r>
              <a:rPr lang="en-US" b="1" dirty="0"/>
              <a:t>Product Orientation of Testing:</a:t>
            </a:r>
            <a:endParaRPr lang="en-US" dirty="0"/>
          </a:p>
          <a:p>
            <a:pPr lvl="1"/>
            <a:r>
              <a:rPr lang="en-US" dirty="0"/>
              <a:t>Testing is primarily concerned with identifying faults in the product.</a:t>
            </a:r>
          </a:p>
          <a:p>
            <a:pPr lvl="1"/>
            <a:r>
              <a:rPr lang="en-US" dirty="0"/>
              <a:t>It focuses on evaluating the product's behavior and functionality to uncover defects.</a:t>
            </a:r>
          </a:p>
          <a:p>
            <a:endParaRPr lang="en-US" dirty="0"/>
          </a:p>
        </p:txBody>
      </p:sp>
    </p:spTree>
    <p:extLst>
      <p:ext uri="{BB962C8B-B14F-4D97-AF65-F5344CB8AC3E}">
        <p14:creationId xmlns:p14="http://schemas.microsoft.com/office/powerpoint/2010/main" val="1452153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F2BC-790A-4DAE-8FA6-CA300E5421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BF4B91-D791-4F7A-91CF-0C005C9A72D5}"/>
              </a:ext>
            </a:extLst>
          </p:cNvPr>
          <p:cNvSpPr>
            <a:spLocks noGrp="1"/>
          </p:cNvSpPr>
          <p:nvPr>
            <p:ph idx="1"/>
          </p:nvPr>
        </p:nvSpPr>
        <p:spPr/>
        <p:txBody>
          <a:bodyPr>
            <a:normAutofit fontScale="85000" lnSpcReduction="10000"/>
          </a:bodyPr>
          <a:lstStyle/>
          <a:p>
            <a:r>
              <a:rPr lang="en-US" b="1" dirty="0"/>
              <a:t>Process Improvement in SQA:</a:t>
            </a:r>
            <a:endParaRPr lang="en-US" dirty="0"/>
          </a:p>
          <a:p>
            <a:pPr lvl="1"/>
            <a:r>
              <a:rPr lang="en-US" dirty="0"/>
              <a:t>SQA focuses on improving the development process to prevent errors from occurring in the product.</a:t>
            </a:r>
          </a:p>
          <a:p>
            <a:pPr lvl="1"/>
            <a:r>
              <a:rPr lang="en-US" dirty="0"/>
              <a:t>By enhancing the process, SQA aims to minimize the occurrence of faults and improve overall software quality.</a:t>
            </a:r>
          </a:p>
          <a:p>
            <a:r>
              <a:rPr lang="en-US" b="1" dirty="0"/>
              <a:t>Classification of Faults:</a:t>
            </a:r>
            <a:endParaRPr lang="en-US" dirty="0"/>
          </a:p>
          <a:p>
            <a:pPr lvl="1"/>
            <a:r>
              <a:rPr lang="en-US" dirty="0"/>
              <a:t>Faults can be classified based on various criteria, such as the development phase where the error occurred, consequences of corresponding failures, difficulty to resolve, and risk of no resolution.</a:t>
            </a:r>
          </a:p>
          <a:p>
            <a:pPr lvl="1"/>
            <a:r>
              <a:rPr lang="en-US" dirty="0"/>
              <a:t>An alternative classification method is based on anomaly occurrence: one-time-only, intermittent, recurring, or repeatable.</a:t>
            </a:r>
          </a:p>
          <a:p>
            <a:r>
              <a:rPr lang="en-US" b="1" dirty="0"/>
              <a:t>Importance of Clear Definitions:</a:t>
            </a:r>
            <a:endParaRPr lang="en-US" dirty="0"/>
          </a:p>
          <a:p>
            <a:pPr lvl="1"/>
            <a:r>
              <a:rPr lang="en-US" dirty="0"/>
              <a:t>Both testing and SQA benefit from clear definitions of types of faults.</a:t>
            </a:r>
          </a:p>
          <a:p>
            <a:pPr lvl="1"/>
            <a:r>
              <a:rPr lang="en-US" dirty="0"/>
              <a:t>Clear classification helps in understanding and addressing different types of faults effectively.</a:t>
            </a:r>
          </a:p>
          <a:p>
            <a:endParaRPr lang="en-US" dirty="0"/>
          </a:p>
        </p:txBody>
      </p:sp>
    </p:spTree>
    <p:extLst>
      <p:ext uri="{BB962C8B-B14F-4D97-AF65-F5344CB8AC3E}">
        <p14:creationId xmlns:p14="http://schemas.microsoft.com/office/powerpoint/2010/main" val="282123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4594-60E4-4A20-9513-EE22D2CA96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060E83-D04E-4063-8CB0-220426FC6F21}"/>
              </a:ext>
            </a:extLst>
          </p:cNvPr>
          <p:cNvSpPr>
            <a:spLocks noGrp="1"/>
          </p:cNvSpPr>
          <p:nvPr>
            <p:ph idx="1"/>
          </p:nvPr>
        </p:nvSpPr>
        <p:spPr/>
        <p:txBody>
          <a:bodyPr/>
          <a:lstStyle/>
          <a:p>
            <a:r>
              <a:rPr lang="en-US" b="1" dirty="0"/>
              <a:t>Compatibility with Standards</a:t>
            </a:r>
            <a:endParaRPr lang="en-US" dirty="0"/>
          </a:p>
          <a:p>
            <a:pPr lvl="1"/>
            <a:r>
              <a:rPr lang="en-US" dirty="0"/>
              <a:t>The terminology used in the syllabus, as well as in the ISTQB glossary, aligns with definitions established by the Institute of Electronics and Electrical Engineers (IEEE) Computer Society.</a:t>
            </a:r>
          </a:p>
          <a:p>
            <a:r>
              <a:rPr lang="en-US" b="1" dirty="0"/>
              <a:t>Progression of Terms</a:t>
            </a:r>
            <a:endParaRPr lang="en-US" dirty="0"/>
          </a:p>
          <a:p>
            <a:pPr lvl="1"/>
            <a:r>
              <a:rPr lang="en-US" dirty="0"/>
              <a:t>The syllabus offers a useful progression of terms to facilitate understanding and navigation through testing concepts and principles.</a:t>
            </a:r>
          </a:p>
          <a:p>
            <a:endParaRPr lang="en-US" dirty="0"/>
          </a:p>
        </p:txBody>
      </p:sp>
    </p:spTree>
    <p:extLst>
      <p:ext uri="{BB962C8B-B14F-4D97-AF65-F5344CB8AC3E}">
        <p14:creationId xmlns:p14="http://schemas.microsoft.com/office/powerpoint/2010/main" val="2244135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4578-4244-468F-A5C9-EAD10F7B4EAD}"/>
              </a:ext>
            </a:extLst>
          </p:cNvPr>
          <p:cNvSpPr>
            <a:spLocks noGrp="1"/>
          </p:cNvSpPr>
          <p:nvPr>
            <p:ph type="title"/>
          </p:nvPr>
        </p:nvSpPr>
        <p:spPr/>
        <p:txBody>
          <a:bodyPr>
            <a:normAutofit fontScale="90000"/>
          </a:bodyPr>
          <a:lstStyle/>
          <a:p>
            <a:r>
              <a:rPr lang="en-US" dirty="0"/>
              <a:t>IEEE Standard Classification for Software Anomalies and fault classifications:</a:t>
            </a:r>
            <a:br>
              <a:rPr lang="en-US" dirty="0"/>
            </a:br>
            <a:endParaRPr lang="en-US" dirty="0"/>
          </a:p>
        </p:txBody>
      </p:sp>
      <p:sp>
        <p:nvSpPr>
          <p:cNvPr id="3" name="Content Placeholder 2">
            <a:extLst>
              <a:ext uri="{FF2B5EF4-FFF2-40B4-BE49-F238E27FC236}">
                <a16:creationId xmlns:a16="http://schemas.microsoft.com/office/drawing/2014/main" id="{63842659-3131-4377-BEBA-48C5F745BA81}"/>
              </a:ext>
            </a:extLst>
          </p:cNvPr>
          <p:cNvSpPr>
            <a:spLocks noGrp="1"/>
          </p:cNvSpPr>
          <p:nvPr>
            <p:ph idx="1"/>
          </p:nvPr>
        </p:nvSpPr>
        <p:spPr/>
        <p:txBody>
          <a:bodyPr>
            <a:normAutofit fontScale="92500" lnSpcReduction="20000"/>
          </a:bodyPr>
          <a:lstStyle/>
          <a:p>
            <a:r>
              <a:rPr lang="en-US" b="1" dirty="0"/>
              <a:t>IEEE Standard Classification for Software Anomalies:</a:t>
            </a:r>
            <a:endParaRPr lang="en-US" dirty="0"/>
          </a:p>
          <a:p>
            <a:pPr lvl="1"/>
            <a:r>
              <a:rPr lang="en-US" dirty="0"/>
              <a:t>The IEEE Standard Classification for Software Anomalies provides a comprehensive treatment of different types of faults.</a:t>
            </a:r>
          </a:p>
          <a:p>
            <a:pPr lvl="1"/>
            <a:r>
              <a:rPr lang="en-US" dirty="0"/>
              <a:t>An anomaly, as defined in the document, is "a departure from the expected."</a:t>
            </a:r>
          </a:p>
          <a:p>
            <a:r>
              <a:rPr lang="en-US" b="1" dirty="0"/>
              <a:t>Anomaly Resolution Process:</a:t>
            </a:r>
            <a:endParaRPr lang="en-US" dirty="0"/>
          </a:p>
          <a:p>
            <a:pPr lvl="1"/>
            <a:r>
              <a:rPr lang="en-US" dirty="0"/>
              <a:t>The IEEE standard outlines a detailed anomaly resolution process consisting of four phases: recognition, investigation, action, and disposition.</a:t>
            </a:r>
          </a:p>
          <a:p>
            <a:pPr lvl="1"/>
            <a:r>
              <a:rPr lang="en-US" dirty="0"/>
              <a:t>This process forms another life cycle in software development aimed at identifying, investigating, addressing, and resolving anomalies.</a:t>
            </a:r>
          </a:p>
          <a:p>
            <a:r>
              <a:rPr lang="en-US" b="1" dirty="0"/>
              <a:t>Useful Anomalies:</a:t>
            </a:r>
            <a:endParaRPr lang="en-US" dirty="0"/>
          </a:p>
          <a:p>
            <a:pPr lvl="1"/>
            <a:r>
              <a:rPr lang="en-US" dirty="0"/>
              <a:t>Tables 1.1 through 1.5 in the IEEE standard present various useful anomalies categorized based on their characteristics and impact.</a:t>
            </a:r>
          </a:p>
          <a:p>
            <a:pPr lvl="1"/>
            <a:r>
              <a:rPr lang="en-US" dirty="0"/>
              <a:t>These anomalies serve as reference points for identifying and addressing faults during the software development lifecycle.</a:t>
            </a:r>
          </a:p>
          <a:p>
            <a:endParaRPr lang="en-US" dirty="0"/>
          </a:p>
        </p:txBody>
      </p:sp>
    </p:spTree>
    <p:extLst>
      <p:ext uri="{BB962C8B-B14F-4D97-AF65-F5344CB8AC3E}">
        <p14:creationId xmlns:p14="http://schemas.microsoft.com/office/powerpoint/2010/main" val="4062708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8079-601F-4DF4-A460-2F06363C6672}"/>
              </a:ext>
            </a:extLst>
          </p:cNvPr>
          <p:cNvSpPr>
            <a:spLocks noGrp="1"/>
          </p:cNvSpPr>
          <p:nvPr>
            <p:ph type="title"/>
          </p:nvPr>
        </p:nvSpPr>
        <p:spPr/>
        <p:txBody>
          <a:bodyPr/>
          <a:lstStyle/>
          <a:p>
            <a:r>
              <a:rPr lang="en-US" dirty="0"/>
              <a:t>Tables 1.1</a:t>
            </a:r>
          </a:p>
        </p:txBody>
      </p:sp>
      <p:pic>
        <p:nvPicPr>
          <p:cNvPr id="4" name="Google Shape;288;p34">
            <a:extLst>
              <a:ext uri="{FF2B5EF4-FFF2-40B4-BE49-F238E27FC236}">
                <a16:creationId xmlns:a16="http://schemas.microsoft.com/office/drawing/2014/main" id="{B8C917B2-1E51-41E5-AE9F-1C3AF30E186C}"/>
              </a:ext>
            </a:extLst>
          </p:cNvPr>
          <p:cNvPicPr preferRelativeResize="0">
            <a:picLocks noGrp="1"/>
          </p:cNvPicPr>
          <p:nvPr>
            <p:ph idx="1"/>
          </p:nvPr>
        </p:nvPicPr>
        <p:blipFill rotWithShape="1">
          <a:blip r:embed="rId2">
            <a:alphaModFix/>
          </a:blip>
          <a:srcRect/>
          <a:stretch/>
        </p:blipFill>
        <p:spPr>
          <a:xfrm>
            <a:off x="3686785" y="1825625"/>
            <a:ext cx="4818430" cy="4351338"/>
          </a:xfrm>
          <a:prstGeom prst="rect">
            <a:avLst/>
          </a:prstGeom>
          <a:noFill/>
          <a:ln>
            <a:noFill/>
          </a:ln>
        </p:spPr>
      </p:pic>
    </p:spTree>
    <p:extLst>
      <p:ext uri="{BB962C8B-B14F-4D97-AF65-F5344CB8AC3E}">
        <p14:creationId xmlns:p14="http://schemas.microsoft.com/office/powerpoint/2010/main" val="26556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4EE9-016A-4264-BCA2-E9927EB41819}"/>
              </a:ext>
            </a:extLst>
          </p:cNvPr>
          <p:cNvSpPr>
            <a:spLocks noGrp="1"/>
          </p:cNvSpPr>
          <p:nvPr>
            <p:ph type="title"/>
          </p:nvPr>
        </p:nvSpPr>
        <p:spPr/>
        <p:txBody>
          <a:bodyPr/>
          <a:lstStyle/>
          <a:p>
            <a:r>
              <a:rPr lang="en-US" dirty="0"/>
              <a:t>Tables 1.2</a:t>
            </a:r>
          </a:p>
        </p:txBody>
      </p:sp>
      <p:pic>
        <p:nvPicPr>
          <p:cNvPr id="4" name="Google Shape;293;p35">
            <a:extLst>
              <a:ext uri="{FF2B5EF4-FFF2-40B4-BE49-F238E27FC236}">
                <a16:creationId xmlns:a16="http://schemas.microsoft.com/office/drawing/2014/main" id="{E04B1173-1FE7-4432-BA5C-B59D93867745}"/>
              </a:ext>
            </a:extLst>
          </p:cNvPr>
          <p:cNvPicPr preferRelativeResize="0">
            <a:picLocks noGrp="1"/>
          </p:cNvPicPr>
          <p:nvPr>
            <p:ph idx="1"/>
          </p:nvPr>
        </p:nvPicPr>
        <p:blipFill rotWithShape="1">
          <a:blip r:embed="rId2">
            <a:alphaModFix/>
          </a:blip>
          <a:srcRect/>
          <a:stretch/>
        </p:blipFill>
        <p:spPr>
          <a:xfrm>
            <a:off x="3216990" y="1825625"/>
            <a:ext cx="5758020" cy="4351338"/>
          </a:xfrm>
          <a:prstGeom prst="rect">
            <a:avLst/>
          </a:prstGeom>
          <a:noFill/>
          <a:ln>
            <a:noFill/>
          </a:ln>
        </p:spPr>
      </p:pic>
    </p:spTree>
    <p:extLst>
      <p:ext uri="{BB962C8B-B14F-4D97-AF65-F5344CB8AC3E}">
        <p14:creationId xmlns:p14="http://schemas.microsoft.com/office/powerpoint/2010/main" val="4236112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08E1-7A33-42F6-A35C-53DBD58E960E}"/>
              </a:ext>
            </a:extLst>
          </p:cNvPr>
          <p:cNvSpPr>
            <a:spLocks noGrp="1"/>
          </p:cNvSpPr>
          <p:nvPr>
            <p:ph type="title"/>
          </p:nvPr>
        </p:nvSpPr>
        <p:spPr/>
        <p:txBody>
          <a:bodyPr/>
          <a:lstStyle/>
          <a:p>
            <a:r>
              <a:rPr lang="en-US" dirty="0"/>
              <a:t>Tables 1.3</a:t>
            </a:r>
          </a:p>
        </p:txBody>
      </p:sp>
      <p:pic>
        <p:nvPicPr>
          <p:cNvPr id="4" name="Google Shape;298;p36">
            <a:extLst>
              <a:ext uri="{FF2B5EF4-FFF2-40B4-BE49-F238E27FC236}">
                <a16:creationId xmlns:a16="http://schemas.microsoft.com/office/drawing/2014/main" id="{3361B14E-2BC2-4E85-9271-827B7450EEA7}"/>
              </a:ext>
            </a:extLst>
          </p:cNvPr>
          <p:cNvPicPr preferRelativeResize="0">
            <a:picLocks noGrp="1"/>
          </p:cNvPicPr>
          <p:nvPr>
            <p:ph idx="1"/>
          </p:nvPr>
        </p:nvPicPr>
        <p:blipFill rotWithShape="1">
          <a:blip r:embed="rId2">
            <a:alphaModFix/>
          </a:blip>
          <a:srcRect/>
          <a:stretch/>
        </p:blipFill>
        <p:spPr>
          <a:xfrm>
            <a:off x="3557587" y="2429669"/>
            <a:ext cx="5076825" cy="3143250"/>
          </a:xfrm>
          <a:prstGeom prst="rect">
            <a:avLst/>
          </a:prstGeom>
          <a:noFill/>
          <a:ln>
            <a:noFill/>
          </a:ln>
        </p:spPr>
      </p:pic>
    </p:spTree>
    <p:extLst>
      <p:ext uri="{BB962C8B-B14F-4D97-AF65-F5344CB8AC3E}">
        <p14:creationId xmlns:p14="http://schemas.microsoft.com/office/powerpoint/2010/main" val="595644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3D46-CE3F-4795-934F-B654437F299C}"/>
              </a:ext>
            </a:extLst>
          </p:cNvPr>
          <p:cNvSpPr>
            <a:spLocks noGrp="1"/>
          </p:cNvSpPr>
          <p:nvPr>
            <p:ph type="title"/>
          </p:nvPr>
        </p:nvSpPr>
        <p:spPr/>
        <p:txBody>
          <a:bodyPr/>
          <a:lstStyle/>
          <a:p>
            <a:r>
              <a:rPr lang="en-US" dirty="0"/>
              <a:t>Tables 1.4</a:t>
            </a:r>
          </a:p>
        </p:txBody>
      </p:sp>
      <p:pic>
        <p:nvPicPr>
          <p:cNvPr id="4" name="Google Shape;303;p37">
            <a:extLst>
              <a:ext uri="{FF2B5EF4-FFF2-40B4-BE49-F238E27FC236}">
                <a16:creationId xmlns:a16="http://schemas.microsoft.com/office/drawing/2014/main" id="{DC085CA2-8D00-417F-8FEE-399680DE171F}"/>
              </a:ext>
            </a:extLst>
          </p:cNvPr>
          <p:cNvPicPr preferRelativeResize="0">
            <a:picLocks noGrp="1"/>
          </p:cNvPicPr>
          <p:nvPr>
            <p:ph idx="1"/>
          </p:nvPr>
        </p:nvPicPr>
        <p:blipFill rotWithShape="1">
          <a:blip r:embed="rId2">
            <a:alphaModFix/>
          </a:blip>
          <a:srcRect/>
          <a:stretch/>
        </p:blipFill>
        <p:spPr>
          <a:xfrm>
            <a:off x="4094702" y="1825625"/>
            <a:ext cx="4002596" cy="4351338"/>
          </a:xfrm>
          <a:prstGeom prst="rect">
            <a:avLst/>
          </a:prstGeom>
          <a:noFill/>
          <a:ln>
            <a:noFill/>
          </a:ln>
        </p:spPr>
      </p:pic>
    </p:spTree>
    <p:extLst>
      <p:ext uri="{BB962C8B-B14F-4D97-AF65-F5344CB8AC3E}">
        <p14:creationId xmlns:p14="http://schemas.microsoft.com/office/powerpoint/2010/main" val="3645146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4950-83EE-47C5-AB93-4BD36B58974A}"/>
              </a:ext>
            </a:extLst>
          </p:cNvPr>
          <p:cNvSpPr>
            <a:spLocks noGrp="1"/>
          </p:cNvSpPr>
          <p:nvPr>
            <p:ph type="title"/>
          </p:nvPr>
        </p:nvSpPr>
        <p:spPr/>
        <p:txBody>
          <a:bodyPr/>
          <a:lstStyle/>
          <a:p>
            <a:r>
              <a:rPr lang="en-US" dirty="0"/>
              <a:t>Tables 1.5</a:t>
            </a:r>
          </a:p>
        </p:txBody>
      </p:sp>
      <p:pic>
        <p:nvPicPr>
          <p:cNvPr id="4" name="Google Shape;308;p38">
            <a:extLst>
              <a:ext uri="{FF2B5EF4-FFF2-40B4-BE49-F238E27FC236}">
                <a16:creationId xmlns:a16="http://schemas.microsoft.com/office/drawing/2014/main" id="{652D578B-72BE-4E78-BD0F-13974B7F0E9C}"/>
              </a:ext>
            </a:extLst>
          </p:cNvPr>
          <p:cNvPicPr preferRelativeResize="0">
            <a:picLocks noGrp="1"/>
          </p:cNvPicPr>
          <p:nvPr>
            <p:ph idx="1"/>
          </p:nvPr>
        </p:nvPicPr>
        <p:blipFill rotWithShape="1">
          <a:blip r:embed="rId2">
            <a:alphaModFix/>
          </a:blip>
          <a:srcRect/>
          <a:stretch/>
        </p:blipFill>
        <p:spPr>
          <a:xfrm>
            <a:off x="3749055" y="1825625"/>
            <a:ext cx="4693890" cy="4351338"/>
          </a:xfrm>
          <a:prstGeom prst="rect">
            <a:avLst/>
          </a:prstGeom>
          <a:noFill/>
          <a:ln>
            <a:noFill/>
          </a:ln>
        </p:spPr>
      </p:pic>
    </p:spTree>
    <p:extLst>
      <p:ext uri="{BB962C8B-B14F-4D97-AF65-F5344CB8AC3E}">
        <p14:creationId xmlns:p14="http://schemas.microsoft.com/office/powerpoint/2010/main" val="24581815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9024-6A4B-44C4-B385-143E87E91D4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76125EE-E273-4570-AE25-264B977BA475}"/>
              </a:ext>
            </a:extLst>
          </p:cNvPr>
          <p:cNvSpPr>
            <a:spLocks noGrp="1"/>
          </p:cNvSpPr>
          <p:nvPr>
            <p:ph idx="1"/>
          </p:nvPr>
        </p:nvSpPr>
        <p:spPr/>
        <p:txBody>
          <a:bodyPr/>
          <a:lstStyle/>
          <a:p>
            <a:r>
              <a:rPr lang="en-US" b="1" dirty="0"/>
              <a:t>Software Review Checklists:</a:t>
            </a:r>
            <a:endParaRPr lang="en-US" dirty="0"/>
          </a:p>
          <a:p>
            <a:pPr lvl="1"/>
            <a:r>
              <a:rPr lang="en-US" dirty="0"/>
              <a:t>Software reviews are essential for identifying faults in software artifacts.</a:t>
            </a:r>
          </a:p>
          <a:p>
            <a:pPr lvl="1"/>
            <a:r>
              <a:rPr lang="en-US" dirty="0"/>
              <a:t>Review checklists, such as those provided by Karl </a:t>
            </a:r>
            <a:r>
              <a:rPr lang="en-US" dirty="0" err="1"/>
              <a:t>Wiegers</a:t>
            </a:r>
            <a:r>
              <a:rPr lang="en-US" dirty="0"/>
              <a:t> on his website, offer another source of fault classifications and guidelines for conducting effective reviews.</a:t>
            </a:r>
          </a:p>
          <a:p>
            <a:r>
              <a:rPr lang="en-US" b="1" dirty="0"/>
              <a:t>Importance of Fault Classifications:</a:t>
            </a:r>
            <a:endParaRPr lang="en-US" dirty="0"/>
          </a:p>
          <a:p>
            <a:pPr lvl="1"/>
            <a:r>
              <a:rPr lang="en-US" dirty="0"/>
              <a:t>Fault classifications provided by the IEEE standard and review checklists aid in systematically identifying, categorizing, and addressing different types of faults.</a:t>
            </a:r>
          </a:p>
          <a:p>
            <a:pPr lvl="1"/>
            <a:r>
              <a:rPr lang="en-US" dirty="0"/>
              <a:t>They serve as valuable tools for improving software quality, enhancing development processes, and mitigating risks.</a:t>
            </a:r>
          </a:p>
          <a:p>
            <a:endParaRPr lang="en-US" dirty="0"/>
          </a:p>
        </p:txBody>
      </p:sp>
    </p:spTree>
    <p:extLst>
      <p:ext uri="{BB962C8B-B14F-4D97-AF65-F5344CB8AC3E}">
        <p14:creationId xmlns:p14="http://schemas.microsoft.com/office/powerpoint/2010/main" val="3675931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0B80-02FB-4736-B04F-047DC8570E43}"/>
              </a:ext>
            </a:extLst>
          </p:cNvPr>
          <p:cNvSpPr>
            <a:spLocks noGrp="1"/>
          </p:cNvSpPr>
          <p:nvPr>
            <p:ph type="title"/>
          </p:nvPr>
        </p:nvSpPr>
        <p:spPr/>
        <p:txBody>
          <a:bodyPr/>
          <a:lstStyle/>
          <a:p>
            <a:r>
              <a:rPr lang="en-US" b="1" dirty="0"/>
              <a:t>Levels of Testing</a:t>
            </a:r>
            <a:br>
              <a:rPr lang="en-US" b="1" dirty="0"/>
            </a:br>
            <a:endParaRPr lang="en-US" dirty="0"/>
          </a:p>
        </p:txBody>
      </p:sp>
      <p:sp>
        <p:nvSpPr>
          <p:cNvPr id="3" name="Content Placeholder 2">
            <a:extLst>
              <a:ext uri="{FF2B5EF4-FFF2-40B4-BE49-F238E27FC236}">
                <a16:creationId xmlns:a16="http://schemas.microsoft.com/office/drawing/2014/main" id="{EE3B06D2-333E-403A-9E07-98C007D64DB4}"/>
              </a:ext>
            </a:extLst>
          </p:cNvPr>
          <p:cNvSpPr>
            <a:spLocks noGrp="1"/>
          </p:cNvSpPr>
          <p:nvPr>
            <p:ph idx="1"/>
          </p:nvPr>
        </p:nvSpPr>
        <p:spPr/>
        <p:txBody>
          <a:bodyPr>
            <a:normAutofit/>
          </a:bodyPr>
          <a:lstStyle/>
          <a:p>
            <a:r>
              <a:rPr lang="en-US" b="1" dirty="0"/>
              <a:t>Levels of Abstraction in Testing:</a:t>
            </a:r>
            <a:endParaRPr lang="en-US" dirty="0"/>
          </a:p>
          <a:p>
            <a:pPr lvl="1"/>
            <a:r>
              <a:rPr lang="en-US" dirty="0"/>
              <a:t>Levels of testing correspond to levels of abstraction found in the waterfall model of the software development life cycle.</a:t>
            </a:r>
          </a:p>
          <a:p>
            <a:pPr lvl="1"/>
            <a:r>
              <a:rPr lang="en-US" dirty="0"/>
              <a:t>The waterfall model, despite its drawbacks, serves as a useful framework for identifying distinct levels of testing and clarifying their objectives.</a:t>
            </a:r>
          </a:p>
          <a:p>
            <a:r>
              <a:rPr lang="en-US" b="1" dirty="0"/>
              <a:t>The V-Model:</a:t>
            </a:r>
            <a:endParaRPr lang="en-US" dirty="0"/>
          </a:p>
          <a:p>
            <a:pPr lvl="1"/>
            <a:r>
              <a:rPr lang="en-US" dirty="0"/>
              <a:t>A diagrammatic variation of the waterfall model, known as the V-Model, emphasizes the correspondence between testing and design levels.</a:t>
            </a:r>
          </a:p>
          <a:p>
            <a:pPr lvl="1"/>
            <a:r>
              <a:rPr lang="en-US" dirty="0"/>
              <a:t>The V-Model illustrates how different levels of testing align with different stages of software design, including specification, preliminary design, and detailed design.</a:t>
            </a:r>
          </a:p>
          <a:p>
            <a:endParaRPr lang="en-US" dirty="0"/>
          </a:p>
        </p:txBody>
      </p:sp>
    </p:spTree>
    <p:extLst>
      <p:ext uri="{BB962C8B-B14F-4D97-AF65-F5344CB8AC3E}">
        <p14:creationId xmlns:p14="http://schemas.microsoft.com/office/powerpoint/2010/main" val="3210595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D054-331C-4348-BCF3-9AEA2E0FA9DF}"/>
              </a:ext>
            </a:extLst>
          </p:cNvPr>
          <p:cNvSpPr>
            <a:spLocks noGrp="1"/>
          </p:cNvSpPr>
          <p:nvPr>
            <p:ph type="title"/>
          </p:nvPr>
        </p:nvSpPr>
        <p:spPr/>
        <p:txBody>
          <a:bodyPr/>
          <a:lstStyle/>
          <a:p>
            <a:r>
              <a:rPr lang="en-US" dirty="0"/>
              <a:t>Figure :1.8</a:t>
            </a:r>
          </a:p>
        </p:txBody>
      </p:sp>
      <p:pic>
        <p:nvPicPr>
          <p:cNvPr id="4" name="Google Shape;319;p40">
            <a:extLst>
              <a:ext uri="{FF2B5EF4-FFF2-40B4-BE49-F238E27FC236}">
                <a16:creationId xmlns:a16="http://schemas.microsoft.com/office/drawing/2014/main" id="{10AC2634-4C34-4DEC-9828-1414F03939AC}"/>
              </a:ext>
            </a:extLst>
          </p:cNvPr>
          <p:cNvPicPr preferRelativeResize="0">
            <a:picLocks noGrp="1"/>
          </p:cNvPicPr>
          <p:nvPr>
            <p:ph idx="1"/>
          </p:nvPr>
        </p:nvPicPr>
        <p:blipFill rotWithShape="1">
          <a:blip r:embed="rId2">
            <a:alphaModFix/>
          </a:blip>
          <a:srcRect/>
          <a:stretch/>
        </p:blipFill>
        <p:spPr>
          <a:xfrm>
            <a:off x="1584101" y="1532586"/>
            <a:ext cx="9375820" cy="4960289"/>
          </a:xfrm>
          <a:prstGeom prst="rect">
            <a:avLst/>
          </a:prstGeom>
          <a:noFill/>
          <a:ln>
            <a:noFill/>
          </a:ln>
        </p:spPr>
      </p:pic>
    </p:spTree>
    <p:extLst>
      <p:ext uri="{BB962C8B-B14F-4D97-AF65-F5344CB8AC3E}">
        <p14:creationId xmlns:p14="http://schemas.microsoft.com/office/powerpoint/2010/main" val="5389553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3E52-A47B-4A73-AA9E-A2BE386CF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088D7C-F3D4-47A9-A966-770C4C232286}"/>
              </a:ext>
            </a:extLst>
          </p:cNvPr>
          <p:cNvSpPr>
            <a:spLocks noGrp="1"/>
          </p:cNvSpPr>
          <p:nvPr>
            <p:ph idx="1"/>
          </p:nvPr>
        </p:nvSpPr>
        <p:spPr/>
        <p:txBody>
          <a:bodyPr>
            <a:normAutofit fontScale="92500" lnSpcReduction="10000"/>
          </a:bodyPr>
          <a:lstStyle/>
          <a:p>
            <a:r>
              <a:rPr lang="en-US" b="1" dirty="0"/>
              <a:t>Correspondence between Testing Levels and Design Levels:</a:t>
            </a:r>
            <a:endParaRPr lang="en-US" dirty="0"/>
          </a:p>
          <a:p>
            <a:pPr lvl="1"/>
            <a:r>
              <a:rPr lang="en-US" dirty="0"/>
              <a:t>In terms of specification-based testing, the three levels of definition (specification, preliminary design, and detailed design) directly correspond to three levels of testing—system, integration, and unit testing.</a:t>
            </a:r>
          </a:p>
          <a:p>
            <a:r>
              <a:rPr lang="en-US" b="1" dirty="0"/>
              <a:t>Relationship with Specification-Based and Code-Based Testing:</a:t>
            </a:r>
            <a:endParaRPr lang="en-US" dirty="0"/>
          </a:p>
          <a:p>
            <a:pPr lvl="1"/>
            <a:r>
              <a:rPr lang="en-US" dirty="0"/>
              <a:t>Most practitioners agree that code-based testing is most appropriate at the unit level, while specification-based testing is most appropriate at the system level.</a:t>
            </a:r>
          </a:p>
          <a:p>
            <a:pPr lvl="1"/>
            <a:r>
              <a:rPr lang="en-US" dirty="0"/>
              <a:t>This relationship is partly influenced by the information produced during the requirements specification, preliminary design, and detailed design phases.</a:t>
            </a:r>
          </a:p>
          <a:p>
            <a:r>
              <a:rPr lang="en-US" b="1" dirty="0"/>
              <a:t>Development of Testing Structures:</a:t>
            </a:r>
            <a:endParaRPr lang="en-US" dirty="0"/>
          </a:p>
          <a:p>
            <a:pPr lvl="1"/>
            <a:r>
              <a:rPr lang="en-US" dirty="0"/>
              <a:t>Constructs defined for code-based testing are typically suitable for the unit level.</a:t>
            </a:r>
          </a:p>
          <a:p>
            <a:pPr lvl="1"/>
            <a:r>
              <a:rPr lang="en-US" dirty="0"/>
              <a:t>Efforts are underway to develop similar constructs for integration and system levels of testing, both for traditional and object-oriented software.</a:t>
            </a:r>
          </a:p>
          <a:p>
            <a:endParaRPr lang="en-US" dirty="0"/>
          </a:p>
        </p:txBody>
      </p:sp>
    </p:spTree>
    <p:extLst>
      <p:ext uri="{BB962C8B-B14F-4D97-AF65-F5344CB8AC3E}">
        <p14:creationId xmlns:p14="http://schemas.microsoft.com/office/powerpoint/2010/main" val="188520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30B1-8210-4FBB-BE2F-9086B0BC1AF3}"/>
              </a:ext>
            </a:extLst>
          </p:cNvPr>
          <p:cNvSpPr>
            <a:spLocks noGrp="1"/>
          </p:cNvSpPr>
          <p:nvPr>
            <p:ph type="title"/>
          </p:nvPr>
        </p:nvSpPr>
        <p:spPr/>
        <p:txBody>
          <a:bodyPr/>
          <a:lstStyle/>
          <a:p>
            <a:r>
              <a:rPr lang="en-US" b="1" dirty="0"/>
              <a:t>Error</a:t>
            </a:r>
            <a:r>
              <a:rPr lang="en-US" dirty="0"/>
              <a:t/>
            </a:r>
            <a:br>
              <a:rPr lang="en-US" dirty="0"/>
            </a:br>
            <a:endParaRPr lang="en-US" dirty="0"/>
          </a:p>
        </p:txBody>
      </p:sp>
      <p:sp>
        <p:nvSpPr>
          <p:cNvPr id="3" name="Content Placeholder 2">
            <a:extLst>
              <a:ext uri="{FF2B5EF4-FFF2-40B4-BE49-F238E27FC236}">
                <a16:creationId xmlns:a16="http://schemas.microsoft.com/office/drawing/2014/main" id="{9444A441-6435-4B06-98B3-61AE826B7CC6}"/>
              </a:ext>
            </a:extLst>
          </p:cNvPr>
          <p:cNvSpPr>
            <a:spLocks noGrp="1"/>
          </p:cNvSpPr>
          <p:nvPr>
            <p:ph idx="1"/>
          </p:nvPr>
        </p:nvSpPr>
        <p:spPr/>
        <p:txBody>
          <a:bodyPr/>
          <a:lstStyle/>
          <a:p>
            <a:r>
              <a:rPr lang="en-US" dirty="0"/>
              <a:t>Definition: Errors are human actions that result in deviation from intended behavior or specification.</a:t>
            </a:r>
          </a:p>
          <a:p>
            <a:r>
              <a:rPr lang="en-US" dirty="0"/>
              <a:t>Example: A programmer mistakenly writes incorrect code that causes the software to crash when certain inputs are provided.</a:t>
            </a:r>
          </a:p>
          <a:p>
            <a:r>
              <a:rPr lang="en-US" dirty="0"/>
              <a:t>Synonym: Mistake</a:t>
            </a:r>
          </a:p>
          <a:p>
            <a:endParaRPr lang="en-US" dirty="0"/>
          </a:p>
        </p:txBody>
      </p:sp>
    </p:spTree>
    <p:extLst>
      <p:ext uri="{BB962C8B-B14F-4D97-AF65-F5344CB8AC3E}">
        <p14:creationId xmlns:p14="http://schemas.microsoft.com/office/powerpoint/2010/main" val="5887402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Examples</a:t>
            </a:r>
            <a:endParaRPr/>
          </a:p>
        </p:txBody>
      </p:sp>
      <p:sp>
        <p:nvSpPr>
          <p:cNvPr id="325" name="Google Shape;325;p41"/>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Three examples to illustrate various unit Testing methods.</a:t>
            </a:r>
            <a:endParaRPr/>
          </a:p>
          <a:p>
            <a:pPr marL="273050" indent="-273050">
              <a:spcBef>
                <a:spcPts val="540"/>
              </a:spcBef>
              <a:buSzPts val="2295"/>
              <a:buChar char="⚫"/>
            </a:pPr>
            <a:r>
              <a:rPr lang="en-US" i="1">
                <a:solidFill>
                  <a:srgbClr val="C00000"/>
                </a:solidFill>
              </a:rPr>
              <a:t>These examples raise most of the issues that testing craftsperson's will encounter at the unit level.</a:t>
            </a:r>
            <a:endParaRPr/>
          </a:p>
          <a:p>
            <a:pPr marL="273050" indent="-273050">
              <a:spcBef>
                <a:spcPts val="540"/>
              </a:spcBef>
              <a:buSzPts val="2295"/>
              <a:buChar char="⚫"/>
            </a:pPr>
            <a:r>
              <a:rPr lang="en-US"/>
              <a:t>For the purpose of structural testing, pseudocode implementation of 3 unit-level eg. are given.</a:t>
            </a:r>
            <a:endParaRPr/>
          </a:p>
          <a:p>
            <a:pPr marL="547688" lvl="1" indent="-273050">
              <a:spcBef>
                <a:spcPts val="440"/>
              </a:spcBef>
              <a:buSzPts val="1540"/>
              <a:buChar char="⚪"/>
            </a:pPr>
            <a:r>
              <a:rPr lang="en-US">
                <a:solidFill>
                  <a:srgbClr val="0000FF"/>
                </a:solidFill>
              </a:rPr>
              <a:t>The triangle problem</a:t>
            </a:r>
            <a:endParaRPr/>
          </a:p>
          <a:p>
            <a:pPr marL="547688" lvl="1" indent="-273050">
              <a:spcBef>
                <a:spcPts val="440"/>
              </a:spcBef>
              <a:buSzPts val="1540"/>
              <a:buChar char="⚪"/>
            </a:pPr>
            <a:r>
              <a:rPr lang="en-US">
                <a:solidFill>
                  <a:srgbClr val="0000FF"/>
                </a:solidFill>
              </a:rPr>
              <a:t>NextDate</a:t>
            </a:r>
            <a:endParaRPr/>
          </a:p>
          <a:p>
            <a:pPr marL="547688" lvl="1" indent="-273050">
              <a:spcBef>
                <a:spcPts val="440"/>
              </a:spcBef>
              <a:buSzPts val="1540"/>
              <a:buChar char="⚪"/>
            </a:pPr>
            <a:r>
              <a:rPr lang="en-US">
                <a:solidFill>
                  <a:srgbClr val="0000FF"/>
                </a:solidFill>
              </a:rPr>
              <a:t>Commission problem</a:t>
            </a:r>
            <a:endParaRPr/>
          </a:p>
          <a:p>
            <a:pPr marL="547688" lvl="1" indent="-175259">
              <a:spcBef>
                <a:spcPts val="440"/>
              </a:spcBef>
              <a:buSzPts val="1540"/>
              <a:buNone/>
            </a:pPr>
            <a:endParaRPr/>
          </a:p>
          <a:p>
            <a:pPr marL="547688" lvl="1" indent="-175259">
              <a:spcBef>
                <a:spcPts val="440"/>
              </a:spcBef>
              <a:buSzPts val="154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2"/>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Generalized Psuedocode</a:t>
            </a:r>
            <a:endParaRPr/>
          </a:p>
        </p:txBody>
      </p:sp>
      <p:sp>
        <p:nvSpPr>
          <p:cNvPr id="331" name="Google Shape;331;p42"/>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Pseudocode provides a </a:t>
            </a:r>
            <a:r>
              <a:rPr lang="en-US" i="1">
                <a:solidFill>
                  <a:srgbClr val="C00000"/>
                </a:solidFill>
              </a:rPr>
              <a:t>“language neutral” </a:t>
            </a:r>
            <a:r>
              <a:rPr lang="en-US"/>
              <a:t>way to express program source code.</a:t>
            </a:r>
            <a:endParaRPr/>
          </a:p>
          <a:p>
            <a:pPr marL="273050" indent="-273050">
              <a:spcBef>
                <a:spcPts val="540"/>
              </a:spcBef>
              <a:buSzPts val="2295"/>
              <a:buChar char="⚫"/>
            </a:pPr>
            <a:r>
              <a:rPr lang="en-US"/>
              <a:t>Pseudocode given here is based on visual basic.</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43"/>
          <p:cNvPicPr preferRelativeResize="0">
            <a:picLocks noGrp="1"/>
          </p:cNvPicPr>
          <p:nvPr>
            <p:ph type="body" idx="4294967295"/>
          </p:nvPr>
        </p:nvPicPr>
        <p:blipFill rotWithShape="1">
          <a:blip r:embed="rId3">
            <a:alphaModFix/>
          </a:blip>
          <a:srcRect/>
          <a:stretch/>
        </p:blipFill>
        <p:spPr>
          <a:xfrm>
            <a:off x="2743200" y="381000"/>
            <a:ext cx="7010400" cy="60198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44"/>
          <p:cNvPicPr preferRelativeResize="0"/>
          <p:nvPr/>
        </p:nvPicPr>
        <p:blipFill rotWithShape="1">
          <a:blip r:embed="rId3">
            <a:alphaModFix/>
          </a:blip>
          <a:srcRect/>
          <a:stretch/>
        </p:blipFill>
        <p:spPr>
          <a:xfrm>
            <a:off x="2895600" y="533400"/>
            <a:ext cx="6477000" cy="58674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45"/>
          <p:cNvPicPr preferRelativeResize="0"/>
          <p:nvPr/>
        </p:nvPicPr>
        <p:blipFill rotWithShape="1">
          <a:blip r:embed="rId3">
            <a:alphaModFix/>
          </a:blip>
          <a:srcRect/>
          <a:stretch/>
        </p:blipFill>
        <p:spPr>
          <a:xfrm>
            <a:off x="2667000" y="1447800"/>
            <a:ext cx="6934200" cy="3200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6"/>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Triangle Problem</a:t>
            </a:r>
            <a:endParaRPr/>
          </a:p>
        </p:txBody>
      </p:sp>
      <p:sp>
        <p:nvSpPr>
          <p:cNvPr id="352" name="Google Shape;352;p46"/>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Problem statement</a:t>
            </a:r>
            <a:endParaRPr/>
          </a:p>
          <a:p>
            <a:pPr marL="273050" indent="-273050">
              <a:spcBef>
                <a:spcPts val="540"/>
              </a:spcBef>
              <a:buSzPts val="2295"/>
              <a:buChar char="⚫"/>
            </a:pPr>
            <a:r>
              <a:rPr lang="en-US">
                <a:solidFill>
                  <a:srgbClr val="0000FF"/>
                </a:solidFill>
              </a:rPr>
              <a:t>Simple version</a:t>
            </a:r>
            <a:r>
              <a:rPr lang="en-US"/>
              <a:t>: The triangle program accepts 3 integers a, b, c as input to be sides of a triangle</a:t>
            </a:r>
            <a:endParaRPr/>
          </a:p>
          <a:p>
            <a:pPr marL="273050" indent="-273050">
              <a:spcBef>
                <a:spcPts val="540"/>
              </a:spcBef>
              <a:buSzPts val="2295"/>
              <a:buChar char="⚫"/>
            </a:pPr>
            <a:r>
              <a:rPr lang="en-US"/>
              <a:t>o/p is type of triangle determined by 3 sides</a:t>
            </a:r>
            <a:endParaRPr/>
          </a:p>
          <a:p>
            <a:pPr marL="273050" indent="-273050">
              <a:spcBef>
                <a:spcPts val="540"/>
              </a:spcBef>
              <a:buSzPts val="2295"/>
              <a:buChar char="⚫"/>
            </a:pPr>
            <a:r>
              <a:rPr lang="en-US"/>
              <a:t>Equilateral, Isosceles, Scalene, Not a triangle.</a:t>
            </a:r>
            <a:endParaRPr/>
          </a:p>
          <a:p>
            <a:pPr marL="273050" indent="-127317">
              <a:spcBef>
                <a:spcPts val="540"/>
              </a:spcBef>
              <a:buSzPts val="2295"/>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Improved version</a:t>
            </a:r>
            <a:endParaRPr/>
          </a:p>
        </p:txBody>
      </p:sp>
      <p:pic>
        <p:nvPicPr>
          <p:cNvPr id="358" name="Google Shape;358;p47"/>
          <p:cNvPicPr preferRelativeResize="0"/>
          <p:nvPr/>
        </p:nvPicPr>
        <p:blipFill rotWithShape="1">
          <a:blip r:embed="rId3">
            <a:alphaModFix/>
          </a:blip>
          <a:srcRect/>
          <a:stretch/>
        </p:blipFill>
        <p:spPr>
          <a:xfrm>
            <a:off x="2514600" y="1676400"/>
            <a:ext cx="7086600" cy="1295400"/>
          </a:xfrm>
          <a:prstGeom prst="rect">
            <a:avLst/>
          </a:prstGeom>
          <a:noFill/>
          <a:ln>
            <a:noFill/>
          </a:ln>
        </p:spPr>
      </p:pic>
      <p:pic>
        <p:nvPicPr>
          <p:cNvPr id="359" name="Google Shape;359;p47"/>
          <p:cNvPicPr preferRelativeResize="0"/>
          <p:nvPr/>
        </p:nvPicPr>
        <p:blipFill rotWithShape="1">
          <a:blip r:embed="rId4">
            <a:alphaModFix/>
          </a:blip>
          <a:srcRect/>
          <a:stretch/>
        </p:blipFill>
        <p:spPr>
          <a:xfrm>
            <a:off x="2590800" y="3124201"/>
            <a:ext cx="7391400" cy="2905125"/>
          </a:xfrm>
          <a:prstGeom prst="rect">
            <a:avLst/>
          </a:prstGeom>
          <a:noFill/>
          <a:ln>
            <a:noFill/>
          </a:ln>
        </p:spPr>
      </p:pic>
      <p:sp>
        <p:nvSpPr>
          <p:cNvPr id="360" name="Google Shape;360;p47"/>
          <p:cNvSpPr txBox="1"/>
          <p:nvPr/>
        </p:nvSpPr>
        <p:spPr>
          <a:xfrm>
            <a:off x="1981200" y="1447800"/>
            <a:ext cx="7924800" cy="369888"/>
          </a:xfrm>
          <a:prstGeom prst="rect">
            <a:avLst/>
          </a:prstGeom>
          <a:noFill/>
          <a:ln>
            <a:noFill/>
          </a:ln>
        </p:spPr>
        <p:txBody>
          <a:bodyPr spcFirstLastPara="1" wrap="square" lIns="91425" tIns="45700" rIns="91425" bIns="45700" anchor="t" anchorCtr="0">
            <a:spAutoFit/>
          </a:bodyPr>
          <a:lstStyle/>
          <a:p>
            <a:r>
              <a:rPr lang="en-US">
                <a:solidFill>
                  <a:srgbClr val="0000FF"/>
                </a:solidFill>
                <a:latin typeface="Arial"/>
                <a:ea typeface="Arial"/>
                <a:cs typeface="Arial"/>
                <a:sym typeface="Arial"/>
              </a:rPr>
              <a:t>Sides of triangle integer a, b, c must satisfy the following conditions</a:t>
            </a:r>
            <a:endParaRPr/>
          </a:p>
        </p:txBody>
      </p:sp>
      <p:sp>
        <p:nvSpPr>
          <p:cNvPr id="361" name="Google Shape;361;p47"/>
          <p:cNvSpPr txBox="1"/>
          <p:nvPr/>
        </p:nvSpPr>
        <p:spPr>
          <a:xfrm>
            <a:off x="3429000" y="2971800"/>
            <a:ext cx="5029200" cy="369888"/>
          </a:xfrm>
          <a:prstGeom prst="rect">
            <a:avLst/>
          </a:prstGeom>
          <a:noFill/>
          <a:ln>
            <a:noFill/>
          </a:ln>
        </p:spPr>
        <p:txBody>
          <a:bodyPr spcFirstLastPara="1" wrap="square" lIns="91425" tIns="45700" rIns="91425" bIns="45700" anchor="t" anchorCtr="0">
            <a:spAutoFit/>
          </a:bodyPr>
          <a:lstStyle/>
          <a:p>
            <a:r>
              <a:rPr lang="en-US">
                <a:solidFill>
                  <a:srgbClr val="0000FF"/>
                </a:solidFill>
                <a:latin typeface="Arial"/>
                <a:ea typeface="Arial"/>
                <a:cs typeface="Arial"/>
                <a:sym typeface="Arial"/>
              </a:rPr>
              <a:t>One of the 4 mutually exclusive output is given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48"/>
          <p:cNvPicPr preferRelativeResize="0"/>
          <p:nvPr/>
        </p:nvPicPr>
        <p:blipFill rotWithShape="1">
          <a:blip r:embed="rId3">
            <a:alphaModFix/>
          </a:blip>
          <a:srcRect/>
          <a:stretch/>
        </p:blipFill>
        <p:spPr>
          <a:xfrm>
            <a:off x="3048000" y="457200"/>
            <a:ext cx="5867400" cy="56388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49"/>
          <p:cNvPicPr preferRelativeResize="0"/>
          <p:nvPr/>
        </p:nvPicPr>
        <p:blipFill rotWithShape="1">
          <a:blip r:embed="rId3">
            <a:alphaModFix/>
          </a:blip>
          <a:srcRect/>
          <a:stretch/>
        </p:blipFill>
        <p:spPr>
          <a:xfrm>
            <a:off x="2743200" y="304800"/>
            <a:ext cx="6813550" cy="61722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50"/>
          <p:cNvPicPr preferRelativeResize="0"/>
          <p:nvPr/>
        </p:nvPicPr>
        <p:blipFill rotWithShape="1">
          <a:blip r:embed="rId3">
            <a:alphaModFix/>
          </a:blip>
          <a:srcRect/>
          <a:stretch/>
        </p:blipFill>
        <p:spPr>
          <a:xfrm>
            <a:off x="2133600" y="1219200"/>
            <a:ext cx="7943850" cy="38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D26B-91BE-4A66-94D3-EE0F0623CC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7F1F1-25C0-44A3-8CB2-46C92EA0D8DB}"/>
              </a:ext>
            </a:extLst>
          </p:cNvPr>
          <p:cNvSpPr>
            <a:spLocks noGrp="1"/>
          </p:cNvSpPr>
          <p:nvPr>
            <p:ph idx="1"/>
          </p:nvPr>
        </p:nvSpPr>
        <p:spPr/>
        <p:txBody>
          <a:bodyPr/>
          <a:lstStyle/>
          <a:p>
            <a:r>
              <a:rPr lang="en-US" b="1" dirty="0"/>
              <a:t>Bug</a:t>
            </a:r>
            <a:endParaRPr lang="en-US" dirty="0"/>
          </a:p>
          <a:p>
            <a:r>
              <a:rPr lang="en-US" dirty="0"/>
              <a:t>Definition: Bugs are errors in software code resulting from human mistakes during programming.</a:t>
            </a:r>
          </a:p>
          <a:p>
            <a:r>
              <a:rPr lang="en-US" dirty="0"/>
              <a:t>Example: The software fails to execute a specific function as intended due to an error in the code, resulting in unexpected behavior.</a:t>
            </a:r>
          </a:p>
          <a:p>
            <a:r>
              <a:rPr lang="en-US" dirty="0"/>
              <a:t>Relation to Error: Errors in coding are often referred to as bugs, reflecting the unintentional deviation from desired functionality.</a:t>
            </a:r>
          </a:p>
          <a:p>
            <a:endParaRPr lang="en-US" dirty="0"/>
          </a:p>
        </p:txBody>
      </p:sp>
    </p:spTree>
    <p:extLst>
      <p:ext uri="{BB962C8B-B14F-4D97-AF65-F5344CB8AC3E}">
        <p14:creationId xmlns:p14="http://schemas.microsoft.com/office/powerpoint/2010/main" val="26236316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51"/>
          <p:cNvPicPr preferRelativeResize="0"/>
          <p:nvPr/>
        </p:nvPicPr>
        <p:blipFill rotWithShape="1">
          <a:blip r:embed="rId3">
            <a:alphaModFix/>
          </a:blip>
          <a:srcRect/>
          <a:stretch/>
        </p:blipFill>
        <p:spPr>
          <a:xfrm>
            <a:off x="2514600" y="228600"/>
            <a:ext cx="6248400" cy="6400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52"/>
          <p:cNvPicPr preferRelativeResize="0"/>
          <p:nvPr/>
        </p:nvPicPr>
        <p:blipFill rotWithShape="1">
          <a:blip r:embed="rId3">
            <a:alphaModFix/>
          </a:blip>
          <a:srcRect/>
          <a:stretch/>
        </p:blipFill>
        <p:spPr>
          <a:xfrm>
            <a:off x="2895601" y="381000"/>
            <a:ext cx="6270625" cy="59436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1905000" y="228601"/>
            <a:ext cx="8534400" cy="377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sz="1600">
                <a:solidFill>
                  <a:srgbClr val="C00000"/>
                </a:solidFill>
              </a:rPr>
              <a:t>Traditional Implementation</a:t>
            </a:r>
            <a:endParaRPr/>
          </a:p>
        </p:txBody>
      </p:sp>
      <p:pic>
        <p:nvPicPr>
          <p:cNvPr id="392" name="Google Shape;392;p53"/>
          <p:cNvPicPr preferRelativeResize="0"/>
          <p:nvPr/>
        </p:nvPicPr>
        <p:blipFill rotWithShape="1">
          <a:blip r:embed="rId3">
            <a:alphaModFix/>
          </a:blip>
          <a:srcRect/>
          <a:stretch/>
        </p:blipFill>
        <p:spPr>
          <a:xfrm>
            <a:off x="2286001" y="609600"/>
            <a:ext cx="7820025" cy="60198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54"/>
          <p:cNvPicPr preferRelativeResize="0"/>
          <p:nvPr/>
        </p:nvPicPr>
        <p:blipFill rotWithShape="1">
          <a:blip r:embed="rId3">
            <a:alphaModFix/>
          </a:blip>
          <a:srcRect/>
          <a:stretch/>
        </p:blipFill>
        <p:spPr>
          <a:xfrm>
            <a:off x="1905000" y="304800"/>
            <a:ext cx="8191500" cy="60198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55"/>
          <p:cNvPicPr preferRelativeResize="0"/>
          <p:nvPr/>
        </p:nvPicPr>
        <p:blipFill rotWithShape="1">
          <a:blip r:embed="rId3">
            <a:alphaModFix/>
          </a:blip>
          <a:srcRect/>
          <a:stretch/>
        </p:blipFill>
        <p:spPr>
          <a:xfrm>
            <a:off x="2209801" y="228600"/>
            <a:ext cx="7343775" cy="58674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The NextDate Function</a:t>
            </a:r>
            <a:endParaRPr/>
          </a:p>
        </p:txBody>
      </p:sp>
      <p:sp>
        <p:nvSpPr>
          <p:cNvPr id="408" name="Google Shape;408;p56"/>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Illustrate complexity</a:t>
            </a:r>
            <a:endParaRPr/>
          </a:p>
          <a:p>
            <a:pPr marL="273050" indent="-273050">
              <a:spcBef>
                <a:spcPts val="540"/>
              </a:spcBef>
              <a:buSzPts val="2295"/>
              <a:buChar char="⚫"/>
            </a:pPr>
            <a:r>
              <a:rPr lang="en-US"/>
              <a:t>Logical relationship among the i/p variables</a:t>
            </a:r>
            <a:endParaRPr/>
          </a:p>
          <a:p>
            <a:pPr marL="273050" indent="-273050">
              <a:spcBef>
                <a:spcPts val="540"/>
              </a:spcBef>
              <a:buSzPts val="2295"/>
              <a:buNone/>
            </a:pPr>
            <a:r>
              <a:rPr lang="en-US" b="1"/>
              <a:t>Problem statement:</a:t>
            </a:r>
            <a:endParaRPr/>
          </a:p>
          <a:p>
            <a:pPr marL="273050" indent="-273050">
              <a:spcBef>
                <a:spcPts val="540"/>
              </a:spcBef>
              <a:buSzPts val="2295"/>
              <a:buChar char="⚫"/>
            </a:pPr>
            <a:r>
              <a:rPr lang="en-US"/>
              <a:t>NextDate is a function of 3 variables Month, Day, Year.</a:t>
            </a:r>
            <a:endParaRPr/>
          </a:p>
          <a:p>
            <a:pPr marL="273050" indent="-273050">
              <a:spcBef>
                <a:spcPts val="540"/>
              </a:spcBef>
              <a:buSzPts val="2295"/>
              <a:buChar char="⚫"/>
            </a:pPr>
            <a:r>
              <a:rPr lang="en-US"/>
              <a:t>It returns the date of the day after the i/p date.</a:t>
            </a:r>
            <a:endParaRPr/>
          </a:p>
          <a:p>
            <a:pPr marL="273050" indent="-273050">
              <a:spcBef>
                <a:spcPts val="540"/>
              </a:spcBef>
              <a:buSzPts val="2295"/>
              <a:buChar char="⚫"/>
            </a:pPr>
            <a:r>
              <a:rPr lang="en-US"/>
              <a:t>condition</a:t>
            </a:r>
            <a:endParaRPr/>
          </a:p>
          <a:p>
            <a:pPr marL="273050" indent="-273050">
              <a:spcBef>
                <a:spcPts val="540"/>
              </a:spcBef>
              <a:buSzPts val="2295"/>
              <a:buNone/>
            </a:pPr>
            <a:endParaRPr/>
          </a:p>
        </p:txBody>
      </p:sp>
      <p:pic>
        <p:nvPicPr>
          <p:cNvPr id="409" name="Google Shape;409;p56"/>
          <p:cNvPicPr preferRelativeResize="0"/>
          <p:nvPr/>
        </p:nvPicPr>
        <p:blipFill rotWithShape="1">
          <a:blip r:embed="rId3">
            <a:alphaModFix/>
          </a:blip>
          <a:srcRect/>
          <a:stretch/>
        </p:blipFill>
        <p:spPr>
          <a:xfrm>
            <a:off x="4419600" y="4648200"/>
            <a:ext cx="5029200" cy="1295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7"/>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Problem statement</a:t>
            </a:r>
            <a:endParaRPr/>
          </a:p>
        </p:txBody>
      </p:sp>
      <p:sp>
        <p:nvSpPr>
          <p:cNvPr id="415" name="Google Shape;415;p57"/>
          <p:cNvSpPr txBox="1">
            <a:spLocks noGrp="1"/>
          </p:cNvSpPr>
          <p:nvPr>
            <p:ph type="body" idx="1"/>
          </p:nvPr>
        </p:nvSpPr>
        <p:spPr>
          <a:xfrm>
            <a:off x="1825625" y="1527176"/>
            <a:ext cx="8504238" cy="4721225"/>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dirty="0"/>
              <a:t>Responses for invalid values of </a:t>
            </a:r>
            <a:r>
              <a:rPr lang="en-US" dirty="0" err="1"/>
              <a:t>i</a:t>
            </a:r>
            <a:r>
              <a:rPr lang="en-US" dirty="0"/>
              <a:t>/p values for day, month, year.</a:t>
            </a:r>
            <a:endParaRPr dirty="0"/>
          </a:p>
          <a:p>
            <a:pPr marL="273050" indent="-273050">
              <a:spcBef>
                <a:spcPts val="540"/>
              </a:spcBef>
              <a:buSzPts val="2295"/>
              <a:buChar char="⚫"/>
            </a:pPr>
            <a:r>
              <a:rPr lang="en-US" dirty="0"/>
              <a:t>Responses for invalid combination of </a:t>
            </a:r>
            <a:r>
              <a:rPr lang="en-US" dirty="0" err="1"/>
              <a:t>i</a:t>
            </a:r>
            <a:r>
              <a:rPr lang="en-US" dirty="0"/>
              <a:t>/p </a:t>
            </a:r>
            <a:r>
              <a:rPr lang="en-US" dirty="0" err="1"/>
              <a:t>june</a:t>
            </a:r>
            <a:r>
              <a:rPr lang="en-US" dirty="0"/>
              <a:t> 31 any year.</a:t>
            </a:r>
            <a:endParaRPr dirty="0"/>
          </a:p>
          <a:p>
            <a:pPr marL="273050" indent="-273050">
              <a:spcBef>
                <a:spcPts val="540"/>
              </a:spcBef>
              <a:buSzPts val="2295"/>
              <a:buChar char="⚫"/>
            </a:pPr>
            <a:r>
              <a:rPr lang="en-US" dirty="0"/>
              <a:t>If any of the conditions C1, C2, or C3 fails</a:t>
            </a:r>
            <a:endParaRPr dirty="0"/>
          </a:p>
          <a:p>
            <a:pPr marL="547688" lvl="1" indent="-273050">
              <a:spcBef>
                <a:spcPts val="440"/>
              </a:spcBef>
              <a:buSzPts val="1540"/>
              <a:buChar char="⚪"/>
            </a:pPr>
            <a:r>
              <a:rPr lang="en-US" dirty="0">
                <a:solidFill>
                  <a:srgbClr val="0000FF"/>
                </a:solidFill>
              </a:rPr>
              <a:t>Corresponding variables has out-of-range values.</a:t>
            </a:r>
            <a:endParaRPr dirty="0"/>
          </a:p>
          <a:p>
            <a:pPr marL="547688" lvl="1" indent="-273050">
              <a:spcBef>
                <a:spcPts val="440"/>
              </a:spcBef>
              <a:buSzPts val="1540"/>
              <a:buChar char="⚪"/>
            </a:pPr>
            <a:r>
              <a:rPr lang="en-US" dirty="0" err="1">
                <a:solidFill>
                  <a:srgbClr val="0000FF"/>
                </a:solidFill>
              </a:rPr>
              <a:t>Eg.</a:t>
            </a:r>
            <a:r>
              <a:rPr lang="en-US" dirty="0">
                <a:solidFill>
                  <a:srgbClr val="0000FF"/>
                </a:solidFill>
              </a:rPr>
              <a:t> “Value of month not in range 1…12”</a:t>
            </a:r>
            <a:endParaRPr dirty="0"/>
          </a:p>
          <a:p>
            <a:pPr marL="273050" indent="-273050">
              <a:spcBef>
                <a:spcPts val="540"/>
              </a:spcBef>
              <a:buSzPts val="2295"/>
              <a:buChar char="⚫"/>
            </a:pPr>
            <a:r>
              <a:rPr lang="en-US" dirty="0"/>
              <a:t>If invalid day-month- year combination exist </a:t>
            </a:r>
            <a:r>
              <a:rPr lang="en-US" dirty="0" err="1"/>
              <a:t>NextDate</a:t>
            </a:r>
            <a:r>
              <a:rPr lang="en-US" dirty="0"/>
              <a:t> collapses these into one message</a:t>
            </a:r>
            <a:endParaRPr dirty="0"/>
          </a:p>
          <a:p>
            <a:pPr marL="273050" indent="-273050">
              <a:spcBef>
                <a:spcPts val="540"/>
              </a:spcBef>
              <a:buSzPts val="2295"/>
              <a:buNone/>
            </a:pPr>
            <a:r>
              <a:rPr lang="en-US" dirty="0">
                <a:solidFill>
                  <a:srgbClr val="FF0000"/>
                </a:solidFill>
              </a:rPr>
              <a:t>    “Invalid input date”</a:t>
            </a:r>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8"/>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Discussion</a:t>
            </a:r>
            <a:endParaRPr/>
          </a:p>
        </p:txBody>
      </p:sp>
      <p:sp>
        <p:nvSpPr>
          <p:cNvPr id="421" name="Google Shape;421;p58"/>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Two source of complexity</a:t>
            </a:r>
            <a:endParaRPr/>
          </a:p>
          <a:p>
            <a:pPr marL="547688" lvl="1" indent="-273050">
              <a:spcBef>
                <a:spcPts val="440"/>
              </a:spcBef>
              <a:buSzPts val="1540"/>
              <a:buChar char="⚪"/>
            </a:pPr>
            <a:r>
              <a:rPr lang="en-US">
                <a:solidFill>
                  <a:srgbClr val="0000FF"/>
                </a:solidFill>
              </a:rPr>
              <a:t>Complexity of input domain</a:t>
            </a:r>
            <a:endParaRPr/>
          </a:p>
          <a:p>
            <a:pPr marL="547688" lvl="1" indent="-273050">
              <a:spcBef>
                <a:spcPts val="440"/>
              </a:spcBef>
              <a:buSzPts val="1540"/>
              <a:buChar char="⚪"/>
            </a:pPr>
            <a:r>
              <a:rPr lang="en-US">
                <a:solidFill>
                  <a:srgbClr val="0000FF"/>
                </a:solidFill>
              </a:rPr>
              <a:t>Rule that determine when a year is leap year.</a:t>
            </a:r>
            <a:endParaRPr/>
          </a:p>
          <a:p>
            <a:pPr marL="273050" indent="-273050">
              <a:spcBef>
                <a:spcPts val="540"/>
              </a:spcBef>
              <a:buSzPts val="2295"/>
              <a:buChar char="⚫"/>
            </a:pPr>
            <a:r>
              <a:rPr lang="en-US"/>
              <a:t>A year is 365.2422 days long</a:t>
            </a:r>
            <a:endParaRPr/>
          </a:p>
          <a:p>
            <a:pPr marL="273050" indent="-273050">
              <a:spcBef>
                <a:spcPts val="540"/>
              </a:spcBef>
              <a:buSzPts val="2295"/>
              <a:buChar char="⚫"/>
            </a:pPr>
            <a:r>
              <a:rPr lang="en-US"/>
              <a:t>Leap years are used for the “extra day” problem.</a:t>
            </a:r>
            <a:endParaRPr/>
          </a:p>
          <a:p>
            <a:pPr marL="273050" indent="-273050">
              <a:spcBef>
                <a:spcPts val="540"/>
              </a:spcBef>
              <a:buSzPts val="2295"/>
              <a:buChar char="⚫"/>
            </a:pPr>
            <a:r>
              <a:rPr lang="en-US"/>
              <a:t>According to Gregorian calendar</a:t>
            </a:r>
            <a:endParaRPr/>
          </a:p>
          <a:p>
            <a:pPr marL="547688" lvl="1" indent="-273050">
              <a:spcBef>
                <a:spcPts val="440"/>
              </a:spcBef>
              <a:buSzPts val="1540"/>
              <a:buChar char="⚪"/>
            </a:pPr>
            <a:r>
              <a:rPr lang="en-US">
                <a:solidFill>
                  <a:srgbClr val="0000FF"/>
                </a:solidFill>
              </a:rPr>
              <a:t>A year is a leap year if it is divisible by 4, unless it is a century year.</a:t>
            </a:r>
            <a:endParaRPr/>
          </a:p>
          <a:p>
            <a:pPr marL="547688" lvl="1" indent="-273050">
              <a:spcBef>
                <a:spcPts val="440"/>
              </a:spcBef>
              <a:buSzPts val="1540"/>
              <a:buChar char="⚪"/>
            </a:pPr>
            <a:r>
              <a:rPr lang="en-US">
                <a:solidFill>
                  <a:srgbClr val="0000FF"/>
                </a:solidFill>
              </a:rPr>
              <a:t>Century years are leap years only if they are multiples of 400</a:t>
            </a:r>
            <a:endParaRPr/>
          </a:p>
          <a:p>
            <a:pPr marL="547688" lvl="1" indent="-273050">
              <a:spcBef>
                <a:spcPts val="440"/>
              </a:spcBef>
              <a:buSzPts val="1540"/>
              <a:buChar char="⚪"/>
            </a:pPr>
            <a:r>
              <a:rPr lang="en-US">
                <a:solidFill>
                  <a:srgbClr val="0000FF"/>
                </a:solidFill>
              </a:rPr>
              <a:t>So 1992, 1996, 2000 are leap years… 1900 is not</a:t>
            </a:r>
            <a:endParaRPr/>
          </a:p>
          <a:p>
            <a:pPr marL="547688" lvl="1" indent="-175259">
              <a:spcBef>
                <a:spcPts val="440"/>
              </a:spcBef>
              <a:buSzPts val="1540"/>
              <a:buNone/>
            </a:pPr>
            <a:endParaRPr/>
          </a:p>
          <a:p>
            <a:pPr marL="547688" lvl="1" indent="-273049">
              <a:spcBef>
                <a:spcPts val="440"/>
              </a:spcBef>
              <a:buSzPts val="1540"/>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9"/>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Implementation</a:t>
            </a:r>
            <a:endParaRPr/>
          </a:p>
        </p:txBody>
      </p:sp>
      <p:pic>
        <p:nvPicPr>
          <p:cNvPr id="427" name="Google Shape;427;p59"/>
          <p:cNvPicPr preferRelativeResize="0"/>
          <p:nvPr/>
        </p:nvPicPr>
        <p:blipFill rotWithShape="1">
          <a:blip r:embed="rId3">
            <a:alphaModFix/>
          </a:blip>
          <a:srcRect/>
          <a:stretch/>
        </p:blipFill>
        <p:spPr>
          <a:xfrm>
            <a:off x="1752600" y="1524000"/>
            <a:ext cx="8001000" cy="1524000"/>
          </a:xfrm>
          <a:prstGeom prst="rect">
            <a:avLst/>
          </a:prstGeom>
          <a:noFill/>
          <a:ln>
            <a:noFill/>
          </a:ln>
        </p:spPr>
      </p:pic>
      <p:pic>
        <p:nvPicPr>
          <p:cNvPr id="428" name="Google Shape;428;p59"/>
          <p:cNvPicPr preferRelativeResize="0"/>
          <p:nvPr/>
        </p:nvPicPr>
        <p:blipFill rotWithShape="1">
          <a:blip r:embed="rId4">
            <a:alphaModFix/>
          </a:blip>
          <a:srcRect/>
          <a:stretch/>
        </p:blipFill>
        <p:spPr>
          <a:xfrm>
            <a:off x="1828800" y="3200401"/>
            <a:ext cx="7543800" cy="13430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60"/>
          <p:cNvPicPr preferRelativeResize="0"/>
          <p:nvPr/>
        </p:nvPicPr>
        <p:blipFill rotWithShape="1">
          <a:blip r:embed="rId3">
            <a:alphaModFix/>
          </a:blip>
          <a:srcRect/>
          <a:stretch/>
        </p:blipFill>
        <p:spPr>
          <a:xfrm>
            <a:off x="1752600" y="381000"/>
            <a:ext cx="8534400" cy="601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4C11-E7E7-483A-972B-6E89CDCBFCAB}"/>
              </a:ext>
            </a:extLst>
          </p:cNvPr>
          <p:cNvSpPr>
            <a:spLocks noGrp="1"/>
          </p:cNvSpPr>
          <p:nvPr>
            <p:ph type="title"/>
          </p:nvPr>
        </p:nvSpPr>
        <p:spPr/>
        <p:txBody>
          <a:bodyPr/>
          <a:lstStyle/>
          <a:p>
            <a:r>
              <a:rPr lang="en-US" b="1" dirty="0"/>
              <a:t>Fault</a:t>
            </a:r>
            <a:r>
              <a:rPr lang="en-US" dirty="0"/>
              <a:t/>
            </a:r>
            <a:br>
              <a:rPr lang="en-US" dirty="0"/>
            </a:br>
            <a:endParaRPr lang="en-US" dirty="0"/>
          </a:p>
        </p:txBody>
      </p:sp>
      <p:sp>
        <p:nvSpPr>
          <p:cNvPr id="3" name="Content Placeholder 2">
            <a:extLst>
              <a:ext uri="{FF2B5EF4-FFF2-40B4-BE49-F238E27FC236}">
                <a16:creationId xmlns:a16="http://schemas.microsoft.com/office/drawing/2014/main" id="{5DBA4660-D5CA-4CB9-8245-5EE994B1B4DC}"/>
              </a:ext>
            </a:extLst>
          </p:cNvPr>
          <p:cNvSpPr>
            <a:spLocks noGrp="1"/>
          </p:cNvSpPr>
          <p:nvPr>
            <p:ph idx="1"/>
          </p:nvPr>
        </p:nvSpPr>
        <p:spPr/>
        <p:txBody>
          <a:bodyPr>
            <a:normAutofit/>
          </a:bodyPr>
          <a:lstStyle/>
          <a:p>
            <a:pPr lvl="1"/>
            <a:r>
              <a:rPr lang="en-US" dirty="0"/>
              <a:t>Definition: A fault represents an error in the software system. It is the manifestation or expression of an error, conveyed through various modes of expression such as narrative text, diagrams, charts, and source code.</a:t>
            </a:r>
          </a:p>
          <a:p>
            <a:pPr lvl="1"/>
            <a:r>
              <a:rPr lang="en-US" dirty="0"/>
              <a:t>Synonyms: Defect, Bug</a:t>
            </a:r>
          </a:p>
          <a:p>
            <a:pPr lvl="1"/>
            <a:r>
              <a:rPr lang="en-US" dirty="0"/>
              <a:t>Example: In a software application, a fault may be evident in the source code as a logical error that causes the program to produce incorrect outputs.</a:t>
            </a:r>
          </a:p>
          <a:p>
            <a:r>
              <a:rPr lang="en-US" b="1" dirty="0"/>
              <a:t>Elusiveness of Faults</a:t>
            </a:r>
            <a:endParaRPr lang="en-US" dirty="0"/>
          </a:p>
          <a:p>
            <a:pPr lvl="1"/>
            <a:r>
              <a:rPr lang="en-US" dirty="0"/>
              <a:t>Faults can be elusive, making them challenging to detect and resolve.</a:t>
            </a:r>
          </a:p>
          <a:p>
            <a:pPr lvl="1"/>
            <a:r>
              <a:rPr lang="en-US" dirty="0"/>
              <a:t>Example: A subtle error in the code logic may only manifest under specific conditions or input scenarios, making it difficult to identify during testing.</a:t>
            </a:r>
          </a:p>
          <a:p>
            <a:endParaRPr lang="en-US" dirty="0"/>
          </a:p>
        </p:txBody>
      </p:sp>
    </p:spTree>
    <p:extLst>
      <p:ext uri="{BB962C8B-B14F-4D97-AF65-F5344CB8AC3E}">
        <p14:creationId xmlns:p14="http://schemas.microsoft.com/office/powerpoint/2010/main" val="37239530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61"/>
          <p:cNvPicPr preferRelativeResize="0"/>
          <p:nvPr/>
        </p:nvPicPr>
        <p:blipFill rotWithShape="1">
          <a:blip r:embed="rId3">
            <a:alphaModFix/>
          </a:blip>
          <a:srcRect/>
          <a:stretch/>
        </p:blipFill>
        <p:spPr>
          <a:xfrm>
            <a:off x="1905000" y="381000"/>
            <a:ext cx="8534400" cy="58674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2"/>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Improved Version</a:t>
            </a:r>
            <a:endParaRPr/>
          </a:p>
        </p:txBody>
      </p:sp>
      <p:pic>
        <p:nvPicPr>
          <p:cNvPr id="444" name="Google Shape;444;p62"/>
          <p:cNvPicPr preferRelativeResize="0"/>
          <p:nvPr/>
        </p:nvPicPr>
        <p:blipFill rotWithShape="1">
          <a:blip r:embed="rId3">
            <a:alphaModFix/>
          </a:blip>
          <a:srcRect/>
          <a:stretch/>
        </p:blipFill>
        <p:spPr>
          <a:xfrm>
            <a:off x="1828800" y="1752601"/>
            <a:ext cx="7924800" cy="44100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63"/>
          <p:cNvPicPr preferRelativeResize="0"/>
          <p:nvPr/>
        </p:nvPicPr>
        <p:blipFill rotWithShape="1">
          <a:blip r:embed="rId3">
            <a:alphaModFix/>
          </a:blip>
          <a:srcRect/>
          <a:stretch/>
        </p:blipFill>
        <p:spPr>
          <a:xfrm>
            <a:off x="1752600" y="381000"/>
            <a:ext cx="8305800" cy="59436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4" name="Google Shape;454;p64"/>
          <p:cNvPicPr preferRelativeResize="0"/>
          <p:nvPr/>
        </p:nvPicPr>
        <p:blipFill rotWithShape="1">
          <a:blip r:embed="rId3">
            <a:alphaModFix/>
          </a:blip>
          <a:srcRect/>
          <a:stretch/>
        </p:blipFill>
        <p:spPr>
          <a:xfrm>
            <a:off x="1828800" y="381000"/>
            <a:ext cx="8382000" cy="59436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65"/>
          <p:cNvPicPr preferRelativeResize="0"/>
          <p:nvPr/>
        </p:nvPicPr>
        <p:blipFill rotWithShape="1">
          <a:blip r:embed="rId3">
            <a:alphaModFix/>
          </a:blip>
          <a:srcRect/>
          <a:stretch/>
        </p:blipFill>
        <p:spPr>
          <a:xfrm>
            <a:off x="1752600" y="228600"/>
            <a:ext cx="7924800" cy="59436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66"/>
          <p:cNvPicPr preferRelativeResize="0"/>
          <p:nvPr/>
        </p:nvPicPr>
        <p:blipFill rotWithShape="1">
          <a:blip r:embed="rId3">
            <a:alphaModFix/>
          </a:blip>
          <a:srcRect/>
          <a:stretch/>
        </p:blipFill>
        <p:spPr>
          <a:xfrm>
            <a:off x="1828800" y="304801"/>
            <a:ext cx="8458200" cy="61309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7"/>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The commission Problem</a:t>
            </a:r>
            <a:endParaRPr/>
          </a:p>
        </p:txBody>
      </p:sp>
      <p:sp>
        <p:nvSpPr>
          <p:cNvPr id="470" name="Google Shape;470;p67"/>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It contains a mix of computation &amp; decision making.</a:t>
            </a:r>
            <a:endParaRPr/>
          </a:p>
          <a:p>
            <a:pPr marL="273050" indent="-273050">
              <a:spcBef>
                <a:spcPts val="540"/>
              </a:spcBef>
              <a:buSzPts val="2295"/>
              <a:buChar char="⚫"/>
            </a:pPr>
            <a:r>
              <a:rPr lang="en-US"/>
              <a:t>A rifle salesperson in the former Arizona territory sold rifle lock’s, stocks, &amp; barrel’s made of a gunsmith in Missouri.</a:t>
            </a:r>
            <a:endParaRPr/>
          </a:p>
          <a:p>
            <a:pPr marL="273050" indent="-273050">
              <a:spcBef>
                <a:spcPts val="540"/>
              </a:spcBef>
              <a:buSzPts val="2295"/>
              <a:buChar char="⚫"/>
            </a:pPr>
            <a:r>
              <a:rPr lang="en-US"/>
              <a:t>Locks cost $45, stocks cost $30, Barrel Cost $ 25.</a:t>
            </a:r>
            <a:endParaRPr/>
          </a:p>
          <a:p>
            <a:pPr marL="273050" indent="-273050">
              <a:spcBef>
                <a:spcPts val="540"/>
              </a:spcBef>
              <a:buSzPts val="2295"/>
              <a:buChar char="⚫"/>
            </a:pPr>
            <a:r>
              <a:rPr lang="en-US"/>
              <a:t>Sales person has to sell at least 1 complete rifle per month</a:t>
            </a:r>
            <a:endParaRPr/>
          </a:p>
          <a:p>
            <a:pPr marL="273050" indent="-273050">
              <a:spcBef>
                <a:spcPts val="540"/>
              </a:spcBef>
              <a:buSzPts val="2295"/>
              <a:buChar char="⚫"/>
            </a:pPr>
            <a:r>
              <a:rPr lang="en-US"/>
              <a:t>Production limitation such that 1 sales man can sell 70 locks, 80 stocks, 90 barrels per month. </a:t>
            </a:r>
            <a:endParaRPr/>
          </a:p>
          <a:p>
            <a:pPr marL="273050" indent="-127317">
              <a:spcBef>
                <a:spcPts val="540"/>
              </a:spcBef>
              <a:buSzPts val="2295"/>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8"/>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endParaRPr/>
          </a:p>
        </p:txBody>
      </p:sp>
      <p:sp>
        <p:nvSpPr>
          <p:cNvPr id="476" name="Google Shape;476;p68"/>
          <p:cNvSpPr txBox="1">
            <a:spLocks noGrp="1"/>
          </p:cNvSpPr>
          <p:nvPr>
            <p:ph type="body" idx="1"/>
          </p:nvPr>
        </p:nvSpPr>
        <p:spPr>
          <a:xfrm>
            <a:off x="1825625" y="1527176"/>
            <a:ext cx="8504238" cy="5102225"/>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a:t>After each town visit salesperson update sale of no of locks, stocks, barrels through a telegram to gunsmith</a:t>
            </a:r>
            <a:endParaRPr/>
          </a:p>
          <a:p>
            <a:pPr marL="273050" indent="-273050">
              <a:spcBef>
                <a:spcPts val="540"/>
              </a:spcBef>
              <a:buSzPts val="2295"/>
              <a:buChar char="⚫"/>
            </a:pPr>
            <a:r>
              <a:rPr lang="en-US"/>
              <a:t>At the end of month salesperson sent a shot telegram showing -1 locks sold.</a:t>
            </a:r>
            <a:endParaRPr/>
          </a:p>
          <a:p>
            <a:pPr marL="273050" indent="-273050">
              <a:spcBef>
                <a:spcPts val="540"/>
              </a:spcBef>
              <a:buSzPts val="2295"/>
              <a:buChar char="⚫"/>
            </a:pPr>
            <a:r>
              <a:rPr lang="en-US"/>
              <a:t>Gunman knew sales for month are over &amp; compute the commission of sales person</a:t>
            </a:r>
            <a:endParaRPr/>
          </a:p>
          <a:p>
            <a:pPr marL="547688" lvl="1" indent="-273050">
              <a:spcBef>
                <a:spcPts val="440"/>
              </a:spcBef>
              <a:buSzPts val="1540"/>
              <a:buChar char="⚪"/>
            </a:pPr>
            <a:r>
              <a:rPr lang="en-US">
                <a:solidFill>
                  <a:srgbClr val="0000FF"/>
                </a:solidFill>
              </a:rPr>
              <a:t>10% on sales up to $1000</a:t>
            </a:r>
            <a:endParaRPr/>
          </a:p>
          <a:p>
            <a:pPr marL="547688" lvl="1" indent="-273050">
              <a:spcBef>
                <a:spcPts val="440"/>
              </a:spcBef>
              <a:buSzPts val="1540"/>
              <a:buChar char="⚪"/>
            </a:pPr>
            <a:r>
              <a:rPr lang="en-US">
                <a:solidFill>
                  <a:srgbClr val="0000FF"/>
                </a:solidFill>
              </a:rPr>
              <a:t>15% on the next $800</a:t>
            </a:r>
            <a:endParaRPr/>
          </a:p>
          <a:p>
            <a:pPr marL="547688" lvl="1" indent="-273050">
              <a:spcBef>
                <a:spcPts val="440"/>
              </a:spcBef>
              <a:buSzPts val="1540"/>
              <a:buChar char="⚪"/>
            </a:pPr>
            <a:r>
              <a:rPr lang="en-US">
                <a:solidFill>
                  <a:srgbClr val="0000FF"/>
                </a:solidFill>
              </a:rPr>
              <a:t>20% on any sales in excess of $1800</a:t>
            </a:r>
            <a:endParaRPr/>
          </a:p>
          <a:p>
            <a:pPr marL="547688" lvl="1" indent="-273049">
              <a:spcBef>
                <a:spcPts val="440"/>
              </a:spcBef>
              <a:buSzPts val="1540"/>
              <a:buNone/>
            </a:pPr>
            <a:r>
              <a:rPr lang="en-US" b="1" i="1">
                <a:solidFill>
                  <a:schemeClr val="dk1"/>
                </a:solidFill>
              </a:rPr>
              <a:t>The commission program produces a monthly sales report that gave total no. of locks, barrels, stocks sold. Sales persons total dollar sale &amp; commission</a:t>
            </a:r>
            <a:r>
              <a:rPr lang="en-US">
                <a:solidFill>
                  <a:srgbClr val="0000FF"/>
                </a:solidFill>
              </a:rPr>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9"/>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Discussion</a:t>
            </a:r>
            <a:endParaRPr/>
          </a:p>
        </p:txBody>
      </p:sp>
      <p:sp>
        <p:nvSpPr>
          <p:cNvPr id="482" name="Google Shape;482;p69"/>
          <p:cNvSpPr txBox="1">
            <a:spLocks noGrp="1"/>
          </p:cNvSpPr>
          <p:nvPr>
            <p:ph type="body" idx="1"/>
          </p:nvPr>
        </p:nvSpPr>
        <p:spPr>
          <a:xfrm>
            <a:off x="1825625" y="1527175"/>
            <a:ext cx="8504238"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95"/>
              <a:buChar char="⚫"/>
            </a:pPr>
            <a:r>
              <a:rPr lang="en-US" dirty="0"/>
              <a:t>This problem separates into 3 distinct pieces </a:t>
            </a:r>
            <a:endParaRPr dirty="0"/>
          </a:p>
          <a:p>
            <a:pPr marL="273050" indent="-273050">
              <a:spcBef>
                <a:spcPts val="540"/>
              </a:spcBef>
              <a:buSzPts val="2295"/>
              <a:buChar char="⚫"/>
            </a:pPr>
            <a:r>
              <a:rPr lang="en-US" dirty="0"/>
              <a:t>The input data portion( data validation) ignore here</a:t>
            </a:r>
            <a:endParaRPr dirty="0"/>
          </a:p>
          <a:p>
            <a:pPr marL="0" indent="0">
              <a:spcBef>
                <a:spcPts val="540"/>
              </a:spcBef>
              <a:buSzPts val="2295"/>
              <a:buNone/>
            </a:pPr>
            <a:r>
              <a:rPr lang="en-US" dirty="0"/>
              <a:t>Sales calculation Commission calculation problem.</a:t>
            </a:r>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0"/>
          <p:cNvSpPr txBox="1">
            <a:spLocks noGrp="1"/>
          </p:cNvSpPr>
          <p:nvPr>
            <p:ph type="title"/>
          </p:nvPr>
        </p:nvSpPr>
        <p:spPr>
          <a:xfrm>
            <a:off x="1825625" y="228601"/>
            <a:ext cx="8534400" cy="758825"/>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a:t>Implementation</a:t>
            </a:r>
            <a:endParaRPr/>
          </a:p>
        </p:txBody>
      </p:sp>
      <p:pic>
        <p:nvPicPr>
          <p:cNvPr id="488" name="Google Shape;488;p70"/>
          <p:cNvPicPr preferRelativeResize="0"/>
          <p:nvPr/>
        </p:nvPicPr>
        <p:blipFill rotWithShape="1">
          <a:blip r:embed="rId3">
            <a:alphaModFix/>
          </a:blip>
          <a:srcRect/>
          <a:stretch/>
        </p:blipFill>
        <p:spPr>
          <a:xfrm>
            <a:off x="1752600" y="914400"/>
            <a:ext cx="8382000" cy="5562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4877</Words>
  <Application>Microsoft Office PowerPoint</Application>
  <PresentationFormat>Widescreen</PresentationFormat>
  <Paragraphs>396</Paragraphs>
  <Slides>106</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106</vt:i4>
      </vt:variant>
    </vt:vector>
  </HeadingPairs>
  <TitlesOfParts>
    <vt:vector size="110" baseType="lpstr">
      <vt:lpstr>Arial</vt:lpstr>
      <vt:lpstr>Calibri</vt:lpstr>
      <vt:lpstr>Calibri Light</vt:lpstr>
      <vt:lpstr>Office Theme</vt:lpstr>
      <vt:lpstr>Software Testing </vt:lpstr>
      <vt:lpstr>A Perspective on Testing</vt:lpstr>
      <vt:lpstr>PowerPoint Presentation</vt:lpstr>
      <vt:lpstr>PowerPoint Presentation</vt:lpstr>
      <vt:lpstr>Basic Definitions </vt:lpstr>
      <vt:lpstr>PowerPoint Presentation</vt:lpstr>
      <vt:lpstr>Error </vt:lpstr>
      <vt:lpstr>PowerPoint Presentation</vt:lpstr>
      <vt:lpstr>Fault </vt:lpstr>
      <vt:lpstr>PowerPoint Presentation</vt:lpstr>
      <vt:lpstr>PowerPoint Presentation</vt:lpstr>
      <vt:lpstr>Failure </vt:lpstr>
      <vt:lpstr>PowerPoint Presentation</vt:lpstr>
      <vt:lpstr>PowerPoint Presentation</vt:lpstr>
      <vt:lpstr>PowerPoint Presentation</vt:lpstr>
      <vt:lpstr>Incident </vt:lpstr>
      <vt:lpstr>Test </vt:lpstr>
      <vt:lpstr>Test Case </vt:lpstr>
      <vt:lpstr>Importance of Test Cases </vt:lpstr>
      <vt:lpstr>Life Cycle Model for Testing </vt:lpstr>
      <vt:lpstr>1.1</vt:lpstr>
      <vt:lpstr>Test Case Essentials </vt:lpstr>
      <vt:lpstr>PowerPoint Presentation</vt:lpstr>
      <vt:lpstr>PowerPoint Presentation</vt:lpstr>
      <vt:lpstr>PowerPoint Presentation</vt:lpstr>
      <vt:lpstr>Venn Diagram</vt:lpstr>
      <vt:lpstr>PowerPoint Presentation</vt:lpstr>
      <vt:lpstr>PowerPoint Presentation</vt:lpstr>
      <vt:lpstr>1.2</vt:lpstr>
      <vt:lpstr>PowerPoint Presentation</vt:lpstr>
      <vt:lpstr>Introduction of Test Cases </vt:lpstr>
      <vt:lpstr>1.3</vt:lpstr>
      <vt:lpstr>PowerPoint Presentation</vt:lpstr>
      <vt:lpstr>Significance of Each Region </vt:lpstr>
      <vt:lpstr>PowerPoint Presentation</vt:lpstr>
      <vt:lpstr>PowerPoint Presentation</vt:lpstr>
      <vt:lpstr>Identifying Test Cases </vt:lpstr>
      <vt:lpstr>PowerPoint Presentation</vt:lpstr>
      <vt:lpstr>PowerPoint Presentation</vt:lpstr>
      <vt:lpstr>Specification-Based Testing </vt:lpstr>
      <vt:lpstr>Black Box Testing </vt:lpstr>
      <vt:lpstr>PowerPoint Presentation</vt:lpstr>
      <vt:lpstr>PowerPoint Presentation</vt:lpstr>
      <vt:lpstr>PowerPoint Presentation</vt:lpstr>
      <vt:lpstr>Figure 1.5</vt:lpstr>
      <vt:lpstr>1.4.2 Code-Based Testing</vt:lpstr>
      <vt:lpstr>PowerPoint Presentation</vt:lpstr>
      <vt:lpstr>PowerPoint Presentation</vt:lpstr>
      <vt:lpstr>PowerPoint Presentation</vt:lpstr>
      <vt:lpstr>PowerPoint Presentation</vt:lpstr>
      <vt:lpstr>PowerPoint Presentation</vt:lpstr>
      <vt:lpstr>PowerPoint Presentation</vt:lpstr>
      <vt:lpstr>Specification-Based versus Code-Based Debate </vt:lpstr>
      <vt:lpstr>PowerPoint Presentation</vt:lpstr>
      <vt:lpstr>PowerPoint Presentation</vt:lpstr>
      <vt:lpstr>PowerPoint Presentation</vt:lpstr>
      <vt:lpstr>PowerPoint Presentation</vt:lpstr>
      <vt:lpstr>Fault Taxonomies </vt:lpstr>
      <vt:lpstr>PowerPoint Presentation</vt:lpstr>
      <vt:lpstr>IEEE Standard Classification for Software Anomalies and fault classifications: </vt:lpstr>
      <vt:lpstr>Tables 1.1</vt:lpstr>
      <vt:lpstr>Tables 1.2</vt:lpstr>
      <vt:lpstr>Tables 1.3</vt:lpstr>
      <vt:lpstr>Tables 1.4</vt:lpstr>
      <vt:lpstr>Tables 1.5</vt:lpstr>
      <vt:lpstr>PowerPoint Presentation</vt:lpstr>
      <vt:lpstr>Levels of Testing </vt:lpstr>
      <vt:lpstr>Figure :1.8</vt:lpstr>
      <vt:lpstr>PowerPoint Presentation</vt:lpstr>
      <vt:lpstr>Examples</vt:lpstr>
      <vt:lpstr>Generalized Psuedocode</vt:lpstr>
      <vt:lpstr>PowerPoint Presentation</vt:lpstr>
      <vt:lpstr>PowerPoint Presentation</vt:lpstr>
      <vt:lpstr>PowerPoint Presentation</vt:lpstr>
      <vt:lpstr>Triangle Problem</vt:lpstr>
      <vt:lpstr>Improved version</vt:lpstr>
      <vt:lpstr>PowerPoint Presentation</vt:lpstr>
      <vt:lpstr>PowerPoint Presentation</vt:lpstr>
      <vt:lpstr>PowerPoint Presentation</vt:lpstr>
      <vt:lpstr>PowerPoint Presentation</vt:lpstr>
      <vt:lpstr>PowerPoint Presentation</vt:lpstr>
      <vt:lpstr>Traditional Implementation</vt:lpstr>
      <vt:lpstr>PowerPoint Presentation</vt:lpstr>
      <vt:lpstr>PowerPoint Presentation</vt:lpstr>
      <vt:lpstr>The NextDate Function</vt:lpstr>
      <vt:lpstr>Problem statement</vt:lpstr>
      <vt:lpstr>Discussion</vt:lpstr>
      <vt:lpstr>Implementation</vt:lpstr>
      <vt:lpstr>PowerPoint Presentation</vt:lpstr>
      <vt:lpstr>PowerPoint Presentation</vt:lpstr>
      <vt:lpstr>Improved Version</vt:lpstr>
      <vt:lpstr>PowerPoint Presentation</vt:lpstr>
      <vt:lpstr>PowerPoint Presentation</vt:lpstr>
      <vt:lpstr>PowerPoint Presentation</vt:lpstr>
      <vt:lpstr>PowerPoint Presentation</vt:lpstr>
      <vt:lpstr>The commission Problem</vt:lpstr>
      <vt:lpstr>PowerPoint Presentation</vt:lpstr>
      <vt:lpstr>Discussion</vt:lpstr>
      <vt:lpstr>Implementation</vt:lpstr>
      <vt:lpstr>PowerPoint Presentation</vt:lpstr>
      <vt:lpstr>The SATM System</vt:lpstr>
      <vt:lpstr>PowerPoint Presentation</vt:lpstr>
      <vt:lpstr>The currency converter</vt:lpstr>
      <vt:lpstr>Saturn Windshield Wiper Controller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CAPRICON</dc:creator>
  <cp:lastModifiedBy>Adin</cp:lastModifiedBy>
  <cp:revision>44</cp:revision>
  <dcterms:created xsi:type="dcterms:W3CDTF">2024-03-16T13:28:39Z</dcterms:created>
  <dcterms:modified xsi:type="dcterms:W3CDTF">2024-03-22T11:22:58Z</dcterms:modified>
</cp:coreProperties>
</file>