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56" r:id="rId2"/>
    <p:sldId id="313" r:id="rId3"/>
    <p:sldId id="287" r:id="rId4"/>
    <p:sldId id="314" r:id="rId5"/>
    <p:sldId id="288" r:id="rId6"/>
    <p:sldId id="289" r:id="rId7"/>
    <p:sldId id="315" r:id="rId8"/>
    <p:sldId id="267" r:id="rId9"/>
    <p:sldId id="257" r:id="rId10"/>
    <p:sldId id="269" r:id="rId11"/>
    <p:sldId id="281" r:id="rId12"/>
    <p:sldId id="271" r:id="rId13"/>
    <p:sldId id="282" r:id="rId14"/>
    <p:sldId id="273" r:id="rId15"/>
    <p:sldId id="283" r:id="rId16"/>
    <p:sldId id="284" r:id="rId17"/>
    <p:sldId id="276" r:id="rId18"/>
    <p:sldId id="285" r:id="rId19"/>
    <p:sldId id="286" r:id="rId20"/>
    <p:sldId id="279" r:id="rId21"/>
    <p:sldId id="262"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napToObjects="1">
      <p:cViewPr varScale="1">
        <p:scale>
          <a:sx n="85" d="100"/>
          <a:sy n="85" d="100"/>
        </p:scale>
        <p:origin x="155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6/18/2024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6/18/2024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6/18/2024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6/18/2024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6/18/2024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6/18/2024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6/18/2024</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6/18/2024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6/18/2024</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6/18/2024</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6/18/2024</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6/18/2024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6/18/2024</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6/18/2024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pic>
        <p:nvPicPr>
          <p:cNvPr id="4" name="Content Placeholder 3" descr="22.2 Risk-man-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1576" b="-41576"/>
              <a:stretch>
                <a:fillRect/>
              </a:stretch>
            </p:blipFill>
          </mc:Choice>
          <mc:Fallback>
            <p:blipFill>
              <a:blip r:embed="rId3"/>
              <a:srcRect t="-41576" b="-41576"/>
              <a:stretch>
                <a:fillRect/>
              </a:stretch>
            </p:blipFill>
          </mc:Fallback>
        </mc:AlternateContent>
        <p:spPr/>
      </p:pic>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extLst>
                    <a:ext uri="{9D8B030D-6E8A-4147-A177-3AD203B41FA5}">
                      <a16:colId xmlns:a16="http://schemas.microsoft.com/office/drawing/2014/main" val="20000"/>
                    </a:ext>
                  </a:extLst>
                </a:gridCol>
                <a:gridCol w="1358150">
                  <a:extLst>
                    <a:ext uri="{9D8B030D-6E8A-4147-A177-3AD203B41FA5}">
                      <a16:colId xmlns:a16="http://schemas.microsoft.com/office/drawing/2014/main" val="20001"/>
                    </a:ext>
                  </a:extLst>
                </a:gridCol>
                <a:gridCol w="128883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extLst>
                    <a:ext uri="{9D8B030D-6E8A-4147-A177-3AD203B41FA5}">
                      <a16:colId xmlns:a16="http://schemas.microsoft.com/office/drawing/2014/main" val="20000"/>
                    </a:ext>
                  </a:extLst>
                </a:gridCol>
                <a:gridCol w="1486280">
                  <a:extLst>
                    <a:ext uri="{9D8B030D-6E8A-4147-A177-3AD203B41FA5}">
                      <a16:colId xmlns:a16="http://schemas.microsoft.com/office/drawing/2014/main" val="20001"/>
                    </a:ext>
                  </a:extLst>
                </a:gridCol>
                <a:gridCol w="1472768">
                  <a:extLst>
                    <a:ext uri="{9D8B030D-6E8A-4147-A177-3AD203B41FA5}">
                      <a16:colId xmlns:a16="http://schemas.microsoft.com/office/drawing/2014/main" val="20002"/>
                    </a:ext>
                  </a:extLst>
                </a:gridCol>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7"/>
                  </a:ext>
                </a:extLst>
              </a:tr>
            </a:tbl>
          </a:graphicData>
        </a:graphic>
      </p:graphicFrame>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extLst>
                    <a:ext uri="{9D8B030D-6E8A-4147-A177-3AD203B41FA5}">
                      <a16:colId xmlns:a16="http://schemas.microsoft.com/office/drawing/2014/main" val="20000"/>
                    </a:ext>
                  </a:extLst>
                </a:gridCol>
                <a:gridCol w="5530076">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extLst>
                    <a:ext uri="{9D8B030D-6E8A-4147-A177-3AD203B41FA5}">
                      <a16:colId xmlns:a16="http://schemas.microsoft.com/office/drawing/2014/main" val="20000"/>
                    </a:ext>
                  </a:extLst>
                </a:gridCol>
                <a:gridCol w="530970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extLst>
                    <a:ext uri="{9D8B030D-6E8A-4147-A177-3AD203B41FA5}">
                      <a16:colId xmlns:a16="http://schemas.microsoft.com/office/drawing/2014/main" val="20000"/>
                    </a:ext>
                  </a:extLst>
                </a:gridCol>
                <a:gridCol w="582233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is now recognized as one of the most important project management tasks.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happy and well-functioning 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r>
              <a:rPr lang="en-GB" i="1" dirty="0" smtClean="0"/>
              <a:t>Reporting</a:t>
            </a:r>
            <a:r>
              <a:rPr lang="en-GB" dirty="0" smtClean="0"/>
              <a:t> </a:t>
            </a:r>
          </a:p>
          <a:p>
            <a:pPr lvl="1"/>
            <a:r>
              <a:rPr lang="en-GB" dirty="0" smtClean="0"/>
              <a:t>Project managers are usually responsible for reporting on the progress of a project to customers and to the managers of the company developing the software. </a:t>
            </a:r>
          </a:p>
          <a:p>
            <a:r>
              <a:rPr lang="en-GB" i="1" dirty="0" smtClean="0"/>
              <a:t>Risk management</a:t>
            </a:r>
          </a:p>
          <a:p>
            <a:pPr lvl="1"/>
            <a:r>
              <a:rPr lang="en-GB" dirty="0" smtClean="0"/>
              <a:t> Project managers assess the risks that may affect a project, monitor these risks and 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People management</a:t>
            </a:r>
            <a:r>
              <a:rPr lang="en-GB" dirty="0" smtClean="0"/>
              <a:t> </a:t>
            </a:r>
          </a:p>
          <a:p>
            <a:pPr lvl="1"/>
            <a:r>
              <a:rPr lang="en-GB" dirty="0" smtClean="0"/>
              <a:t>Project managers have to choose people for their team and establish ways of working that leads to effective team performance </a:t>
            </a:r>
          </a:p>
          <a:p>
            <a:r>
              <a:rPr lang="en-GB" dirty="0" smtClean="0"/>
              <a:t> </a:t>
            </a:r>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a:t>Risk management is concerned with identifying risks and drawing up plans to minimise their effect on a project.</a:t>
            </a:r>
          </a:p>
          <a:p>
            <a:pPr>
              <a:lnSpc>
                <a:spcPct val="90000"/>
              </a:lnSpc>
            </a:pPr>
            <a:r>
              <a:rPr lang="en-GB"/>
              <a:t>A risk is a probability that some adverse circumstance will occur </a:t>
            </a:r>
          </a:p>
          <a:p>
            <a:pPr lvl="1">
              <a:lnSpc>
                <a:spcPct val="90000"/>
              </a:lnSpc>
            </a:pPr>
            <a:r>
              <a:rPr lang="en-GB"/>
              <a:t>Project risks affect schedule or resources;</a:t>
            </a:r>
          </a:p>
          <a:p>
            <a:pPr lvl="1">
              <a:lnSpc>
                <a:spcPct val="90000"/>
              </a:lnSpc>
            </a:pPr>
            <a:r>
              <a:rPr lang="en-GB"/>
              <a:t>Product risks affect the quality or performance of the software being developed;</a:t>
            </a:r>
          </a:p>
          <a:p>
            <a:pPr lvl="1">
              <a:lnSpc>
                <a:spcPct val="90000"/>
              </a:lnSpc>
            </a:pPr>
            <a:r>
              <a:rPr lang="en-GB"/>
              <a:t>Business risks affect the organisation developing or 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common project,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140</TotalTime>
  <Words>1671</Words>
  <Application>Microsoft Office PowerPoint</Application>
  <PresentationFormat>On-screen Show (4:3)</PresentationFormat>
  <Paragraphs>263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ＭＳ Ｐゴシック</vt:lpstr>
      <vt:lpstr>Arial</vt:lpstr>
      <vt:lpstr>Calibri</vt:lpstr>
      <vt:lpstr>Times New Roman</vt:lpstr>
      <vt:lpstr>Wingdings</vt:lpstr>
      <vt:lpstr>SE9</vt:lpstr>
      <vt:lpstr>Chapter 22 – Project Management</vt:lpstr>
      <vt:lpstr>Topics covered</vt:lpstr>
      <vt:lpstr>Software project management</vt:lpstr>
      <vt:lpstr>Success criteria</vt:lpstr>
      <vt:lpstr>Software management distinctions</vt:lpstr>
      <vt:lpstr>Management activities</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Adin</cp:lastModifiedBy>
  <cp:revision>10</cp:revision>
  <dcterms:created xsi:type="dcterms:W3CDTF">2010-02-12T10:22:34Z</dcterms:created>
  <dcterms:modified xsi:type="dcterms:W3CDTF">2024-06-18T08:57:26Z</dcterms:modified>
</cp:coreProperties>
</file>