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8" r:id="rId31"/>
    <p:sldId id="289" r:id="rId32"/>
    <p:sldId id="290" r:id="rId33"/>
    <p:sldId id="291" r:id="rId34"/>
    <p:sldId id="292" r:id="rId35"/>
    <p:sldId id="293" r:id="rId36"/>
    <p:sldId id="30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sorterViewPr>
    <p:cViewPr>
      <p:scale>
        <a:sx n="100" d="100"/>
        <a:sy n="100" d="100"/>
      </p:scale>
      <p:origin x="0" y="-100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3D88E-273B-4CF5-AB54-BE8337327C5B}"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8DC3A-117F-4384-9F82-7629A83BDAEC}" type="slidenum">
              <a:rPr lang="en-IN" smtClean="0"/>
              <a:t>‹#›</a:t>
            </a:fld>
            <a:endParaRPr lang="en-IN"/>
          </a:p>
        </p:txBody>
      </p:sp>
    </p:spTree>
    <p:extLst>
      <p:ext uri="{BB962C8B-B14F-4D97-AF65-F5344CB8AC3E}">
        <p14:creationId xmlns:p14="http://schemas.microsoft.com/office/powerpoint/2010/main" val="77251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389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1536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6334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8929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3627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5C3BEF-2570-4017-B5F7-411B72AD5E9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16682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5C3BEF-2570-4017-B5F7-411B72AD5E9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148944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5C3BEF-2570-4017-B5F7-411B72AD5E9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385018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5C3BEF-2570-4017-B5F7-411B72AD5E9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28930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5C3BEF-2570-4017-B5F7-411B72AD5E9C}"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287037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5C3BEF-2570-4017-B5F7-411B72AD5E9C}"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31598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5C3BEF-2570-4017-B5F7-411B72AD5E9C}"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302002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5C3BEF-2570-4017-B5F7-411B72AD5E9C}"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163105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C3BEF-2570-4017-B5F7-411B72AD5E9C}"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349106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5C3BEF-2570-4017-B5F7-411B72AD5E9C}"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86192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5C3BEF-2570-4017-B5F7-411B72AD5E9C}"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E3F92-81C8-48A5-9912-EBB1A8709EAF}" type="slidenum">
              <a:rPr lang="en-IN" smtClean="0"/>
              <a:t>‹#›</a:t>
            </a:fld>
            <a:endParaRPr lang="en-IN"/>
          </a:p>
        </p:txBody>
      </p:sp>
    </p:spTree>
    <p:extLst>
      <p:ext uri="{BB962C8B-B14F-4D97-AF65-F5344CB8AC3E}">
        <p14:creationId xmlns:p14="http://schemas.microsoft.com/office/powerpoint/2010/main" val="281963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C3BEF-2570-4017-B5F7-411B72AD5E9C}" type="datetimeFigureOut">
              <a:rPr lang="en-IN" smtClean="0"/>
              <a:t>16-05-2024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E3F92-81C8-48A5-9912-EBB1A8709EAF}" type="slidenum">
              <a:rPr lang="en-IN" smtClean="0"/>
              <a:t>‹#›</a:t>
            </a:fld>
            <a:endParaRPr lang="en-IN"/>
          </a:p>
        </p:txBody>
      </p:sp>
    </p:spTree>
    <p:extLst>
      <p:ext uri="{BB962C8B-B14F-4D97-AF65-F5344CB8AC3E}">
        <p14:creationId xmlns:p14="http://schemas.microsoft.com/office/powerpoint/2010/main" val="244191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a:t>planning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85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 – pros and cons</a:t>
            </a:r>
          </a:p>
        </p:txBody>
      </p:sp>
      <p:sp>
        <p:nvSpPr>
          <p:cNvPr id="3" name="Content Placeholder 2"/>
          <p:cNvSpPr>
            <a:spLocks noGrp="1"/>
          </p:cNvSpPr>
          <p:nvPr>
            <p:ph idx="1"/>
          </p:nvPr>
        </p:nvSpPr>
        <p:spPr/>
        <p:txBody>
          <a:bodyPr/>
          <a:lstStyle/>
          <a:p>
            <a:r>
              <a:rPr lang="en-US" dirty="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a:t> </a:t>
            </a:r>
            <a:endParaRPr lang="en-US" dirty="0"/>
          </a:p>
          <a:p>
            <a:r>
              <a:rPr lang="en-US" dirty="0"/>
              <a:t>The principal argument against plan-driven development is that many early decisions have to be revised because of changes to the environment in which the software is to be developed and used. </a:t>
            </a:r>
          </a:p>
        </p:txBody>
      </p:sp>
    </p:spTree>
    <p:extLst>
      <p:ext uri="{BB962C8B-B14F-4D97-AF65-F5344CB8AC3E}">
        <p14:creationId xmlns:p14="http://schemas.microsoft.com/office/powerpoint/2010/main" val="3559631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a:t>
            </a:r>
          </a:p>
        </p:txBody>
      </p:sp>
      <p:sp>
        <p:nvSpPr>
          <p:cNvPr id="3" name="Content Placeholder 2"/>
          <p:cNvSpPr>
            <a:spLocks noGrp="1"/>
          </p:cNvSpPr>
          <p:nvPr>
            <p:ph idx="1"/>
          </p:nvPr>
        </p:nvSpPr>
        <p:spPr>
          <a:xfrm>
            <a:off x="1981200" y="2026375"/>
            <a:ext cx="8229600" cy="4525963"/>
          </a:xfrm>
        </p:spPr>
        <p:txBody>
          <a:bodyPr>
            <a:normAutofit lnSpcReduction="10000"/>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Tree>
    <p:extLst>
      <p:ext uri="{BB962C8B-B14F-4D97-AF65-F5344CB8AC3E}">
        <p14:creationId xmlns:p14="http://schemas.microsoft.com/office/powerpoint/2010/main" val="135959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nvPr>
        </p:nvGraphicFramePr>
        <p:xfrm>
          <a:off x="1981200" y="1958946"/>
          <a:ext cx="8229600" cy="33223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Quality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3777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p:txBody>
          <a:bodyPr/>
          <a:lstStyle/>
          <a:p>
            <a:r>
              <a:rPr lang="en-US" dirty="0"/>
              <a:t>Project planning is an iterative process that starts when you create an initial project plan during the project startup phase. </a:t>
            </a:r>
          </a:p>
          <a:p>
            <a:r>
              <a:rPr lang="en-US" dirty="0"/>
              <a:t>Plan changes are inevitable. </a:t>
            </a:r>
          </a:p>
          <a:p>
            <a:pPr lvl="1"/>
            <a:r>
              <a:rPr lang="en-US" dirty="0"/>
              <a:t>As more information about the system and the project team becomes available during the project, you should regularly revise the plan to reflect requirements, schedule and risk changes.</a:t>
            </a:r>
          </a:p>
          <a:p>
            <a:pPr lvl="1"/>
            <a:r>
              <a:rPr lang="en-US" dirty="0"/>
              <a:t>Changing business goals also leads to changes in project plans. As business goals change, this could affect all projects, which may then have to be re-planned. </a:t>
            </a:r>
            <a:endParaRPr lang="en-GB" dirty="0"/>
          </a:p>
          <a:p>
            <a:endParaRPr lang="en-US" dirty="0"/>
          </a:p>
        </p:txBody>
      </p:sp>
    </p:spTree>
    <p:extLst>
      <p:ext uri="{BB962C8B-B14F-4D97-AF65-F5344CB8AC3E}">
        <p14:creationId xmlns:p14="http://schemas.microsoft.com/office/powerpoint/2010/main" val="2821307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extLst>
      <p:ext uri="{BB962C8B-B14F-4D97-AF65-F5344CB8AC3E}">
        <p14:creationId xmlns:p14="http://schemas.microsoft.com/office/powerpoint/2010/main" val="497922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t>Project scheduling is the process of deciding how the work in a project will be organized as separate tasks, and when and how these tasks will be executed. </a:t>
            </a:r>
          </a:p>
          <a:p>
            <a:r>
              <a:rPr lang="en-US" dirty="0"/>
              <a:t>You estimate the calendar time needed to complete each task, the effort required and who will work on the tasks that have been identified. </a:t>
            </a:r>
          </a:p>
          <a:p>
            <a:r>
              <a:rPr lang="en-US" dirty="0"/>
              <a:t>You also have to estimate the resources needed to complete each task, such as the disk space required on a server, the time required on specialized hardware, such as a simulator, and what the travel budget will be. </a:t>
            </a:r>
          </a:p>
        </p:txBody>
      </p:sp>
    </p:spTree>
    <p:extLst>
      <p:ext uri="{BB962C8B-B14F-4D97-AF65-F5344CB8AC3E}">
        <p14:creationId xmlns:p14="http://schemas.microsoft.com/office/powerpoint/2010/main" val="2815169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vert="horz" lIns="90840" tIns="44623" rIns="90840" bIns="44623" rtlCol="0" anchor="ctr">
            <a:normAutofit/>
          </a:bodyPr>
          <a:lstStyle/>
          <a:p>
            <a:r>
              <a:rPr lang="en-GB" dirty="0"/>
              <a:t>Project scheduling activities</a:t>
            </a:r>
          </a:p>
        </p:txBody>
      </p:sp>
      <p:sp>
        <p:nvSpPr>
          <p:cNvPr id="28675" name="Rectangle 3"/>
          <p:cNvSpPr>
            <a:spLocks noGrp="1" noChangeArrowheads="1"/>
          </p:cNvSpPr>
          <p:nvPr>
            <p:ph type="body" idx="1"/>
          </p:nvPr>
        </p:nvSpPr>
        <p:spPr>
          <a:noFill/>
          <a:ln/>
        </p:spPr>
        <p:txBody>
          <a:bodyPr vert="horz" lIns="90840" tIns="44623" rIns="90840" bIns="44623" rtlCol="0">
            <a:normAutofit/>
          </a:bodyPr>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extLst>
      <p:ext uri="{BB962C8B-B14F-4D97-AF65-F5344CB8AC3E}">
        <p14:creationId xmlns:p14="http://schemas.microsoft.com/office/powerpoint/2010/main" val="28103661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t>Milestones are points in the schedule against which you can assess progress, for example, the handover of the system for testing. </a:t>
            </a:r>
          </a:p>
          <a:p>
            <a:r>
              <a:rPr lang="en-US" dirty="0"/>
              <a:t>Deliverables are work products that are delivered to the customer, e.g. a requirements document for the system.</a:t>
            </a:r>
            <a:endParaRPr lang="en-GB" dirty="0"/>
          </a:p>
          <a:p>
            <a:endParaRPr lang="en-US" dirty="0"/>
          </a:p>
        </p:txBody>
      </p:sp>
    </p:spTree>
    <p:extLst>
      <p:ext uri="{BB962C8B-B14F-4D97-AF65-F5344CB8AC3E}">
        <p14:creationId xmlns:p14="http://schemas.microsoft.com/office/powerpoint/2010/main" val="3440273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extLst>
      <p:ext uri="{BB962C8B-B14F-4D97-AF65-F5344CB8AC3E}">
        <p14:creationId xmlns:p14="http://schemas.microsoft.com/office/powerpoint/2010/main" val="2894513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vert="horz" lIns="90840" tIns="44623" rIns="90840" bIns="44623" rtlCol="0" anchor="ctr">
            <a:normAutofit/>
          </a:bodyPr>
          <a:lstStyle/>
          <a:p>
            <a:r>
              <a:rPr lang="en-GB"/>
              <a:t>Scheduling problems</a:t>
            </a:r>
          </a:p>
        </p:txBody>
      </p:sp>
      <p:sp>
        <p:nvSpPr>
          <p:cNvPr id="30723" name="Rectangle 3"/>
          <p:cNvSpPr>
            <a:spLocks noGrp="1" noChangeArrowheads="1"/>
          </p:cNvSpPr>
          <p:nvPr>
            <p:ph type="body" idx="1"/>
          </p:nvPr>
        </p:nvSpPr>
        <p:spPr>
          <a:noFill/>
          <a:ln/>
        </p:spPr>
        <p:txBody>
          <a:bodyPr vert="horz" lIns="90840" tIns="44623" rIns="90840" bIns="44623" rtlCol="0">
            <a:normAutofit/>
          </a:bodyPr>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extLst>
      <p:ext uri="{BB962C8B-B14F-4D97-AF65-F5344CB8AC3E}">
        <p14:creationId xmlns:p14="http://schemas.microsoft.com/office/powerpoint/2010/main" val="32211025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Software pricing</a:t>
            </a:r>
            <a:endParaRPr lang="en-GB" dirty="0"/>
          </a:p>
          <a:p>
            <a:r>
              <a:rPr lang="en-US" dirty="0"/>
              <a:t>Plan-driven development</a:t>
            </a:r>
            <a:endParaRPr lang="en-GB" dirty="0"/>
          </a:p>
          <a:p>
            <a:r>
              <a:rPr lang="en-US" dirty="0"/>
              <a:t>Project scheduling</a:t>
            </a:r>
            <a:endParaRPr lang="en-GB" dirty="0"/>
          </a:p>
          <a:p>
            <a:r>
              <a:rPr lang="en-US" dirty="0"/>
              <a:t>Agile planning</a:t>
            </a:r>
            <a:endParaRPr lang="en-GB" dirty="0"/>
          </a:p>
          <a:p>
            <a:r>
              <a:rPr lang="en-US" dirty="0"/>
              <a:t>Estimation techniques</a:t>
            </a:r>
            <a:r>
              <a:rPr lang="en-GB" dirty="0"/>
              <a:t> </a:t>
            </a:r>
            <a:endParaRPr lang="en-US" dirty="0"/>
          </a:p>
        </p:txBody>
      </p:sp>
    </p:spTree>
    <p:extLst>
      <p:ext uri="{BB962C8B-B14F-4D97-AF65-F5344CB8AC3E}">
        <p14:creationId xmlns:p14="http://schemas.microsoft.com/office/powerpoint/2010/main" val="892391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vert="horz" lIns="90840" tIns="44623" rIns="90840" bIns="44623" rtlCol="0" anchor="ctr">
            <a:normAutofit/>
          </a:bodyPr>
          <a:lstStyle/>
          <a:p>
            <a:r>
              <a:rPr lang="en-GB" dirty="0"/>
              <a:t>Schedule representation</a:t>
            </a:r>
          </a:p>
        </p:txBody>
      </p:sp>
      <p:sp>
        <p:nvSpPr>
          <p:cNvPr id="32771" name="Rectangle 3"/>
          <p:cNvSpPr>
            <a:spLocks noGrp="1" noChangeArrowheads="1"/>
          </p:cNvSpPr>
          <p:nvPr>
            <p:ph type="body" idx="1"/>
          </p:nvPr>
        </p:nvSpPr>
        <p:spPr>
          <a:noFill/>
          <a:ln/>
        </p:spPr>
        <p:txBody>
          <a:bodyPr vert="horz" lIns="90840" tIns="44623" rIns="90840" bIns="44623" rtlCol="0">
            <a:normAutofit/>
          </a:bodyPr>
          <a:lstStyle/>
          <a:p>
            <a:r>
              <a:rPr lang="en-GB" dirty="0"/>
              <a:t>Graphical notations are normally used to illustrate the project schedule.</a:t>
            </a:r>
          </a:p>
          <a:p>
            <a:r>
              <a:rPr lang="en-GB" dirty="0"/>
              <a:t>These show the project breakdown into tasks. Tasks should not be too small. They should take about a week or two.</a:t>
            </a:r>
          </a:p>
          <a:p>
            <a:r>
              <a:rPr lang="en-GB" dirty="0"/>
              <a:t>Bar charts are the most commonly used representation for project schedules. They show the schedule as activities or resources against time.</a:t>
            </a:r>
          </a:p>
        </p:txBody>
      </p:sp>
    </p:spTree>
    <p:extLst>
      <p:ext uri="{BB962C8B-B14F-4D97-AF65-F5344CB8AC3E}">
        <p14:creationId xmlns:p14="http://schemas.microsoft.com/office/powerpoint/2010/main" val="34949846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1981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90794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a:t>
            </a:r>
            <a:r>
              <a:rPr lang="en-GB" dirty="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2900318" y="1600200"/>
            <a:ext cx="6374115" cy="5024482"/>
          </a:xfrm>
        </p:spPr>
      </p:pic>
    </p:spTree>
    <p:extLst>
      <p:ext uri="{BB962C8B-B14F-4D97-AF65-F5344CB8AC3E}">
        <p14:creationId xmlns:p14="http://schemas.microsoft.com/office/powerpoint/2010/main" val="3981653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pic>
        <p:nvPicPr>
          <p:cNvPr id="1026" name="Picture 2" descr="student submitted image, transcription available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58" y="106326"/>
            <a:ext cx="12075042" cy="70596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052084" y="1825625"/>
            <a:ext cx="9301716" cy="4351338"/>
          </a:xfrm>
        </p:spPr>
        <p:txBody>
          <a:bodyPr/>
          <a:lstStyle/>
          <a:p>
            <a:endParaRPr lang="en-IN" dirty="0"/>
          </a:p>
        </p:txBody>
      </p:sp>
    </p:spTree>
    <p:extLst>
      <p:ext uri="{BB962C8B-B14F-4D97-AF65-F5344CB8AC3E}">
        <p14:creationId xmlns:p14="http://schemas.microsoft.com/office/powerpoint/2010/main" val="36690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not planned in advance but is decided during the development. </a:t>
            </a:r>
          </a:p>
          <a:p>
            <a:pPr lvl="1"/>
            <a:r>
              <a:rPr lang="en-US" dirty="0"/>
              <a:t>The decision on what to include in an increment depends on progress and on the customer’s priorities. </a:t>
            </a:r>
          </a:p>
          <a:p>
            <a:r>
              <a:rPr lang="en-US" dirty="0"/>
              <a:t>The customer’s priorities and requirements change so it makes sense to have a flexible plan that can accommodate these changes. </a:t>
            </a:r>
          </a:p>
        </p:txBody>
      </p:sp>
    </p:spTree>
    <p:extLst>
      <p:ext uri="{BB962C8B-B14F-4D97-AF65-F5344CB8AC3E}">
        <p14:creationId xmlns:p14="http://schemas.microsoft.com/office/powerpoint/2010/main" val="334857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t>Release planning, which looks ahead for several months and decides on the features that should be included in a release of a system.</a:t>
            </a:r>
            <a:endParaRPr lang="en-GB" dirty="0"/>
          </a:p>
          <a:p>
            <a:r>
              <a:rPr lang="en-US" dirty="0"/>
              <a:t>Iteration planning, which has a shorter term outlook, and focuses on planning the next increment of a system. This is typically 2-4 weeks of work for the team.</a:t>
            </a:r>
            <a:endParaRPr lang="en-GB" dirty="0"/>
          </a:p>
          <a:p>
            <a:endParaRPr lang="en-US" dirty="0"/>
          </a:p>
        </p:txBody>
      </p:sp>
    </p:spTree>
    <p:extLst>
      <p:ext uri="{BB962C8B-B14F-4D97-AF65-F5344CB8AC3E}">
        <p14:creationId xmlns:p14="http://schemas.microsoft.com/office/powerpoint/2010/main" val="230167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in XP</a:t>
            </a:r>
            <a:r>
              <a:rPr lang="en-GB" dirty="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985" b="-169985"/>
              <a:stretch>
                <a:fillRect/>
              </a:stretch>
            </p:blipFill>
          </mc:Choice>
          <mc:Fallback>
            <p:blipFill>
              <a:blip r:embed="rId3"/>
              <a:srcRect t="-169985" b="-169985"/>
              <a:stretch>
                <a:fillRect/>
              </a:stretch>
            </p:blipFill>
          </mc:Fallback>
        </mc:AlternateContent>
        <p:spPr/>
      </p:pic>
    </p:spTree>
    <p:extLst>
      <p:ext uri="{BB962C8B-B14F-4D97-AF65-F5344CB8AC3E}">
        <p14:creationId xmlns:p14="http://schemas.microsoft.com/office/powerpoint/2010/main" val="207774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Story-based planning</a:t>
            </a:r>
          </a:p>
        </p:txBody>
      </p:sp>
      <p:sp>
        <p:nvSpPr>
          <p:cNvPr id="3" name="Content Placeholder 2"/>
          <p:cNvSpPr>
            <a:spLocks noGrp="1"/>
          </p:cNvSpPr>
          <p:nvPr>
            <p:ph idx="1"/>
          </p:nvPr>
        </p:nvSpPr>
        <p:spPr/>
        <p:txBody>
          <a:bodyPr/>
          <a:lstStyle/>
          <a:p>
            <a:r>
              <a:rPr lang="en-US" sz="2000" dirty="0"/>
              <a:t>The system specification in XP is based on user stories that reflect the features that should be included in the system. </a:t>
            </a:r>
          </a:p>
          <a:p>
            <a:r>
              <a:rPr lang="en-US" sz="2000" dirty="0"/>
              <a:t>The project team read and discuss the stories and rank them in order of the amount of time they think it will take to implement the story.</a:t>
            </a:r>
            <a:r>
              <a:rPr lang="en-GB" sz="2000" dirty="0"/>
              <a:t> </a:t>
            </a:r>
          </a:p>
          <a:p>
            <a:r>
              <a:rPr lang="en-US" sz="2000" dirty="0"/>
              <a:t>Release planning involves selecting and refining the stories that will reflect the features to be implemented in a release of a system and the order in which the stories should be implemented.</a:t>
            </a:r>
            <a:r>
              <a:rPr lang="en-GB" sz="2000" dirty="0"/>
              <a:t> </a:t>
            </a:r>
          </a:p>
          <a:p>
            <a:r>
              <a:rPr lang="en-US" sz="2000" dirty="0"/>
              <a:t>Stories to be implemented in each iteration are chosen, with the number of stories reflecting the time to deliver an iteration (usually 2 or 3 weeks).</a:t>
            </a:r>
            <a:r>
              <a:rPr lang="en-GB" sz="2000" dirty="0"/>
              <a:t> </a:t>
            </a:r>
            <a:endParaRPr lang="en-US" sz="2000" dirty="0"/>
          </a:p>
        </p:txBody>
      </p:sp>
    </p:spTree>
    <p:extLst>
      <p:ext uri="{BB962C8B-B14F-4D97-AF65-F5344CB8AC3E}">
        <p14:creationId xmlns:p14="http://schemas.microsoft.com/office/powerpoint/2010/main" val="498127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software effort and cost estimates. There are two types of technique that can be used to do this:</a:t>
            </a:r>
            <a:endParaRPr lang="en-GB" dirty="0"/>
          </a:p>
          <a:p>
            <a:pPr lvl="1"/>
            <a:r>
              <a:rPr lang="en-US" i="1" dirty="0"/>
              <a:t>Experience-based techniques</a:t>
            </a:r>
            <a:r>
              <a:rPr lang="en-US" dirty="0"/>
              <a:t> 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Tree>
    <p:extLst>
      <p:ext uri="{BB962C8B-B14F-4D97-AF65-F5344CB8AC3E}">
        <p14:creationId xmlns:p14="http://schemas.microsoft.com/office/powerpoint/2010/main" val="3424857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normAutofit lnSpcReduction="10000"/>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Tree>
    <p:extLst>
      <p:ext uri="{BB962C8B-B14F-4D97-AF65-F5344CB8AC3E}">
        <p14:creationId xmlns:p14="http://schemas.microsoft.com/office/powerpoint/2010/main" val="388187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breaking down the work into parts and assign these to project team members, anticipate problems that might arise and prepare tentative solutions to those problems. </a:t>
            </a:r>
          </a:p>
          <a:p>
            <a:r>
              <a:rPr lang="en-US" dirty="0"/>
              <a:t>The project plan, which is created at the start of a project, is used to communicate how the work will be done to the project team and customers, and to help assess progress on the project. </a:t>
            </a:r>
          </a:p>
        </p:txBody>
      </p:sp>
    </p:spTree>
    <p:extLst>
      <p:ext uri="{BB962C8B-B14F-4D97-AF65-F5344CB8AC3E}">
        <p14:creationId xmlns:p14="http://schemas.microsoft.com/office/powerpoint/2010/main" val="3390950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vert="horz" lIns="90840" tIns="44623" rIns="90840" bIns="44623" rtlCol="0" anchor="ctr">
            <a:normAutofit/>
          </a:bodyPr>
          <a:lstStyle/>
          <a:p>
            <a:r>
              <a:rPr lang="en-GB"/>
              <a:t>Algorithmic cost modelling</a:t>
            </a:r>
          </a:p>
        </p:txBody>
      </p:sp>
      <p:sp>
        <p:nvSpPr>
          <p:cNvPr id="51203" name="Rectangle 3"/>
          <p:cNvSpPr>
            <a:spLocks noGrp="1" noChangeArrowheads="1"/>
          </p:cNvSpPr>
          <p:nvPr>
            <p:ph type="body" idx="1"/>
          </p:nvPr>
        </p:nvSpPr>
        <p:spPr>
          <a:noFill/>
          <a:ln/>
        </p:spPr>
        <p:txBody>
          <a:bodyPr vert="horz" lIns="90840" tIns="44623" rIns="90840" bIns="44623" rtlCol="0">
            <a:normAutofit/>
          </a:bodyPr>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extLst>
      <p:ext uri="{BB962C8B-B14F-4D97-AF65-F5344CB8AC3E}">
        <p14:creationId xmlns:p14="http://schemas.microsoft.com/office/powerpoint/2010/main" val="1922920904"/>
      </p:ext>
    </p:extLst>
  </p:cSld>
  <p:clrMapOvr>
    <a:masterClrMapping/>
  </p:clrMapOvr>
  <p:transition advTm="2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Tree>
    <p:extLst>
      <p:ext uri="{BB962C8B-B14F-4D97-AF65-F5344CB8AC3E}">
        <p14:creationId xmlns:p14="http://schemas.microsoft.com/office/powerpoint/2010/main" val="284718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extLst>
      <p:ext uri="{BB962C8B-B14F-4D97-AF65-F5344CB8AC3E}">
        <p14:creationId xmlns:p14="http://schemas.microsoft.com/office/powerpoint/2010/main" val="106071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vert="horz" lIns="90840" tIns="44623" rIns="90840" bIns="44623" rtlCol="0" anchor="ctr">
            <a:normAutofit/>
          </a:bodyPr>
          <a:lstStyle/>
          <a:p>
            <a:r>
              <a:rPr lang="en-GB" dirty="0"/>
              <a:t>The COCOMO 2 model</a:t>
            </a:r>
          </a:p>
        </p:txBody>
      </p:sp>
      <p:sp>
        <p:nvSpPr>
          <p:cNvPr id="53251" name="Rectangle 3"/>
          <p:cNvSpPr>
            <a:spLocks noGrp="1" noChangeArrowheads="1"/>
          </p:cNvSpPr>
          <p:nvPr>
            <p:ph type="body" idx="1"/>
          </p:nvPr>
        </p:nvSpPr>
        <p:spPr>
          <a:noFill/>
          <a:ln/>
        </p:spPr>
        <p:txBody>
          <a:bodyPr vert="horz" lIns="90840" tIns="44623" rIns="90840" bIns="44623" rtlCol="0">
            <a:normAutofit/>
          </a:bodyPr>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Tree>
    <p:extLst>
      <p:ext uri="{BB962C8B-B14F-4D97-AF65-F5344CB8AC3E}">
        <p14:creationId xmlns:p14="http://schemas.microsoft.com/office/powerpoint/2010/main" val="2397268296"/>
      </p:ext>
    </p:extLst>
  </p:cSld>
  <p:clrMapOvr>
    <a:masterClrMapping/>
  </p:clrMapOvr>
  <p:transition advTm="2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extLst>
      <p:ext uri="{BB962C8B-B14F-4D97-AF65-F5344CB8AC3E}">
        <p14:creationId xmlns:p14="http://schemas.microsoft.com/office/powerpoint/2010/main" val="221896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extLst>
      <p:ext uri="{BB962C8B-B14F-4D97-AF65-F5344CB8AC3E}">
        <p14:creationId xmlns:p14="http://schemas.microsoft.com/office/powerpoint/2010/main" val="2948015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Estimation techniques for software may be experience-based, where managers judge the effort required, or algorithmic, where the effort required is computed from other estimated project parameters.</a:t>
            </a:r>
            <a:endParaRPr lang="en-GB" dirty="0"/>
          </a:p>
          <a:p>
            <a:r>
              <a:rPr lang="en-US" dirty="0"/>
              <a:t>The COCOMO II costing model is an algorithmic cost model that uses project, product, hardware and personnel attributes as well as product size and complexity attributes to derive a cost estimate. </a:t>
            </a:r>
          </a:p>
        </p:txBody>
      </p:sp>
    </p:spTree>
    <p:extLst>
      <p:ext uri="{BB962C8B-B14F-4D97-AF65-F5344CB8AC3E}">
        <p14:creationId xmlns:p14="http://schemas.microsoft.com/office/powerpoint/2010/main" val="143991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a:t>
            </a:r>
          </a:p>
        </p:txBody>
      </p:sp>
      <p:sp>
        <p:nvSpPr>
          <p:cNvPr id="3" name="Content Placeholder 2"/>
          <p:cNvSpPr>
            <a:spLocks noGrp="1"/>
          </p:cNvSpPr>
          <p:nvPr>
            <p:ph idx="1"/>
          </p:nvPr>
        </p:nvSpPr>
        <p:spPr/>
        <p:txBody>
          <a:bodyPr/>
          <a:lstStyle/>
          <a:p>
            <a:r>
              <a:rPr lang="en-US" dirty="0"/>
              <a:t>At the proposal stage, when you are bidding for a contract to develop or provide a software system. </a:t>
            </a:r>
          </a:p>
          <a:p>
            <a:r>
              <a:rPr lang="en-US" dirty="0"/>
              <a:t>During the project startup phase, when you have to plan who will work on the project, how the project will be broken down into increments, how resources will be allocated across your company, etc. </a:t>
            </a:r>
          </a:p>
          <a:p>
            <a:r>
              <a:rPr lang="en-US" dirty="0"/>
              <a:t>Periodically throughout the project, when you modify your plan in the light of experience gained and information from monitoring the progress of the work. </a:t>
            </a:r>
          </a:p>
        </p:txBody>
      </p:sp>
    </p:spTree>
    <p:extLst>
      <p:ext uri="{BB962C8B-B14F-4D97-AF65-F5344CB8AC3E}">
        <p14:creationId xmlns:p14="http://schemas.microsoft.com/office/powerpoint/2010/main" val="134363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planning</a:t>
            </a:r>
          </a:p>
        </p:txBody>
      </p:sp>
      <p:sp>
        <p:nvSpPr>
          <p:cNvPr id="3" name="Content Placeholder 2"/>
          <p:cNvSpPr>
            <a:spLocks noGrp="1"/>
          </p:cNvSpPr>
          <p:nvPr>
            <p:ph idx="1"/>
          </p:nvPr>
        </p:nvSpPr>
        <p:spPr/>
        <p:txBody>
          <a:bodyPr/>
          <a:lstStyle/>
          <a:p>
            <a:r>
              <a:rPr lang="en-US" dirty="0"/>
              <a:t>Planning may be necessary with only outline software requirements.</a:t>
            </a:r>
          </a:p>
          <a:p>
            <a:r>
              <a:rPr lang="en-US" dirty="0"/>
              <a:t>The aim of planning at this stage is to provide information that will be used in setting a price for the system to customers.</a:t>
            </a:r>
          </a:p>
        </p:txBody>
      </p:sp>
    </p:spTree>
    <p:extLst>
      <p:ext uri="{BB962C8B-B14F-4D97-AF65-F5344CB8AC3E}">
        <p14:creationId xmlns:p14="http://schemas.microsoft.com/office/powerpoint/2010/main" val="4048551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vert="horz" lIns="90840" tIns="44623" rIns="90840" bIns="44623" rtlCol="0" anchor="ctr">
            <a:normAutofit/>
          </a:bodyPr>
          <a:lstStyle/>
          <a:p>
            <a:r>
              <a:rPr lang="en-GB" dirty="0"/>
              <a:t>Software pricing</a:t>
            </a:r>
          </a:p>
        </p:txBody>
      </p:sp>
      <p:sp>
        <p:nvSpPr>
          <p:cNvPr id="12291" name="Rectangle 3"/>
          <p:cNvSpPr>
            <a:spLocks noGrp="1" noChangeArrowheads="1"/>
          </p:cNvSpPr>
          <p:nvPr>
            <p:ph type="body" idx="1"/>
          </p:nvPr>
        </p:nvSpPr>
        <p:spPr>
          <a:noFill/>
          <a:ln/>
        </p:spPr>
        <p:txBody>
          <a:bodyPr vert="horz" lIns="90840" tIns="44623" rIns="90840" bIns="44623" rtlCol="0">
            <a:normAutofit/>
          </a:bodyPr>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extLst>
      <p:ext uri="{BB962C8B-B14F-4D97-AF65-F5344CB8AC3E}">
        <p14:creationId xmlns:p14="http://schemas.microsoft.com/office/powerpoint/2010/main" val="4937686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1981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031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nvPr>
        </p:nvGraphicFramePr>
        <p:xfrm>
          <a:off x="1981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80937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dirty="0"/>
              <a:t>Plan-driven or plan-based development is an approach to software engineering where the development process is planned in detail. </a:t>
            </a:r>
          </a:p>
          <a:p>
            <a:pPr lvl="1"/>
            <a:r>
              <a:rPr lang="en-US" dirty="0"/>
              <a:t>Plan-driven development is based on engineering project management  techniques and is the ‘traditional’ way of managing large software development projects. </a:t>
            </a:r>
          </a:p>
          <a:p>
            <a:r>
              <a:rPr lang="en-US" dirty="0"/>
              <a:t>A project plan is created that records the work to be done, who will do it, the development schedule and the work products. </a:t>
            </a:r>
          </a:p>
          <a:p>
            <a:r>
              <a:rPr lang="en-US" dirty="0"/>
              <a:t>Managers use the plan to support project decision making and as a way of measuring progress. </a:t>
            </a:r>
          </a:p>
        </p:txBody>
      </p:sp>
    </p:spTree>
    <p:extLst>
      <p:ext uri="{BB962C8B-B14F-4D97-AF65-F5344CB8AC3E}">
        <p14:creationId xmlns:p14="http://schemas.microsoft.com/office/powerpoint/2010/main" val="1474143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2046</Words>
  <Application>Microsoft Office PowerPoint</Application>
  <PresentationFormat>Widescreen</PresentationFormat>
  <Paragraphs>203</Paragraphs>
  <Slides>36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Helvetica</vt:lpstr>
      <vt:lpstr>Symbol</vt:lpstr>
      <vt:lpstr>Times New Roman</vt:lpstr>
      <vt:lpstr>Office Theme</vt:lpstr>
      <vt:lpstr>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dc:title>
  <dc:creator>Adin</dc:creator>
  <cp:lastModifiedBy>Adin</cp:lastModifiedBy>
  <cp:revision>5</cp:revision>
  <dcterms:created xsi:type="dcterms:W3CDTF">2024-05-13T04:45:43Z</dcterms:created>
  <dcterms:modified xsi:type="dcterms:W3CDTF">2024-05-16T06:34:43Z</dcterms:modified>
</cp:coreProperties>
</file>