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6" r:id="rId3"/>
    <p:sldId id="263" r:id="rId4"/>
    <p:sldId id="307" r:id="rId5"/>
    <p:sldId id="259" r:id="rId6"/>
    <p:sldId id="262" r:id="rId7"/>
    <p:sldId id="261" r:id="rId8"/>
    <p:sldId id="260" r:id="rId9"/>
    <p:sldId id="257" r:id="rId10"/>
    <p:sldId id="258" r:id="rId11"/>
    <p:sldId id="264" r:id="rId12"/>
    <p:sldId id="265" r:id="rId13"/>
    <p:sldId id="266" r:id="rId14"/>
    <p:sldId id="267" r:id="rId15"/>
    <p:sldId id="268" r:id="rId16"/>
    <p:sldId id="269" r:id="rId17"/>
    <p:sldId id="270" r:id="rId18"/>
    <p:sldId id="285" r:id="rId19"/>
    <p:sldId id="271" r:id="rId20"/>
    <p:sldId id="272" r:id="rId21"/>
    <p:sldId id="273" r:id="rId22"/>
    <p:sldId id="284" r:id="rId23"/>
    <p:sldId id="274" r:id="rId24"/>
    <p:sldId id="279" r:id="rId25"/>
    <p:sldId id="281" r:id="rId26"/>
    <p:sldId id="283" r:id="rId27"/>
    <p:sldId id="287" r:id="rId28"/>
    <p:sldId id="288" r:id="rId29"/>
    <p:sldId id="289" r:id="rId30"/>
    <p:sldId id="304" r:id="rId31"/>
    <p:sldId id="290" r:id="rId32"/>
    <p:sldId id="291" r:id="rId33"/>
    <p:sldId id="308" r:id="rId34"/>
    <p:sldId id="309" r:id="rId35"/>
    <p:sldId id="310" r:id="rId36"/>
    <p:sldId id="311" r:id="rId37"/>
    <p:sldId id="312" r:id="rId38"/>
    <p:sldId id="313" r:id="rId39"/>
    <p:sldId id="30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48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5/17/2023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14.png" /><Relationship Id="rId1" Type="http://schemas.openxmlformats.org/officeDocument/2006/relationships/slideLayout" Target="../slideLayouts/slideLayout2.xml" /><Relationship Id="rId6" Type="http://schemas.openxmlformats.org/officeDocument/2006/relationships/image" Target="../media/image18.png" /><Relationship Id="rId5" Type="http://schemas.openxmlformats.org/officeDocument/2006/relationships/image" Target="../media/image17.png" /><Relationship Id="rId4" Type="http://schemas.openxmlformats.org/officeDocument/2006/relationships/image" Target="../media/image16.pn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7.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152400"/>
            <a:ext cx="8915400" cy="6553200"/>
          </a:xfrm>
        </p:spPr>
        <p:style>
          <a:lnRef idx="2">
            <a:schemeClr val="accent6"/>
          </a:lnRef>
          <a:fillRef idx="1">
            <a:schemeClr val="lt1"/>
          </a:fillRef>
          <a:effectRef idx="0">
            <a:schemeClr val="accent6"/>
          </a:effectRef>
          <a:fontRef idx="minor">
            <a:schemeClr val="dk1"/>
          </a:fontRef>
        </p:style>
        <p:txBody>
          <a:bodyPr anchor="t">
            <a:normAutofit/>
          </a:bodyPr>
          <a:lstStyle/>
          <a:p>
            <a:pPr algn="l"/>
            <a:r>
              <a:rPr lang="en-US" sz="3300" b="1" dirty="0"/>
              <a:t>			</a:t>
            </a:r>
            <a:r>
              <a:rPr lang="en-US" sz="3300" b="1" u="sng" dirty="0"/>
              <a:t>COURSE DETAILS</a:t>
            </a:r>
            <a:br>
              <a:rPr lang="en-US" sz="3300" u="sng" dirty="0"/>
            </a:br>
            <a:r>
              <a:rPr lang="en-US" sz="3300" dirty="0"/>
              <a:t>Course: Database Management System(DBMS)</a:t>
            </a:r>
            <a:br>
              <a:rPr lang="en-US" sz="3300" dirty="0"/>
            </a:br>
            <a:r>
              <a:rPr lang="en-US" sz="3300" dirty="0"/>
              <a:t>Code   : 18CS43</a:t>
            </a:r>
            <a:br>
              <a:rPr lang="en-US" sz="3300" dirty="0"/>
            </a:br>
            <a:r>
              <a:rPr lang="en-US" sz="3300" dirty="0"/>
              <a:t>Sem     : 4</a:t>
            </a:r>
            <a:br>
              <a:rPr lang="en-US" sz="3300" dirty="0"/>
            </a:br>
            <a:r>
              <a:rPr lang="en-US" sz="2400" b="1" dirty="0"/>
              <a:t>Course learning objectives:</a:t>
            </a:r>
            <a:br>
              <a:rPr lang="en-US" sz="3300" dirty="0"/>
            </a:br>
            <a:r>
              <a:rPr lang="en-US" sz="2200" dirty="0"/>
              <a:t>1. To discuss and realize the importance of Database Architecture Design notations, ER Modeling, Mapping and Schema design.</a:t>
            </a:r>
            <a:br>
              <a:rPr lang="en-US" sz="2200" dirty="0"/>
            </a:br>
            <a:r>
              <a:rPr lang="en-US" sz="2200" dirty="0"/>
              <a:t>2. To gain the knowledge Relational algebra and learn the use of SQL and PL/SQL.</a:t>
            </a:r>
            <a:br>
              <a:rPr lang="en-US" sz="2200" dirty="0"/>
            </a:br>
            <a:r>
              <a:rPr lang="en-US" sz="2200" dirty="0"/>
              <a:t>3. To introduce formal database design approach through normalization and discuss various normal forms.</a:t>
            </a:r>
            <a:br>
              <a:rPr lang="en-US" sz="2200" dirty="0"/>
            </a:br>
            <a:r>
              <a:rPr lang="en-US" sz="2200" dirty="0"/>
              <a:t>4. To understand the importance of Concurrent Transactions and discuss issues and transaction control algorithms.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ACADEMIC DATA RVP\DBMS DATA\DBMS 2020-21\types-of-databases.png"/>
          <p:cNvPicPr>
            <a:picLocks noChangeAspect="1" noChangeArrowheads="1"/>
          </p:cNvPicPr>
          <p:nvPr/>
        </p:nvPicPr>
        <p:blipFill>
          <a:blip r:embed="rId2"/>
          <a:srcRect/>
          <a:stretch>
            <a:fillRect/>
          </a:stretch>
        </p:blipFill>
        <p:spPr bwMode="auto">
          <a:xfrm>
            <a:off x="152400" y="1154545"/>
            <a:ext cx="8692344" cy="39510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39762"/>
          </a:xfrm>
        </p:spPr>
        <p:style>
          <a:lnRef idx="2">
            <a:schemeClr val="accent2"/>
          </a:lnRef>
          <a:fillRef idx="1">
            <a:schemeClr val="lt1"/>
          </a:fillRef>
          <a:effectRef idx="0">
            <a:schemeClr val="accent2"/>
          </a:effectRef>
          <a:fontRef idx="minor">
            <a:schemeClr val="dk1"/>
          </a:fontRef>
        </p:style>
        <p:txBody>
          <a:bodyPr>
            <a:noAutofit/>
          </a:bodyPr>
          <a:lstStyle/>
          <a:p>
            <a:pPr algn="l"/>
            <a:r>
              <a:rPr lang="en-US" sz="3600" b="1" dirty="0"/>
              <a:t>Relational Database(RDBMS)</a:t>
            </a:r>
          </a:p>
        </p:txBody>
      </p:sp>
      <p:pic>
        <p:nvPicPr>
          <p:cNvPr id="1026" name="Picture 2" descr="Types of Databases | Database Models| Learntek.org | Relational database  management system, Relational database, Database management system"/>
          <p:cNvPicPr>
            <a:picLocks noChangeAspect="1" noChangeArrowheads="1"/>
          </p:cNvPicPr>
          <p:nvPr/>
        </p:nvPicPr>
        <p:blipFill>
          <a:blip r:embed="rId2"/>
          <a:srcRect/>
          <a:stretch>
            <a:fillRect/>
          </a:stretch>
        </p:blipFill>
        <p:spPr bwMode="auto">
          <a:xfrm>
            <a:off x="506290" y="1103004"/>
            <a:ext cx="8104310" cy="55263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Rectangle 3"/>
          <p:cNvSpPr/>
          <p:nvPr/>
        </p:nvSpPr>
        <p:spPr>
          <a:xfrm>
            <a:off x="6172200" y="4495800"/>
            <a:ext cx="657664"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152400" y="228600"/>
            <a:ext cx="8686800" cy="609600"/>
          </a:xfrm>
        </p:spPr>
        <p:style>
          <a:lnRef idx="2">
            <a:schemeClr val="accent2"/>
          </a:lnRef>
          <a:fillRef idx="1">
            <a:schemeClr val="lt1"/>
          </a:fillRef>
          <a:effectRef idx="0">
            <a:schemeClr val="accent2"/>
          </a:effectRef>
          <a:fontRef idx="minor">
            <a:schemeClr val="dk1"/>
          </a:fontRef>
        </p:style>
        <p:txBody>
          <a:bodyPr>
            <a:noAutofit/>
          </a:bodyPr>
          <a:lstStyle/>
          <a:p>
            <a:r>
              <a:rPr lang="en-US" sz="3600" b="1" dirty="0"/>
              <a:t>Typical DBMS Functionality</a:t>
            </a:r>
          </a:p>
        </p:txBody>
      </p:sp>
      <p:sp>
        <p:nvSpPr>
          <p:cNvPr id="3" name="Rectangle 3"/>
          <p:cNvSpPr txBox="1">
            <a:spLocks noChangeArrowheads="1"/>
          </p:cNvSpPr>
          <p:nvPr/>
        </p:nvSpPr>
        <p:spPr>
          <a:xfrm>
            <a:off x="228600" y="990600"/>
            <a:ext cx="8534400" cy="5562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marL="342900" marR="0" lvl="0" indent="-342900" algn="just" defTabSz="914400" rtl="0" eaLnBrk="1" fontAlgn="auto" latinLnBrk="0" hangingPunct="1">
              <a:lnSpc>
                <a:spcPct val="90000"/>
              </a:lnSpc>
              <a:spcBef>
                <a:spcPct val="20000"/>
              </a:spcBef>
              <a:spcAft>
                <a:spcPts val="0"/>
              </a:spcAft>
              <a:buClrTx/>
              <a:buSzTx/>
              <a:buFont typeface="Arial" pitchFamily="34" charset="0"/>
              <a:buChar char="•"/>
              <a:tabLst/>
              <a:defRPr/>
            </a:pPr>
            <a:r>
              <a:rPr lang="en-US" sz="2800" b="1" dirty="0">
                <a:solidFill>
                  <a:srgbClr val="0070C0"/>
                </a:solidFill>
              </a:rPr>
              <a:t>Define</a:t>
            </a:r>
            <a:r>
              <a:rPr kumimoji="0" lang="en-US" sz="2800" b="0" i="0" u="none" strike="noStrike" kern="1200" cap="none" spc="0" normalizeH="0" baseline="0" noProof="0" dirty="0">
                <a:ln>
                  <a:noFill/>
                </a:ln>
                <a:solidFill>
                  <a:srgbClr val="000000"/>
                </a:solidFill>
                <a:effectLst/>
                <a:uLnTx/>
                <a:uFillTx/>
                <a:latin typeface="+mn-lt"/>
                <a:ea typeface="+mn-ea"/>
                <a:cs typeface="+mn-cs"/>
              </a:rPr>
              <a:t> a database : in terms of data types, structures and constraints</a:t>
            </a:r>
          </a:p>
          <a:p>
            <a:pPr marL="342900" marR="0" lvl="0" indent="-342900" algn="just" defTabSz="914400" rtl="0" eaLnBrk="1" fontAlgn="auto" latinLnBrk="0" hangingPunct="1">
              <a:lnSpc>
                <a:spcPct val="90000"/>
              </a:lnSpc>
              <a:spcBef>
                <a:spcPct val="20000"/>
              </a:spcBef>
              <a:spcAft>
                <a:spcPts val="0"/>
              </a:spcAft>
              <a:buClrTx/>
              <a:buSzTx/>
              <a:buFont typeface="Arial" pitchFamily="34" charset="0"/>
              <a:buChar char="•"/>
              <a:tabLst/>
              <a:defRPr/>
            </a:pPr>
            <a:r>
              <a:rPr lang="en-US" sz="2800" b="1" dirty="0">
                <a:solidFill>
                  <a:srgbClr val="0070C0"/>
                </a:solidFill>
              </a:rPr>
              <a:t>Construct</a:t>
            </a:r>
            <a:r>
              <a:rPr kumimoji="0" lang="en-US" sz="2800" b="0" i="0" u="none" strike="noStrike" kern="1200" cap="none" spc="0" normalizeH="0" baseline="0" noProof="0" dirty="0">
                <a:ln>
                  <a:noFill/>
                </a:ln>
                <a:solidFill>
                  <a:srgbClr val="000000"/>
                </a:solidFill>
                <a:effectLst/>
                <a:uLnTx/>
                <a:uFillTx/>
                <a:latin typeface="+mn-lt"/>
                <a:ea typeface="+mn-ea"/>
                <a:cs typeface="+mn-cs"/>
              </a:rPr>
              <a:t> or Load the Database on a secondary storage medium</a:t>
            </a:r>
          </a:p>
          <a:p>
            <a:pPr marL="342900" marR="0" lvl="0" indent="-342900" algn="just" defTabSz="914400" rtl="0" eaLnBrk="1" fontAlgn="auto" latinLnBrk="0" hangingPunct="1">
              <a:lnSpc>
                <a:spcPct val="90000"/>
              </a:lnSpc>
              <a:spcBef>
                <a:spcPct val="20000"/>
              </a:spcBef>
              <a:spcAft>
                <a:spcPts val="0"/>
              </a:spcAft>
              <a:buClrTx/>
              <a:buSzTx/>
              <a:buFont typeface="Arial" pitchFamily="34" charset="0"/>
              <a:buChar char="•"/>
              <a:tabLst/>
              <a:defRPr/>
            </a:pPr>
            <a:r>
              <a:rPr lang="en-US" sz="2800" b="1" dirty="0">
                <a:solidFill>
                  <a:srgbClr val="0070C0"/>
                </a:solidFill>
              </a:rPr>
              <a:t>Manipulating</a:t>
            </a:r>
            <a:r>
              <a:rPr kumimoji="0" lang="en-US" sz="2800" b="0" i="0" u="none" strike="noStrike" kern="1200" cap="none" spc="0" normalizeH="0" baseline="0" noProof="0" dirty="0">
                <a:ln>
                  <a:noFill/>
                </a:ln>
                <a:solidFill>
                  <a:srgbClr val="000000"/>
                </a:solidFill>
                <a:effectLst/>
                <a:uLnTx/>
                <a:uFillTx/>
                <a:latin typeface="+mn-lt"/>
                <a:ea typeface="+mn-ea"/>
                <a:cs typeface="+mn-cs"/>
              </a:rPr>
              <a:t> the database : querying, generating reports, insertions, deletions and modifications to its content</a:t>
            </a:r>
          </a:p>
          <a:p>
            <a:pPr marL="342900" marR="0" lvl="0" indent="-34290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800" b="1" i="0" u="none" strike="noStrike" kern="1200" cap="none" spc="0" normalizeH="0" baseline="0" noProof="0" dirty="0">
                <a:ln>
                  <a:noFill/>
                </a:ln>
                <a:solidFill>
                  <a:srgbClr val="0070C0"/>
                </a:solidFill>
                <a:effectLst/>
                <a:uLnTx/>
                <a:uFillTx/>
                <a:latin typeface="+mn-lt"/>
                <a:ea typeface="+mn-ea"/>
                <a:cs typeface="+mn-cs"/>
              </a:rPr>
              <a:t>Concurrent Processing </a:t>
            </a:r>
            <a:r>
              <a:rPr kumimoji="0" lang="en-US" sz="2800" b="0" i="0" u="none" strike="noStrike" kern="1200" cap="none" spc="0" normalizeH="0" baseline="0" noProof="0" dirty="0">
                <a:ln>
                  <a:noFill/>
                </a:ln>
                <a:solidFill>
                  <a:srgbClr val="000000"/>
                </a:solidFill>
                <a:effectLst/>
                <a:uLnTx/>
                <a:uFillTx/>
                <a:latin typeface="+mn-lt"/>
                <a:ea typeface="+mn-ea"/>
                <a:cs typeface="+mn-cs"/>
              </a:rPr>
              <a:t>and </a:t>
            </a:r>
            <a:r>
              <a:rPr lang="en-US" sz="2800" b="1" dirty="0">
                <a:solidFill>
                  <a:srgbClr val="0070C0"/>
                </a:solidFill>
              </a:rPr>
              <a:t>Sharing</a:t>
            </a:r>
            <a:r>
              <a:rPr kumimoji="0" lang="en-US" sz="2800" b="0" i="0" u="none" strike="noStrike" kern="1200" cap="none" spc="0" normalizeH="0" baseline="0" noProof="0" dirty="0">
                <a:ln>
                  <a:noFill/>
                </a:ln>
                <a:solidFill>
                  <a:srgbClr val="000000"/>
                </a:solidFill>
                <a:effectLst/>
                <a:uLnTx/>
                <a:uFillTx/>
                <a:latin typeface="+mn-lt"/>
                <a:ea typeface="+mn-ea"/>
                <a:cs typeface="+mn-cs"/>
              </a:rPr>
              <a:t> by a set of users and programs – yet, keeping all data valid and consistent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152400" y="228600"/>
            <a:ext cx="8686800" cy="609600"/>
          </a:xfrm>
        </p:spPr>
        <p:style>
          <a:lnRef idx="2">
            <a:schemeClr val="accent2"/>
          </a:lnRef>
          <a:fillRef idx="1">
            <a:schemeClr val="lt1"/>
          </a:fillRef>
          <a:effectRef idx="0">
            <a:schemeClr val="accent2"/>
          </a:effectRef>
          <a:fontRef idx="minor">
            <a:schemeClr val="dk1"/>
          </a:fontRef>
        </p:style>
        <p:txBody>
          <a:bodyPr>
            <a:noAutofit/>
          </a:bodyPr>
          <a:lstStyle/>
          <a:p>
            <a:r>
              <a:rPr lang="en-US" sz="3600" b="1" dirty="0"/>
              <a:t>Typical DBMS Functionality</a:t>
            </a:r>
          </a:p>
        </p:txBody>
      </p:sp>
      <p:sp>
        <p:nvSpPr>
          <p:cNvPr id="3" name="Rectangle 3"/>
          <p:cNvSpPr txBox="1">
            <a:spLocks noChangeArrowheads="1"/>
          </p:cNvSpPr>
          <p:nvPr/>
        </p:nvSpPr>
        <p:spPr>
          <a:xfrm>
            <a:off x="228600" y="990600"/>
            <a:ext cx="8534400" cy="5562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marL="342900" lvl="0" indent="-342900" fontAlgn="base">
              <a:spcBef>
                <a:spcPct val="20000"/>
              </a:spcBef>
              <a:spcAft>
                <a:spcPct val="0"/>
              </a:spcAft>
              <a:buClr>
                <a:srgbClr val="FF0000"/>
              </a:buClr>
            </a:pPr>
            <a:r>
              <a:rPr lang="en-US" sz="3200" b="1" kern="0" dirty="0">
                <a:solidFill>
                  <a:srgbClr val="0070C0"/>
                </a:solidFill>
                <a:latin typeface="Times New Roman"/>
              </a:rPr>
              <a:t>Other features:</a:t>
            </a:r>
          </a:p>
          <a:p>
            <a:pPr marL="742950" lvl="1" indent="-285750" fontAlgn="base">
              <a:spcBef>
                <a:spcPct val="20000"/>
              </a:spcBef>
              <a:spcAft>
                <a:spcPct val="0"/>
              </a:spcAft>
              <a:buClr>
                <a:srgbClr val="FF0000"/>
              </a:buClr>
              <a:buFontTx/>
              <a:buChar char="–"/>
            </a:pPr>
            <a:r>
              <a:rPr lang="en-US" sz="2800" kern="0" dirty="0">
                <a:solidFill>
                  <a:srgbClr val="000000"/>
                </a:solidFill>
                <a:latin typeface="+mj-lt"/>
              </a:rPr>
              <a:t>Protection or Security measures to prevent unauthorized access</a:t>
            </a:r>
          </a:p>
          <a:p>
            <a:pPr marL="742950" lvl="1" indent="-285750" fontAlgn="base">
              <a:spcBef>
                <a:spcPct val="20000"/>
              </a:spcBef>
              <a:spcAft>
                <a:spcPct val="0"/>
              </a:spcAft>
              <a:buClr>
                <a:srgbClr val="FF0000"/>
              </a:buClr>
              <a:buFontTx/>
              <a:buChar char="–"/>
            </a:pPr>
            <a:r>
              <a:rPr lang="en-US" sz="2800" kern="0" dirty="0">
                <a:solidFill>
                  <a:srgbClr val="000000"/>
                </a:solidFill>
                <a:latin typeface="+mj-lt"/>
              </a:rPr>
              <a:t>“Active” processing to take internal actions on data</a:t>
            </a:r>
          </a:p>
          <a:p>
            <a:pPr marL="742950" lvl="1" indent="-285750" fontAlgn="base">
              <a:spcBef>
                <a:spcPct val="20000"/>
              </a:spcBef>
              <a:spcAft>
                <a:spcPct val="0"/>
              </a:spcAft>
              <a:buClr>
                <a:srgbClr val="FF0000"/>
              </a:buClr>
              <a:buFontTx/>
              <a:buChar char="–"/>
            </a:pPr>
            <a:r>
              <a:rPr lang="en-US" sz="2800" kern="0" dirty="0">
                <a:solidFill>
                  <a:srgbClr val="000000"/>
                </a:solidFill>
                <a:latin typeface="+mj-lt"/>
              </a:rPr>
              <a:t>Presentation and Visualization of data to the end users</a:t>
            </a:r>
          </a:p>
          <a:p>
            <a:pPr marL="342900" marR="0" lvl="0" indent="-342900" algn="just" defTabSz="914400" rtl="0" eaLnBrk="1" fontAlgn="auto" latinLnBrk="0" hangingPunct="1">
              <a:lnSpc>
                <a:spcPct val="90000"/>
              </a:lnSpc>
              <a:spcBef>
                <a:spcPct val="20000"/>
              </a:spcBef>
              <a:spcAft>
                <a:spcPts val="0"/>
              </a:spcAft>
              <a:buClrTx/>
              <a:buSzTx/>
              <a:tabLst/>
              <a:defRPr/>
            </a:pP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563562"/>
          </a:xfrm>
        </p:spPr>
        <p:style>
          <a:lnRef idx="2">
            <a:schemeClr val="accent2"/>
          </a:lnRef>
          <a:fillRef idx="1">
            <a:schemeClr val="lt1"/>
          </a:fillRef>
          <a:effectRef idx="0">
            <a:schemeClr val="accent2"/>
          </a:effectRef>
          <a:fontRef idx="minor">
            <a:schemeClr val="dk1"/>
          </a:fontRef>
        </p:style>
        <p:txBody>
          <a:bodyPr>
            <a:noAutofit/>
          </a:bodyPr>
          <a:lstStyle/>
          <a:p>
            <a:r>
              <a:rPr lang="en-US" sz="2800" b="1" dirty="0"/>
              <a:t>A Simplified Database System Environment.</a:t>
            </a:r>
          </a:p>
        </p:txBody>
      </p:sp>
      <p:pic>
        <p:nvPicPr>
          <p:cNvPr id="1026" name="Picture 2"/>
          <p:cNvPicPr>
            <a:picLocks noChangeAspect="1" noChangeArrowheads="1"/>
          </p:cNvPicPr>
          <p:nvPr/>
        </p:nvPicPr>
        <p:blipFill>
          <a:blip r:embed="rId2"/>
          <a:srcRect/>
          <a:stretch>
            <a:fillRect/>
          </a:stretch>
        </p:blipFill>
        <p:spPr bwMode="auto">
          <a:xfrm>
            <a:off x="1869830" y="838200"/>
            <a:ext cx="5064370" cy="57666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8600" y="152400"/>
            <a:ext cx="8686800" cy="533400"/>
          </a:xfrm>
        </p:spPr>
        <p:style>
          <a:lnRef idx="2">
            <a:schemeClr val="accent2"/>
          </a:lnRef>
          <a:fillRef idx="1">
            <a:schemeClr val="lt1"/>
          </a:fillRef>
          <a:effectRef idx="0">
            <a:schemeClr val="accent2"/>
          </a:effectRef>
          <a:fontRef idx="minor">
            <a:schemeClr val="dk1"/>
          </a:fontRef>
        </p:style>
        <p:txBody>
          <a:bodyPr>
            <a:noAutofit/>
          </a:bodyPr>
          <a:lstStyle/>
          <a:p>
            <a:r>
              <a:rPr lang="en-US" sz="3200" b="1" dirty="0"/>
              <a:t>Characteristics of the Database Approach</a:t>
            </a:r>
          </a:p>
        </p:txBody>
      </p:sp>
      <p:sp>
        <p:nvSpPr>
          <p:cNvPr id="3" name="Rectangle 3"/>
          <p:cNvSpPr txBox="1">
            <a:spLocks noChangeArrowheads="1"/>
          </p:cNvSpPr>
          <p:nvPr/>
        </p:nvSpPr>
        <p:spPr>
          <a:xfrm>
            <a:off x="228600" y="838200"/>
            <a:ext cx="8686800" cy="57150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marL="514350" lvl="0" indent="-514350" algn="just" fontAlgn="base">
              <a:spcBef>
                <a:spcPct val="20000"/>
              </a:spcBef>
              <a:spcAft>
                <a:spcPct val="0"/>
              </a:spcAft>
              <a:buClr>
                <a:srgbClr val="FF0000"/>
              </a:buClr>
            </a:pPr>
            <a:r>
              <a:rPr lang="en-US" sz="3200" dirty="0"/>
              <a:t> </a:t>
            </a:r>
          </a:p>
          <a:p>
            <a:pPr marL="514350" lvl="0" indent="-514350" algn="just" fontAlgn="base">
              <a:lnSpc>
                <a:spcPct val="150000"/>
              </a:lnSpc>
              <a:spcBef>
                <a:spcPct val="20000"/>
              </a:spcBef>
              <a:spcAft>
                <a:spcPct val="0"/>
              </a:spcAft>
              <a:buClr>
                <a:srgbClr val="FF0000"/>
              </a:buClr>
              <a:buFont typeface="+mj-lt"/>
              <a:buAutoNum type="arabicPeriod"/>
            </a:pPr>
            <a:r>
              <a:rPr lang="en-US" sz="3200" dirty="0"/>
              <a:t>Self-describing nature of a database system</a:t>
            </a:r>
          </a:p>
          <a:p>
            <a:pPr marL="514350" lvl="0" indent="-514350" algn="just" fontAlgn="base">
              <a:lnSpc>
                <a:spcPct val="150000"/>
              </a:lnSpc>
              <a:spcBef>
                <a:spcPct val="20000"/>
              </a:spcBef>
              <a:spcAft>
                <a:spcPct val="0"/>
              </a:spcAft>
              <a:buClr>
                <a:srgbClr val="FF0000"/>
              </a:buClr>
              <a:buFont typeface="+mj-lt"/>
              <a:buAutoNum type="arabicPeriod"/>
            </a:pPr>
            <a:r>
              <a:rPr lang="en-US" sz="3200" dirty="0"/>
              <a:t>Insulation between programs and data, and data abstraction</a:t>
            </a:r>
          </a:p>
          <a:p>
            <a:pPr marL="514350" lvl="0" indent="-514350" algn="just" fontAlgn="base">
              <a:lnSpc>
                <a:spcPct val="150000"/>
              </a:lnSpc>
              <a:spcBef>
                <a:spcPct val="20000"/>
              </a:spcBef>
              <a:spcAft>
                <a:spcPct val="0"/>
              </a:spcAft>
              <a:buClr>
                <a:srgbClr val="FF0000"/>
              </a:buClr>
              <a:buFont typeface="+mj-lt"/>
              <a:buAutoNum type="arabicPeriod"/>
            </a:pPr>
            <a:r>
              <a:rPr lang="en-US" sz="3200" dirty="0"/>
              <a:t>Support of multiple views of the data</a:t>
            </a:r>
          </a:p>
          <a:p>
            <a:pPr marL="514350" lvl="0" indent="-514350" algn="just" fontAlgn="base">
              <a:lnSpc>
                <a:spcPct val="150000"/>
              </a:lnSpc>
              <a:spcBef>
                <a:spcPct val="20000"/>
              </a:spcBef>
              <a:spcAft>
                <a:spcPct val="0"/>
              </a:spcAft>
              <a:buClr>
                <a:srgbClr val="FF0000"/>
              </a:buClr>
              <a:buFont typeface="+mj-lt"/>
              <a:buAutoNum type="arabicPeriod"/>
            </a:pPr>
            <a:r>
              <a:rPr lang="en-US" sz="3200" dirty="0"/>
              <a:t>Sharing of data and multiuser transaction processing</a:t>
            </a: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8600" y="152400"/>
            <a:ext cx="8686800" cy="533400"/>
          </a:xfrm>
        </p:spPr>
        <p:style>
          <a:lnRef idx="2">
            <a:schemeClr val="accent2"/>
          </a:lnRef>
          <a:fillRef idx="1">
            <a:schemeClr val="lt1"/>
          </a:fillRef>
          <a:effectRef idx="0">
            <a:schemeClr val="accent2"/>
          </a:effectRef>
          <a:fontRef idx="minor">
            <a:schemeClr val="dk1"/>
          </a:fontRef>
        </p:style>
        <p:txBody>
          <a:bodyPr>
            <a:noAutofit/>
          </a:bodyPr>
          <a:lstStyle/>
          <a:p>
            <a:pPr marL="342900" lvl="0" indent="-342900" fontAlgn="base">
              <a:spcBef>
                <a:spcPct val="20000"/>
              </a:spcBef>
              <a:spcAft>
                <a:spcPct val="0"/>
              </a:spcAft>
            </a:pPr>
            <a:r>
              <a:rPr lang="en-US" sz="3200" b="1" dirty="0"/>
              <a:t>1. Self-describing nature of a database system</a:t>
            </a:r>
          </a:p>
        </p:txBody>
      </p:sp>
      <p:sp>
        <p:nvSpPr>
          <p:cNvPr id="3" name="Rectangle 3"/>
          <p:cNvSpPr txBox="1">
            <a:spLocks noChangeArrowheads="1"/>
          </p:cNvSpPr>
          <p:nvPr/>
        </p:nvSpPr>
        <p:spPr>
          <a:xfrm>
            <a:off x="228600" y="838200"/>
            <a:ext cx="8686800" cy="57150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fontScale="92500"/>
          </a:bodyPr>
          <a:lstStyle/>
          <a:p>
            <a:pPr marL="342900" lvl="0" indent="-342900" algn="just" fontAlgn="base">
              <a:spcBef>
                <a:spcPct val="20000"/>
              </a:spcBef>
              <a:spcAft>
                <a:spcPct val="0"/>
              </a:spcAft>
              <a:buClr>
                <a:srgbClr val="FF0000"/>
              </a:buClr>
              <a:buFont typeface="Arial" pitchFamily="34" charset="0"/>
              <a:buChar char="•"/>
            </a:pPr>
            <a:r>
              <a:rPr lang="en-US" sz="2800" dirty="0"/>
              <a:t>The database system contains not only the database itself but also a complete definition or description of the database structure and constraints, which is known as </a:t>
            </a:r>
            <a:r>
              <a:rPr lang="en-US" sz="2800" b="1" dirty="0">
                <a:solidFill>
                  <a:srgbClr val="FF0000"/>
                </a:solidFill>
              </a:rPr>
              <a:t>metadata</a:t>
            </a:r>
            <a:r>
              <a:rPr lang="en-US" sz="2800" dirty="0"/>
              <a:t>.</a:t>
            </a:r>
          </a:p>
          <a:p>
            <a:pPr marL="342900" lvl="0" indent="-342900" algn="just" fontAlgn="base">
              <a:spcBef>
                <a:spcPct val="20000"/>
              </a:spcBef>
              <a:spcAft>
                <a:spcPct val="0"/>
              </a:spcAft>
              <a:buClr>
                <a:srgbClr val="FF0000"/>
              </a:buClr>
              <a:buFont typeface="Arial" pitchFamily="34" charset="0"/>
              <a:buChar char="•"/>
            </a:pPr>
            <a:r>
              <a:rPr lang="en-US" sz="2800" dirty="0"/>
              <a:t>This metadata is stored in </a:t>
            </a:r>
            <a:r>
              <a:rPr lang="en-US" sz="2800" b="1" dirty="0">
                <a:solidFill>
                  <a:srgbClr val="FF0000"/>
                </a:solidFill>
              </a:rPr>
              <a:t>DBMS catalog</a:t>
            </a:r>
            <a:r>
              <a:rPr lang="en-US" sz="2800" dirty="0"/>
              <a:t> and is used by the DBMS software and also by database users who need information about the database structure.</a:t>
            </a:r>
          </a:p>
          <a:p>
            <a:pPr marL="342900" lvl="0" indent="-342900" algn="just" fontAlgn="base">
              <a:spcBef>
                <a:spcPct val="20000"/>
              </a:spcBef>
              <a:spcAft>
                <a:spcPct val="0"/>
              </a:spcAft>
              <a:buClr>
                <a:srgbClr val="FF0000"/>
              </a:buClr>
              <a:buFont typeface="Arial" pitchFamily="34" charset="0"/>
              <a:buChar char="•"/>
            </a:pPr>
            <a:r>
              <a:rPr lang="en-US" sz="2800" dirty="0"/>
              <a:t>The DBMS software must work equally well with any number of database as long as the database definition is stored in the catalog.</a:t>
            </a:r>
          </a:p>
          <a:p>
            <a:pPr marL="342900" lvl="0" indent="-342900" algn="just" fontAlgn="base">
              <a:spcBef>
                <a:spcPct val="20000"/>
              </a:spcBef>
              <a:spcAft>
                <a:spcPct val="0"/>
              </a:spcAft>
              <a:buClr>
                <a:srgbClr val="FF0000"/>
              </a:buClr>
              <a:buFont typeface="Arial" pitchFamily="34" charset="0"/>
              <a:buChar char="•"/>
            </a:pPr>
            <a:r>
              <a:rPr lang="en-US" sz="2800" dirty="0"/>
              <a:t>In traditional file processing, data definition is typically part of the application programs themselves. Hence, these programs are constrained to work with only one specific database.</a:t>
            </a: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dataedo.com/asset/img/kb/databases/dbms_data_dictionary_metadata.png"/>
          <p:cNvPicPr>
            <a:picLocks noChangeAspect="1" noChangeArrowheads="1"/>
          </p:cNvPicPr>
          <p:nvPr/>
        </p:nvPicPr>
        <p:blipFill>
          <a:blip r:embed="rId2"/>
          <a:srcRect/>
          <a:stretch>
            <a:fillRect/>
          </a:stretch>
        </p:blipFill>
        <p:spPr bwMode="auto">
          <a:xfrm>
            <a:off x="164709" y="985696"/>
            <a:ext cx="8852682" cy="52219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2"/>
          <p:cNvSpPr>
            <a:spLocks noGrp="1" noChangeArrowheads="1"/>
          </p:cNvSpPr>
          <p:nvPr>
            <p:ph type="title"/>
          </p:nvPr>
        </p:nvSpPr>
        <p:spPr>
          <a:xfrm>
            <a:off x="228600" y="228600"/>
            <a:ext cx="8686800" cy="533400"/>
          </a:xfrm>
        </p:spPr>
        <p:style>
          <a:lnRef idx="2">
            <a:schemeClr val="accent2"/>
          </a:lnRef>
          <a:fillRef idx="1">
            <a:schemeClr val="lt1"/>
          </a:fillRef>
          <a:effectRef idx="0">
            <a:schemeClr val="accent2"/>
          </a:effectRef>
          <a:fontRef idx="minor">
            <a:schemeClr val="dk1"/>
          </a:fontRef>
        </p:style>
        <p:txBody>
          <a:bodyPr>
            <a:noAutofit/>
          </a:bodyPr>
          <a:lstStyle/>
          <a:p>
            <a:pPr marL="342900" lvl="0" indent="-342900" fontAlgn="base">
              <a:spcBef>
                <a:spcPct val="20000"/>
              </a:spcBef>
              <a:spcAft>
                <a:spcPct val="0"/>
              </a:spcAft>
            </a:pPr>
            <a:r>
              <a:rPr lang="en-US" sz="3200" b="1" dirty="0"/>
              <a:t>1. Self-describing nature of a database system</a:t>
            </a:r>
          </a:p>
        </p:txBody>
      </p:sp>
      <p:sp>
        <p:nvSpPr>
          <p:cNvPr id="6" name="TextBox 5"/>
          <p:cNvSpPr txBox="1"/>
          <p:nvPr/>
        </p:nvSpPr>
        <p:spPr>
          <a:xfrm>
            <a:off x="3581400" y="4114800"/>
            <a:ext cx="1524000" cy="400110"/>
          </a:xfrm>
          <a:prstGeom prst="rect">
            <a:avLst/>
          </a:prstGeom>
          <a:solidFill>
            <a:schemeClr val="bg1">
              <a:lumMod val="65000"/>
            </a:schemeClr>
          </a:solidFill>
        </p:spPr>
        <p:txBody>
          <a:bodyPr wrap="square" rtlCol="0">
            <a:spAutoFit/>
          </a:bodyPr>
          <a:lstStyle/>
          <a:p>
            <a:pPr algn="ctr"/>
            <a:r>
              <a:rPr lang="en-US" sz="2000" b="1" dirty="0">
                <a:solidFill>
                  <a:schemeClr val="bg1"/>
                </a:solidFill>
              </a:rPr>
              <a:t>(METADATA)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228600" y="152400"/>
            <a:ext cx="8686800" cy="457200"/>
          </a:xfrm>
        </p:spPr>
        <p:style>
          <a:lnRef idx="2">
            <a:schemeClr val="accent2"/>
          </a:lnRef>
          <a:fillRef idx="1">
            <a:schemeClr val="lt1"/>
          </a:fillRef>
          <a:effectRef idx="0">
            <a:schemeClr val="accent2"/>
          </a:effectRef>
          <a:fontRef idx="minor">
            <a:schemeClr val="dk1"/>
          </a:fontRef>
        </p:style>
        <p:txBody>
          <a:bodyPr>
            <a:noAutofit/>
          </a:bodyPr>
          <a:lstStyle/>
          <a:p>
            <a:pPr marL="342900" lvl="0" indent="-342900" fontAlgn="base">
              <a:spcBef>
                <a:spcPct val="20000"/>
              </a:spcBef>
              <a:spcAft>
                <a:spcPct val="0"/>
              </a:spcAft>
            </a:pPr>
            <a:r>
              <a:rPr lang="en-US" sz="2800" dirty="0"/>
              <a:t>An example of a database catalog for the database</a:t>
            </a:r>
            <a:endParaRPr lang="en-US" sz="2800" b="1" dirty="0"/>
          </a:p>
        </p:txBody>
      </p:sp>
      <p:pic>
        <p:nvPicPr>
          <p:cNvPr id="4" name="Picture 2"/>
          <p:cNvPicPr>
            <a:picLocks noChangeAspect="1" noChangeArrowheads="1"/>
          </p:cNvPicPr>
          <p:nvPr/>
        </p:nvPicPr>
        <p:blipFill>
          <a:blip r:embed="rId2"/>
          <a:srcRect/>
          <a:stretch>
            <a:fillRect/>
          </a:stretch>
        </p:blipFill>
        <p:spPr bwMode="auto">
          <a:xfrm>
            <a:off x="1828800" y="679621"/>
            <a:ext cx="5626928" cy="60831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8600" y="152400"/>
            <a:ext cx="8686800" cy="533400"/>
          </a:xfrm>
        </p:spPr>
        <p:style>
          <a:lnRef idx="2">
            <a:schemeClr val="accent2"/>
          </a:lnRef>
          <a:fillRef idx="1">
            <a:schemeClr val="lt1"/>
          </a:fillRef>
          <a:effectRef idx="0">
            <a:schemeClr val="accent2"/>
          </a:effectRef>
          <a:fontRef idx="minor">
            <a:schemeClr val="dk1"/>
          </a:fontRef>
        </p:style>
        <p:txBody>
          <a:bodyPr>
            <a:noAutofit/>
          </a:bodyPr>
          <a:lstStyle/>
          <a:p>
            <a:pPr marL="342900" lvl="0" indent="-342900" algn="l" fontAlgn="base">
              <a:spcBef>
                <a:spcPct val="20000"/>
              </a:spcBef>
              <a:spcAft>
                <a:spcPct val="0"/>
              </a:spcAft>
            </a:pPr>
            <a:r>
              <a:rPr lang="en-US" sz="2500" b="1" dirty="0"/>
              <a:t>2. Insulation between programs and data, and data abstraction</a:t>
            </a:r>
          </a:p>
        </p:txBody>
      </p:sp>
      <p:sp>
        <p:nvSpPr>
          <p:cNvPr id="3" name="Rectangle 3"/>
          <p:cNvSpPr txBox="1">
            <a:spLocks noChangeArrowheads="1"/>
          </p:cNvSpPr>
          <p:nvPr/>
        </p:nvSpPr>
        <p:spPr>
          <a:xfrm>
            <a:off x="228600" y="838200"/>
            <a:ext cx="8686800" cy="57150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fontScale="92500" lnSpcReduction="10000"/>
          </a:bodyPr>
          <a:lstStyle/>
          <a:p>
            <a:pPr marL="342900" lvl="0" indent="-342900" algn="just" fontAlgn="base">
              <a:spcBef>
                <a:spcPct val="20000"/>
              </a:spcBef>
              <a:spcAft>
                <a:spcPct val="0"/>
              </a:spcAft>
              <a:buClr>
                <a:srgbClr val="FF0000"/>
              </a:buClr>
              <a:buFont typeface="Arial" pitchFamily="34" charset="0"/>
              <a:buChar char="•"/>
            </a:pPr>
            <a:r>
              <a:rPr lang="en-US" sz="2800" dirty="0"/>
              <a:t>In traditional file processing, the structure of data files is embedded in the application programs, so any changes to the structure of a file may require changing all programs that access that file.</a:t>
            </a:r>
          </a:p>
          <a:p>
            <a:pPr marL="342900" lvl="0" indent="-342900" algn="just" fontAlgn="base">
              <a:spcBef>
                <a:spcPct val="20000"/>
              </a:spcBef>
              <a:spcAft>
                <a:spcPct val="0"/>
              </a:spcAft>
              <a:buClr>
                <a:srgbClr val="FF0000"/>
              </a:buClr>
              <a:buFont typeface="Arial" pitchFamily="34" charset="0"/>
              <a:buChar char="•"/>
            </a:pPr>
            <a:r>
              <a:rPr lang="en-US" sz="2800" dirty="0"/>
              <a:t>DBMS provides </a:t>
            </a:r>
            <a:r>
              <a:rPr lang="en-US" sz="2800" b="1" dirty="0">
                <a:solidFill>
                  <a:srgbClr val="FF0000"/>
                </a:solidFill>
              </a:rPr>
              <a:t>program-data independence</a:t>
            </a:r>
            <a:r>
              <a:rPr lang="en-US" sz="2800" dirty="0">
                <a:solidFill>
                  <a:srgbClr val="FF0000"/>
                </a:solidFill>
              </a:rPr>
              <a:t> </a:t>
            </a:r>
            <a:r>
              <a:rPr lang="en-US" sz="2800" dirty="0"/>
              <a:t>property i.e. The structure of data files is stored in the DBMS catalog separately from the access programs.</a:t>
            </a:r>
          </a:p>
          <a:p>
            <a:pPr marL="342900" lvl="0" indent="-342900" algn="just" fontAlgn="base">
              <a:spcBef>
                <a:spcPct val="20000"/>
              </a:spcBef>
              <a:spcAft>
                <a:spcPct val="0"/>
              </a:spcAft>
              <a:buClr>
                <a:srgbClr val="FF0000"/>
              </a:buClr>
              <a:buFont typeface="Arial" pitchFamily="34" charset="0"/>
              <a:buChar char="•"/>
            </a:pPr>
            <a:r>
              <a:rPr lang="en-US" sz="2800" dirty="0"/>
              <a:t>Some object oriented databases provides </a:t>
            </a:r>
            <a:r>
              <a:rPr lang="en-US" sz="2800" b="1" dirty="0">
                <a:solidFill>
                  <a:srgbClr val="FF0000"/>
                </a:solidFill>
              </a:rPr>
              <a:t>program-operation independence, </a:t>
            </a:r>
            <a:r>
              <a:rPr lang="en-US" sz="2800" dirty="0">
                <a:solidFill>
                  <a:schemeClr val="tx1"/>
                </a:solidFill>
              </a:rPr>
              <a:t>an operation as two parts one is interface(signature) and the other is implementation(or method). Interface can be changed without changing the implementation</a:t>
            </a:r>
          </a:p>
          <a:p>
            <a:pPr marL="342900" lvl="0" indent="-342900" algn="just" fontAlgn="base">
              <a:spcBef>
                <a:spcPct val="20000"/>
              </a:spcBef>
              <a:spcAft>
                <a:spcPct val="0"/>
              </a:spcAft>
              <a:buClr>
                <a:srgbClr val="FF0000"/>
              </a:buClr>
              <a:buFont typeface="Arial" pitchFamily="34" charset="0"/>
              <a:buChar char="•"/>
            </a:pPr>
            <a:r>
              <a:rPr lang="en-US" sz="2800" dirty="0"/>
              <a:t>The characteristic that allows program-data independence and program-operation independence is called </a:t>
            </a:r>
            <a:r>
              <a:rPr lang="en-US" sz="2800" b="1" dirty="0">
                <a:solidFill>
                  <a:srgbClr val="FF0000"/>
                </a:solidFill>
              </a:rPr>
              <a:t>data abstraction.</a:t>
            </a:r>
            <a:endParaRPr kumimoji="0" lang="en-US" sz="2800" b="1"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277972277"/>
              </p:ext>
            </p:extLst>
          </p:nvPr>
        </p:nvGraphicFramePr>
        <p:xfrm>
          <a:off x="228600" y="1397000"/>
          <a:ext cx="8610600" cy="3674654"/>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6354182">
                  <a:extLst>
                    <a:ext uri="{9D8B030D-6E8A-4147-A177-3AD203B41FA5}">
                      <a16:colId xmlns:a16="http://schemas.microsoft.com/office/drawing/2014/main" val="20001"/>
                    </a:ext>
                  </a:extLst>
                </a:gridCol>
                <a:gridCol w="1494418">
                  <a:extLst>
                    <a:ext uri="{9D8B030D-6E8A-4147-A177-3AD203B41FA5}">
                      <a16:colId xmlns:a16="http://schemas.microsoft.com/office/drawing/2014/main" val="20002"/>
                    </a:ext>
                  </a:extLst>
                </a:gridCol>
              </a:tblGrid>
              <a:tr h="450306">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800" b="1" i="0" u="none" strike="noStrike" kern="1200" baseline="0" dirty="0">
                          <a:solidFill>
                            <a:schemeClr val="tx1"/>
                          </a:solidFill>
                          <a:latin typeface="+mn-lt"/>
                          <a:ea typeface="+mn-ea"/>
                          <a:cs typeface="+mn-cs"/>
                        </a:rPr>
                        <a:t>Course Outcome (Cos) </a:t>
                      </a:r>
                      <a:endParaRPr lang="en-IN" sz="2800" b="0" i="0" u="none" strike="noStrike" kern="1200" baseline="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2800" b="0" i="0" u="none" strike="noStrike" kern="1200" baseline="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SNO</a:t>
                      </a:r>
                      <a:endParaRPr lang="en-I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a:solidFill>
                            <a:schemeClr val="tx1"/>
                          </a:solidFill>
                          <a:latin typeface="+mn-lt"/>
                          <a:ea typeface="+mn-ea"/>
                          <a:cs typeface="+mn-cs"/>
                        </a:rPr>
                        <a:t>At the end of the course, the student will be able to,</a:t>
                      </a:r>
                      <a:endParaRPr lang="en-I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b="1" i="0" u="none" strike="noStrike" kern="1200" baseline="0" dirty="0">
                          <a:solidFill>
                            <a:schemeClr val="tx1"/>
                          </a:solidFill>
                          <a:latin typeface="+mn-lt"/>
                          <a:ea typeface="+mn-ea"/>
                          <a:cs typeface="+mn-cs"/>
                        </a:rPr>
                        <a:t>Bloom’s Level </a:t>
                      </a:r>
                      <a:endParaRPr lang="en-I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556260">
                <a:tc>
                  <a:txBody>
                    <a:bodyPr/>
                    <a:lstStyle/>
                    <a:p>
                      <a:pPr algn="ctr"/>
                      <a:r>
                        <a:rPr lang="en-US" dirty="0">
                          <a:solidFill>
                            <a:schemeClr val="tx1"/>
                          </a:solidFill>
                        </a:rPr>
                        <a:t>1</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a:solidFill>
                            <a:srgbClr val="000000"/>
                          </a:solidFill>
                          <a:latin typeface="Times New Roman" panose="02020603050405020304" pitchFamily="18" charset="0"/>
                        </a:rPr>
                        <a:t>Apply </a:t>
                      </a:r>
                      <a:r>
                        <a:rPr lang="en-US" dirty="0">
                          <a:solidFill>
                            <a:srgbClr val="000000"/>
                          </a:solidFill>
                          <a:latin typeface="Times New Roman" panose="02020603050405020304" pitchFamily="18" charset="0"/>
                        </a:rPr>
                        <a:t>the database concepts and design database for given application </a:t>
                      </a:r>
                      <a:r>
                        <a:rPr lang="en-US" dirty="0" err="1">
                          <a:solidFill>
                            <a:srgbClr val="000000"/>
                          </a:solidFill>
                          <a:latin typeface="Times New Roman" panose="02020603050405020304" pitchFamily="18" charset="0"/>
                        </a:rPr>
                        <a:t>scenerio</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L3</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794657">
                <a:tc>
                  <a:txBody>
                    <a:bodyPr/>
                    <a:lstStyle/>
                    <a:p>
                      <a:pPr algn="ctr"/>
                      <a:r>
                        <a:rPr lang="en-US" dirty="0">
                          <a:solidFill>
                            <a:schemeClr val="tx1"/>
                          </a:solidFill>
                        </a:rPr>
                        <a:t>2</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a:solidFill>
                            <a:srgbClr val="000000"/>
                          </a:solidFill>
                          <a:latin typeface="Times New Roman" panose="02020603050405020304" pitchFamily="18" charset="0"/>
                        </a:rPr>
                        <a:t>Apply </a:t>
                      </a:r>
                      <a:r>
                        <a:rPr lang="en-US" dirty="0">
                          <a:solidFill>
                            <a:srgbClr val="000000"/>
                          </a:solidFill>
                          <a:latin typeface="Times New Roman" panose="02020603050405020304" pitchFamily="18" charset="0"/>
                        </a:rPr>
                        <a:t>the concepts of Normalization and design database which eliminates all anomalies. </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L3</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794657">
                <a:tc>
                  <a:txBody>
                    <a:bodyPr/>
                    <a:lstStyle/>
                    <a:p>
                      <a:pPr algn="ctr"/>
                      <a:r>
                        <a:rPr lang="en-US" dirty="0">
                          <a:solidFill>
                            <a:schemeClr val="tx1"/>
                          </a:solidFill>
                        </a:rPr>
                        <a:t>3</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a:solidFill>
                            <a:srgbClr val="000000"/>
                          </a:solidFill>
                          <a:latin typeface="Times New Roman" panose="02020603050405020304" pitchFamily="18" charset="0"/>
                        </a:rPr>
                        <a:t>Create </a:t>
                      </a:r>
                      <a:r>
                        <a:rPr lang="en-US" dirty="0">
                          <a:solidFill>
                            <a:srgbClr val="000000"/>
                          </a:solidFill>
                          <a:latin typeface="Times New Roman" panose="02020603050405020304" pitchFamily="18" charset="0"/>
                        </a:rPr>
                        <a:t>database and develop database programming skills in SQL and PL/SQL.</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L4</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556260">
                <a:tc>
                  <a:txBody>
                    <a:bodyPr/>
                    <a:lstStyle/>
                    <a:p>
                      <a:pPr algn="ctr"/>
                      <a:r>
                        <a:rPr lang="en-US" dirty="0">
                          <a:solidFill>
                            <a:schemeClr val="tx1"/>
                          </a:solidFill>
                        </a:rPr>
                        <a:t>4</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a:solidFill>
                            <a:srgbClr val="000000"/>
                          </a:solidFill>
                          <a:latin typeface="Times New Roman" panose="02020603050405020304" pitchFamily="18" charset="0"/>
                        </a:rPr>
                        <a:t>Explain </a:t>
                      </a:r>
                      <a:r>
                        <a:rPr lang="en-US" dirty="0">
                          <a:solidFill>
                            <a:srgbClr val="000000"/>
                          </a:solidFill>
                          <a:latin typeface="Times New Roman" panose="02020603050405020304" pitchFamily="18" charset="0"/>
                        </a:rPr>
                        <a:t>the issue of concurrency control in transaction processing. </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L2</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373157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228600" y="304800"/>
            <a:ext cx="8686800" cy="62484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marL="342900" lvl="0" indent="-342900" algn="just" fontAlgn="base">
              <a:spcBef>
                <a:spcPct val="20000"/>
              </a:spcBef>
              <a:spcAft>
                <a:spcPct val="0"/>
              </a:spcAft>
              <a:buClr>
                <a:srgbClr val="FF0000"/>
              </a:buClr>
              <a:buFont typeface="Arial" pitchFamily="34" charset="0"/>
              <a:buChar char="•"/>
            </a:pPr>
            <a:r>
              <a:rPr lang="en-US" sz="2800" dirty="0"/>
              <a:t>A DBMS provides users with a </a:t>
            </a:r>
            <a:r>
              <a:rPr lang="en-US" sz="2800" b="1" dirty="0">
                <a:solidFill>
                  <a:srgbClr val="FF0000"/>
                </a:solidFill>
              </a:rPr>
              <a:t>conceptual representation of data</a:t>
            </a:r>
            <a:r>
              <a:rPr lang="en-US" sz="2800" dirty="0"/>
              <a:t> that does not include many of the details of how the data is stored or how the operations are implemented</a:t>
            </a:r>
          </a:p>
          <a:p>
            <a:pPr marL="342900" lvl="0" indent="-342900" algn="just" fontAlgn="base">
              <a:spcBef>
                <a:spcPct val="20000"/>
              </a:spcBef>
              <a:spcAft>
                <a:spcPct val="0"/>
              </a:spcAft>
              <a:buClr>
                <a:srgbClr val="FF0000"/>
              </a:buClr>
              <a:buFont typeface="Arial" pitchFamily="34" charset="0"/>
              <a:buChar char="•"/>
            </a:pPr>
            <a:r>
              <a:rPr lang="en-US" sz="2800" dirty="0"/>
              <a:t>Internal storage format for a STUDENT record, based on the database catalog</a:t>
            </a: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pic>
        <p:nvPicPr>
          <p:cNvPr id="29698" name="Picture 2"/>
          <p:cNvPicPr>
            <a:picLocks noChangeAspect="1" noChangeArrowheads="1"/>
          </p:cNvPicPr>
          <p:nvPr/>
        </p:nvPicPr>
        <p:blipFill>
          <a:blip r:embed="rId2"/>
          <a:srcRect/>
          <a:stretch>
            <a:fillRect/>
          </a:stretch>
        </p:blipFill>
        <p:spPr bwMode="auto">
          <a:xfrm>
            <a:off x="269443" y="3276600"/>
            <a:ext cx="8605114" cy="20956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8600" y="152400"/>
            <a:ext cx="8686800" cy="533400"/>
          </a:xfrm>
        </p:spPr>
        <p:style>
          <a:lnRef idx="2">
            <a:schemeClr val="accent2"/>
          </a:lnRef>
          <a:fillRef idx="1">
            <a:schemeClr val="lt1"/>
          </a:fillRef>
          <a:effectRef idx="0">
            <a:schemeClr val="accent2"/>
          </a:effectRef>
          <a:fontRef idx="minor">
            <a:schemeClr val="dk1"/>
          </a:fontRef>
        </p:style>
        <p:txBody>
          <a:bodyPr>
            <a:noAutofit/>
          </a:bodyPr>
          <a:lstStyle/>
          <a:p>
            <a:pPr marL="342900" lvl="0" indent="-342900" fontAlgn="base">
              <a:spcBef>
                <a:spcPct val="20000"/>
              </a:spcBef>
              <a:spcAft>
                <a:spcPct val="0"/>
              </a:spcAft>
            </a:pPr>
            <a:r>
              <a:rPr lang="en-US" sz="3200" b="1" dirty="0"/>
              <a:t>3. Support of Multiple Views of the Data</a:t>
            </a:r>
          </a:p>
        </p:txBody>
      </p:sp>
      <p:sp>
        <p:nvSpPr>
          <p:cNvPr id="3" name="Rectangle 3"/>
          <p:cNvSpPr txBox="1">
            <a:spLocks noChangeArrowheads="1"/>
          </p:cNvSpPr>
          <p:nvPr/>
        </p:nvSpPr>
        <p:spPr>
          <a:xfrm>
            <a:off x="228600" y="838200"/>
            <a:ext cx="8686800" cy="57150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marL="342900" lvl="0" indent="-342900" algn="just" fontAlgn="base">
              <a:spcBef>
                <a:spcPct val="20000"/>
              </a:spcBef>
              <a:spcAft>
                <a:spcPct val="0"/>
              </a:spcAft>
              <a:buClr>
                <a:srgbClr val="FF0000"/>
              </a:buClr>
              <a:buFont typeface="Arial" pitchFamily="34" charset="0"/>
              <a:buChar char="•"/>
            </a:pPr>
            <a:r>
              <a:rPr lang="en-US" sz="2800" dirty="0"/>
              <a:t>A database typically has many types of users, each of whom may require a different perspective or view of the database.</a:t>
            </a:r>
          </a:p>
          <a:p>
            <a:pPr marL="342900" lvl="0" indent="-342900" algn="just" fontAlgn="base">
              <a:spcBef>
                <a:spcPct val="20000"/>
              </a:spcBef>
              <a:spcAft>
                <a:spcPct val="0"/>
              </a:spcAft>
              <a:buClr>
                <a:srgbClr val="FF0000"/>
              </a:buClr>
              <a:buFont typeface="Arial" pitchFamily="34" charset="0"/>
              <a:buChar char="•"/>
            </a:pPr>
            <a:r>
              <a:rPr lang="en-US" sz="2800" dirty="0"/>
              <a:t>A view may be a subset of the database or it may contain virtual data that is derived from the database files but is not explicitly stored. </a:t>
            </a: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6248400" y="2536656"/>
            <a:ext cx="1129552" cy="8923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7" name="Picture 3"/>
          <p:cNvPicPr>
            <a:picLocks noChangeAspect="1" noChangeArrowheads="1"/>
          </p:cNvPicPr>
          <p:nvPr/>
        </p:nvPicPr>
        <p:blipFill>
          <a:blip r:embed="rId3"/>
          <a:srcRect/>
          <a:stretch>
            <a:fillRect/>
          </a:stretch>
        </p:blipFill>
        <p:spPr bwMode="auto">
          <a:xfrm>
            <a:off x="6324600" y="4114800"/>
            <a:ext cx="857250" cy="7048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8" name="Picture 4"/>
          <p:cNvPicPr>
            <a:picLocks noChangeAspect="1" noChangeArrowheads="1"/>
          </p:cNvPicPr>
          <p:nvPr/>
        </p:nvPicPr>
        <p:blipFill>
          <a:blip r:embed="rId4"/>
          <a:srcRect/>
          <a:stretch>
            <a:fillRect/>
          </a:stretch>
        </p:blipFill>
        <p:spPr bwMode="auto">
          <a:xfrm>
            <a:off x="5410200" y="5334000"/>
            <a:ext cx="819150" cy="914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Flowchart: Magnetic Disk 8"/>
          <p:cNvSpPr/>
          <p:nvPr/>
        </p:nvSpPr>
        <p:spPr>
          <a:xfrm>
            <a:off x="3657600" y="2743200"/>
            <a:ext cx="1752600" cy="12192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Arrow Connector 12"/>
          <p:cNvCxnSpPr/>
          <p:nvPr/>
        </p:nvCxnSpPr>
        <p:spPr>
          <a:xfrm rot="5400000" flipH="1" flipV="1">
            <a:off x="4476750" y="1657350"/>
            <a:ext cx="1219200" cy="9525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410200" y="3657600"/>
            <a:ext cx="838200" cy="5334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028" idx="0"/>
          </p:cNvCxnSpPr>
          <p:nvPr/>
        </p:nvCxnSpPr>
        <p:spPr>
          <a:xfrm rot="16200000" flipH="1">
            <a:off x="4548189" y="4062414"/>
            <a:ext cx="1371598" cy="117157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410200" y="2895600"/>
            <a:ext cx="762000" cy="228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962400" y="3276600"/>
            <a:ext cx="1295400" cy="369332"/>
          </a:xfrm>
          <a:prstGeom prst="rect">
            <a:avLst/>
          </a:prstGeom>
          <a:solidFill>
            <a:schemeClr val="accent5">
              <a:lumMod val="60000"/>
              <a:lumOff val="40000"/>
            </a:schemeClr>
          </a:solidFill>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b="1" dirty="0">
                <a:solidFill>
                  <a:schemeClr val="tx1"/>
                </a:solidFill>
              </a:rPr>
              <a:t>Data base</a:t>
            </a:r>
          </a:p>
        </p:txBody>
      </p:sp>
      <p:sp>
        <p:nvSpPr>
          <p:cNvPr id="30" name="TextBox 29"/>
          <p:cNvSpPr txBox="1"/>
          <p:nvPr/>
        </p:nvSpPr>
        <p:spPr>
          <a:xfrm>
            <a:off x="7162800" y="889337"/>
            <a:ext cx="1752600"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b="1" dirty="0">
                <a:solidFill>
                  <a:schemeClr val="tx1"/>
                </a:solidFill>
              </a:rPr>
              <a:t>CEO</a:t>
            </a:r>
          </a:p>
          <a:p>
            <a:pPr algn="ctr"/>
            <a:r>
              <a:rPr lang="en-US" sz="1400" b="1" dirty="0">
                <a:solidFill>
                  <a:schemeClr val="tx1"/>
                </a:solidFill>
              </a:rPr>
              <a:t>Data Analysis</a:t>
            </a:r>
          </a:p>
          <a:p>
            <a:r>
              <a:rPr lang="en-US" sz="1400" b="1" dirty="0">
                <a:solidFill>
                  <a:schemeClr val="tx1"/>
                </a:solidFill>
              </a:rPr>
              <a:t>1. Loss/Profit Yearly</a:t>
            </a:r>
          </a:p>
          <a:p>
            <a:pPr marL="342900" indent="-342900"/>
            <a:r>
              <a:rPr lang="en-US" sz="1400" b="1" dirty="0">
                <a:solidFill>
                  <a:schemeClr val="tx1"/>
                </a:solidFill>
              </a:rPr>
              <a:t>2. Project Details etc</a:t>
            </a:r>
          </a:p>
        </p:txBody>
      </p:sp>
      <p:sp>
        <p:nvSpPr>
          <p:cNvPr id="31" name="TextBox 30"/>
          <p:cNvSpPr txBox="1"/>
          <p:nvPr/>
        </p:nvSpPr>
        <p:spPr>
          <a:xfrm>
            <a:off x="7467600" y="2661047"/>
            <a:ext cx="1447800" cy="61555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b="1" dirty="0">
                <a:solidFill>
                  <a:schemeClr val="tx1"/>
                </a:solidFill>
              </a:rPr>
              <a:t>Managers</a:t>
            </a:r>
          </a:p>
          <a:p>
            <a:pPr algn="ctr"/>
            <a:r>
              <a:rPr lang="en-US" sz="1600" b="1" dirty="0">
                <a:solidFill>
                  <a:schemeClr val="tx1"/>
                </a:solidFill>
              </a:rPr>
              <a:t>Projects</a:t>
            </a:r>
            <a:endParaRPr lang="en-US" b="1" dirty="0">
              <a:solidFill>
                <a:schemeClr val="tx1"/>
              </a:solidFill>
            </a:endParaRPr>
          </a:p>
        </p:txBody>
      </p:sp>
      <p:sp>
        <p:nvSpPr>
          <p:cNvPr id="32" name="TextBox 31"/>
          <p:cNvSpPr txBox="1"/>
          <p:nvPr/>
        </p:nvSpPr>
        <p:spPr>
          <a:xfrm>
            <a:off x="6324600" y="5334000"/>
            <a:ext cx="1371600" cy="92333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b="1" dirty="0">
                <a:solidFill>
                  <a:schemeClr val="tx1"/>
                </a:solidFill>
              </a:rPr>
              <a:t>Office Staff</a:t>
            </a:r>
          </a:p>
          <a:p>
            <a:pPr algn="ctr"/>
            <a:r>
              <a:rPr lang="en-US" b="1" dirty="0">
                <a:solidFill>
                  <a:schemeClr val="tx1"/>
                </a:solidFill>
              </a:rPr>
              <a:t>Billing</a:t>
            </a:r>
          </a:p>
          <a:p>
            <a:pPr algn="ctr"/>
            <a:r>
              <a:rPr lang="en-US" b="1" dirty="0">
                <a:solidFill>
                  <a:schemeClr val="tx1"/>
                </a:solidFill>
              </a:rPr>
              <a:t>Salary etc</a:t>
            </a:r>
          </a:p>
        </p:txBody>
      </p:sp>
      <p:sp>
        <p:nvSpPr>
          <p:cNvPr id="41" name="TextBox 40"/>
          <p:cNvSpPr txBox="1"/>
          <p:nvPr/>
        </p:nvSpPr>
        <p:spPr>
          <a:xfrm>
            <a:off x="7315200" y="4114800"/>
            <a:ext cx="1219200" cy="70788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b="1" dirty="0">
                <a:solidFill>
                  <a:schemeClr val="tx1"/>
                </a:solidFill>
              </a:rPr>
              <a:t>Employees</a:t>
            </a:r>
          </a:p>
          <a:p>
            <a:pPr marL="228600" indent="-228600">
              <a:buAutoNum type="arabicPeriod"/>
            </a:pPr>
            <a:r>
              <a:rPr lang="en-US" sz="1100" b="1" dirty="0">
                <a:solidFill>
                  <a:schemeClr val="tx1"/>
                </a:solidFill>
              </a:rPr>
              <a:t>Profile</a:t>
            </a:r>
          </a:p>
          <a:p>
            <a:pPr marL="228600" indent="-228600">
              <a:buAutoNum type="arabicPeriod"/>
            </a:pPr>
            <a:r>
              <a:rPr lang="en-US" sz="1100" b="1" dirty="0">
                <a:solidFill>
                  <a:schemeClr val="tx1"/>
                </a:solidFill>
              </a:rPr>
              <a:t>Projects</a:t>
            </a:r>
          </a:p>
        </p:txBody>
      </p:sp>
      <p:sp>
        <p:nvSpPr>
          <p:cNvPr id="79" name="TextBox 78"/>
          <p:cNvSpPr txBox="1"/>
          <p:nvPr/>
        </p:nvSpPr>
        <p:spPr>
          <a:xfrm>
            <a:off x="304800" y="2133600"/>
            <a:ext cx="2286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b="1" dirty="0">
                <a:solidFill>
                  <a:schemeClr val="tx1"/>
                </a:solidFill>
              </a:rPr>
              <a:t>Developers</a:t>
            </a:r>
          </a:p>
        </p:txBody>
      </p:sp>
      <p:sp>
        <p:nvSpPr>
          <p:cNvPr id="87" name="Rectangle 86"/>
          <p:cNvSpPr/>
          <p:nvPr/>
        </p:nvSpPr>
        <p:spPr>
          <a:xfrm>
            <a:off x="152400" y="152400"/>
            <a:ext cx="88392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0" name="Straight Arrow Connector 89"/>
          <p:cNvCxnSpPr>
            <a:endCxn id="9" idx="2"/>
          </p:cNvCxnSpPr>
          <p:nvPr/>
        </p:nvCxnSpPr>
        <p:spPr>
          <a:xfrm>
            <a:off x="2590800" y="3352800"/>
            <a:ext cx="1066800" cy="1588"/>
          </a:xfrm>
          <a:prstGeom prst="straightConnector1">
            <a:avLst/>
          </a:prstGeom>
          <a:ln w="41275">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1035" name="Picture 11"/>
          <p:cNvPicPr>
            <a:picLocks noChangeAspect="1" noChangeArrowheads="1"/>
          </p:cNvPicPr>
          <p:nvPr/>
        </p:nvPicPr>
        <p:blipFill>
          <a:blip r:embed="rId5"/>
          <a:srcRect/>
          <a:stretch>
            <a:fillRect/>
          </a:stretch>
        </p:blipFill>
        <p:spPr bwMode="auto">
          <a:xfrm>
            <a:off x="5562600" y="762000"/>
            <a:ext cx="1464182" cy="1295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36" name="Picture 12"/>
          <p:cNvPicPr>
            <a:picLocks noChangeAspect="1" noChangeArrowheads="1"/>
          </p:cNvPicPr>
          <p:nvPr/>
        </p:nvPicPr>
        <p:blipFill>
          <a:blip r:embed="rId6"/>
          <a:srcRect/>
          <a:stretch>
            <a:fillRect/>
          </a:stretch>
        </p:blipFill>
        <p:spPr bwMode="auto">
          <a:xfrm>
            <a:off x="303698" y="2590800"/>
            <a:ext cx="2287102" cy="15990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12" name="Straight Connector 111"/>
          <p:cNvCxnSpPr/>
          <p:nvPr/>
        </p:nvCxnSpPr>
        <p:spPr>
          <a:xfrm rot="16200000" flipH="1">
            <a:off x="1296194" y="3429000"/>
            <a:ext cx="6553200" cy="1588"/>
          </a:xfrm>
          <a:prstGeom prst="line">
            <a:avLst/>
          </a:prstGeom>
          <a:ln/>
        </p:spPr>
        <p:style>
          <a:lnRef idx="3">
            <a:schemeClr val="accent2"/>
          </a:lnRef>
          <a:fillRef idx="0">
            <a:schemeClr val="accent2"/>
          </a:fillRef>
          <a:effectRef idx="2">
            <a:schemeClr val="accent2"/>
          </a:effectRef>
          <a:fontRef idx="minor">
            <a:schemeClr val="tx1"/>
          </a:fontRef>
        </p:style>
      </p:cxnSp>
      <p:sp>
        <p:nvSpPr>
          <p:cNvPr id="117" name="TextBox 116"/>
          <p:cNvSpPr txBox="1"/>
          <p:nvPr/>
        </p:nvSpPr>
        <p:spPr>
          <a:xfrm>
            <a:off x="4800600" y="228600"/>
            <a:ext cx="35814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b="1" dirty="0">
                <a:solidFill>
                  <a:schemeClr val="tx1"/>
                </a:solidFill>
              </a:rPr>
              <a:t>Different Users of the Application</a:t>
            </a:r>
          </a:p>
        </p:txBody>
      </p:sp>
      <p:sp>
        <p:nvSpPr>
          <p:cNvPr id="118" name="TextBox 117"/>
          <p:cNvSpPr txBox="1"/>
          <p:nvPr/>
        </p:nvSpPr>
        <p:spPr>
          <a:xfrm>
            <a:off x="762000" y="228600"/>
            <a:ext cx="358140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b="1" dirty="0">
                <a:solidFill>
                  <a:schemeClr val="tx1"/>
                </a:solidFill>
              </a:rPr>
              <a:t>Implementers of the Application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8600" y="152400"/>
            <a:ext cx="8686800" cy="533400"/>
          </a:xfrm>
        </p:spPr>
        <p:style>
          <a:lnRef idx="2">
            <a:schemeClr val="accent2"/>
          </a:lnRef>
          <a:fillRef idx="1">
            <a:schemeClr val="lt1"/>
          </a:fillRef>
          <a:effectRef idx="0">
            <a:schemeClr val="accent2"/>
          </a:effectRef>
          <a:fontRef idx="minor">
            <a:schemeClr val="dk1"/>
          </a:fontRef>
        </p:style>
        <p:txBody>
          <a:bodyPr>
            <a:noAutofit/>
          </a:bodyPr>
          <a:lstStyle/>
          <a:p>
            <a:pPr marL="342900" lvl="0" indent="-342900" algn="l" fontAlgn="base">
              <a:spcBef>
                <a:spcPct val="20000"/>
              </a:spcBef>
              <a:spcAft>
                <a:spcPct val="0"/>
              </a:spcAft>
            </a:pPr>
            <a:r>
              <a:rPr lang="en-US" sz="2800" b="1" dirty="0"/>
              <a:t>4. Sharing of Data and Multiuser Transaction Processing</a:t>
            </a:r>
          </a:p>
        </p:txBody>
      </p:sp>
      <p:sp>
        <p:nvSpPr>
          <p:cNvPr id="3" name="Rectangle 3"/>
          <p:cNvSpPr txBox="1">
            <a:spLocks noChangeArrowheads="1"/>
          </p:cNvSpPr>
          <p:nvPr/>
        </p:nvSpPr>
        <p:spPr>
          <a:xfrm>
            <a:off x="228600" y="838200"/>
            <a:ext cx="8686800" cy="57150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marL="342900" lvl="0" indent="-342900" algn="just" fontAlgn="base">
              <a:spcBef>
                <a:spcPct val="20000"/>
              </a:spcBef>
              <a:spcAft>
                <a:spcPct val="0"/>
              </a:spcAft>
              <a:buClr>
                <a:srgbClr val="FF0000"/>
              </a:buClr>
              <a:buFont typeface="Arial" pitchFamily="34" charset="0"/>
              <a:buChar char="•"/>
            </a:pPr>
            <a:r>
              <a:rPr lang="en-US" sz="2800" dirty="0"/>
              <a:t>A multiuser DBMS, as its name implies, must allow multiple users to access the database at the same time. </a:t>
            </a:r>
          </a:p>
          <a:p>
            <a:pPr marL="342900" lvl="0" indent="-342900" algn="just" fontAlgn="base">
              <a:spcBef>
                <a:spcPct val="20000"/>
              </a:spcBef>
              <a:spcAft>
                <a:spcPct val="0"/>
              </a:spcAft>
              <a:buClr>
                <a:srgbClr val="FF0000"/>
              </a:buClr>
              <a:buFont typeface="Arial" pitchFamily="34" charset="0"/>
              <a:buChar char="•"/>
            </a:pPr>
            <a:r>
              <a:rPr lang="en-US" sz="2800" dirty="0"/>
              <a:t>This is essential if the data for multiple applications is to be integrated and maintained in a single database.</a:t>
            </a:r>
          </a:p>
          <a:p>
            <a:pPr marL="342900" lvl="0" indent="-342900" algn="just" fontAlgn="base">
              <a:spcBef>
                <a:spcPct val="20000"/>
              </a:spcBef>
              <a:spcAft>
                <a:spcPct val="0"/>
              </a:spcAft>
              <a:buClr>
                <a:srgbClr val="FF0000"/>
              </a:buClr>
              <a:buFont typeface="Arial" pitchFamily="34" charset="0"/>
              <a:buChar char="•"/>
            </a:pPr>
            <a:r>
              <a:rPr lang="en-US" sz="2800" dirty="0"/>
              <a:t>The DBMS must include concurrency control software to ensure that several users trying to update the same data do so in a controlled manner so that the result of the updates is correct.</a:t>
            </a: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8600" y="152400"/>
            <a:ext cx="8686800" cy="533400"/>
          </a:xfrm>
        </p:spPr>
        <p:style>
          <a:lnRef idx="2">
            <a:schemeClr val="accent2"/>
          </a:lnRef>
          <a:fillRef idx="1">
            <a:schemeClr val="lt1"/>
          </a:fillRef>
          <a:effectRef idx="0">
            <a:schemeClr val="accent2"/>
          </a:effectRef>
          <a:fontRef idx="minor">
            <a:schemeClr val="dk1"/>
          </a:fontRef>
        </p:style>
        <p:txBody>
          <a:bodyPr>
            <a:noAutofit/>
          </a:bodyPr>
          <a:lstStyle/>
          <a:p>
            <a:pPr marL="342900" lvl="0" indent="-342900" fontAlgn="base">
              <a:spcBef>
                <a:spcPct val="20000"/>
              </a:spcBef>
              <a:spcAft>
                <a:spcPct val="0"/>
              </a:spcAft>
            </a:pPr>
            <a:r>
              <a:rPr lang="en-US" sz="2800" b="1" dirty="0"/>
              <a:t>Advantages of Using the DBMS Approach</a:t>
            </a:r>
          </a:p>
        </p:txBody>
      </p:sp>
      <p:sp>
        <p:nvSpPr>
          <p:cNvPr id="3" name="Rectangle 3"/>
          <p:cNvSpPr txBox="1">
            <a:spLocks noChangeArrowheads="1"/>
          </p:cNvSpPr>
          <p:nvPr/>
        </p:nvSpPr>
        <p:spPr>
          <a:xfrm>
            <a:off x="152400" y="838200"/>
            <a:ext cx="8839200" cy="58674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514350" lvl="0" indent="-514350" algn="just" fontAlgn="base">
              <a:lnSpc>
                <a:spcPct val="90000"/>
              </a:lnSpc>
              <a:spcBef>
                <a:spcPct val="20000"/>
              </a:spcBef>
              <a:spcAft>
                <a:spcPct val="0"/>
              </a:spcAft>
              <a:buClr>
                <a:srgbClr val="FF0000"/>
              </a:buClr>
              <a:buFont typeface="+mj-lt"/>
              <a:buAutoNum type="arabicPeriod"/>
            </a:pPr>
            <a:r>
              <a:rPr lang="en-US" sz="3000" kern="0" dirty="0">
                <a:solidFill>
                  <a:srgbClr val="000000"/>
                </a:solidFill>
              </a:rPr>
              <a:t>Controlling </a:t>
            </a:r>
            <a:r>
              <a:rPr lang="en-US" sz="3000" b="1" kern="0" dirty="0">
                <a:solidFill>
                  <a:srgbClr val="000000"/>
                </a:solidFill>
              </a:rPr>
              <a:t>redundancy</a:t>
            </a:r>
            <a:endParaRPr lang="en-US" sz="3000" kern="0" dirty="0">
              <a:solidFill>
                <a:srgbClr val="000000"/>
              </a:solidFill>
            </a:endParaRPr>
          </a:p>
          <a:p>
            <a:pPr marL="514350" lvl="0" indent="-514350" algn="just" fontAlgn="base">
              <a:lnSpc>
                <a:spcPct val="90000"/>
              </a:lnSpc>
              <a:spcBef>
                <a:spcPct val="20000"/>
              </a:spcBef>
              <a:spcAft>
                <a:spcPct val="0"/>
              </a:spcAft>
              <a:buClr>
                <a:srgbClr val="FF0000"/>
              </a:buClr>
              <a:buFont typeface="+mj-lt"/>
              <a:buAutoNum type="arabicPeriod"/>
            </a:pPr>
            <a:r>
              <a:rPr lang="en-US" sz="3000" b="1" kern="0" dirty="0">
                <a:solidFill>
                  <a:srgbClr val="000000"/>
                </a:solidFill>
              </a:rPr>
              <a:t>Sharing</a:t>
            </a:r>
            <a:r>
              <a:rPr lang="en-US" sz="3000" kern="0" dirty="0">
                <a:solidFill>
                  <a:srgbClr val="000000"/>
                </a:solidFill>
              </a:rPr>
              <a:t> of data among multiple users.</a:t>
            </a:r>
          </a:p>
          <a:p>
            <a:pPr marL="514350" lvl="0" indent="-514350" algn="just" fontAlgn="base">
              <a:lnSpc>
                <a:spcPct val="90000"/>
              </a:lnSpc>
              <a:spcBef>
                <a:spcPct val="20000"/>
              </a:spcBef>
              <a:spcAft>
                <a:spcPct val="0"/>
              </a:spcAft>
              <a:buClr>
                <a:srgbClr val="FF0000"/>
              </a:buClr>
              <a:buFont typeface="+mj-lt"/>
              <a:buAutoNum type="arabicPeriod"/>
            </a:pPr>
            <a:r>
              <a:rPr lang="en-US" sz="3000" kern="0" dirty="0">
                <a:solidFill>
                  <a:srgbClr val="000000"/>
                </a:solidFill>
              </a:rPr>
              <a:t>Restricting </a:t>
            </a:r>
            <a:r>
              <a:rPr lang="en-US" sz="3000" b="1" kern="0" dirty="0">
                <a:solidFill>
                  <a:srgbClr val="000000"/>
                </a:solidFill>
              </a:rPr>
              <a:t>unauthorized access </a:t>
            </a:r>
            <a:r>
              <a:rPr lang="en-US" sz="3000" kern="0" dirty="0">
                <a:solidFill>
                  <a:srgbClr val="000000"/>
                </a:solidFill>
              </a:rPr>
              <a:t>to data.</a:t>
            </a:r>
          </a:p>
          <a:p>
            <a:pPr marL="514350" lvl="0" indent="-514350" algn="just" fontAlgn="base">
              <a:lnSpc>
                <a:spcPct val="90000"/>
              </a:lnSpc>
              <a:spcBef>
                <a:spcPct val="20000"/>
              </a:spcBef>
              <a:spcAft>
                <a:spcPct val="0"/>
              </a:spcAft>
              <a:buClr>
                <a:srgbClr val="FF0000"/>
              </a:buClr>
              <a:buFont typeface="+mj-lt"/>
              <a:buAutoNum type="arabicPeriod"/>
            </a:pPr>
            <a:r>
              <a:rPr lang="en-US" sz="3000" kern="0" dirty="0">
                <a:solidFill>
                  <a:srgbClr val="000000"/>
                </a:solidFill>
              </a:rPr>
              <a:t>Providing </a:t>
            </a:r>
            <a:r>
              <a:rPr lang="en-US" sz="3000" b="1" kern="0" dirty="0">
                <a:solidFill>
                  <a:srgbClr val="000000"/>
                </a:solidFill>
              </a:rPr>
              <a:t>persistent</a:t>
            </a:r>
            <a:r>
              <a:rPr lang="en-US" sz="3000" kern="0" dirty="0">
                <a:solidFill>
                  <a:srgbClr val="000000"/>
                </a:solidFill>
              </a:rPr>
              <a:t> storage for program</a:t>
            </a:r>
          </a:p>
          <a:p>
            <a:pPr marL="514350" lvl="0" indent="-514350" algn="just" fontAlgn="base">
              <a:lnSpc>
                <a:spcPct val="90000"/>
              </a:lnSpc>
              <a:spcBef>
                <a:spcPct val="20000"/>
              </a:spcBef>
              <a:spcAft>
                <a:spcPct val="0"/>
              </a:spcAft>
              <a:buClr>
                <a:srgbClr val="FF0000"/>
              </a:buClr>
              <a:buFont typeface="+mj-lt"/>
              <a:buAutoNum type="arabicPeriod"/>
            </a:pPr>
            <a:r>
              <a:rPr lang="en-US" sz="3000" kern="0" dirty="0">
                <a:solidFill>
                  <a:srgbClr val="000000"/>
                </a:solidFill>
              </a:rPr>
              <a:t>Providing Storage Structures and Search Techniques for </a:t>
            </a:r>
            <a:r>
              <a:rPr lang="en-US" sz="3000" b="1" kern="0" dirty="0">
                <a:solidFill>
                  <a:srgbClr val="000000"/>
                </a:solidFill>
              </a:rPr>
              <a:t>Efficient Query Processing</a:t>
            </a:r>
          </a:p>
          <a:p>
            <a:pPr marL="514350" lvl="0" indent="-514350" algn="just" fontAlgn="base">
              <a:lnSpc>
                <a:spcPct val="90000"/>
              </a:lnSpc>
              <a:spcBef>
                <a:spcPct val="20000"/>
              </a:spcBef>
              <a:spcAft>
                <a:spcPct val="0"/>
              </a:spcAft>
              <a:buClr>
                <a:srgbClr val="FF0000"/>
              </a:buClr>
              <a:buFont typeface="+mj-lt"/>
              <a:buAutoNum type="arabicPeriod"/>
            </a:pPr>
            <a:r>
              <a:rPr lang="en-US" sz="3000" kern="0" dirty="0">
                <a:solidFill>
                  <a:srgbClr val="000000"/>
                </a:solidFill>
              </a:rPr>
              <a:t>Providing </a:t>
            </a:r>
            <a:r>
              <a:rPr lang="en-US" sz="3000" b="1" kern="0" dirty="0">
                <a:solidFill>
                  <a:srgbClr val="000000"/>
                </a:solidFill>
              </a:rPr>
              <a:t>backup</a:t>
            </a:r>
            <a:r>
              <a:rPr lang="en-US" sz="3000" kern="0" dirty="0">
                <a:solidFill>
                  <a:srgbClr val="000000"/>
                </a:solidFill>
              </a:rPr>
              <a:t> and </a:t>
            </a:r>
            <a:r>
              <a:rPr lang="en-US" sz="3000" b="1" kern="0" dirty="0">
                <a:solidFill>
                  <a:srgbClr val="000000"/>
                </a:solidFill>
              </a:rPr>
              <a:t>recovery</a:t>
            </a:r>
            <a:r>
              <a:rPr lang="en-US" sz="3000" kern="0" dirty="0">
                <a:solidFill>
                  <a:srgbClr val="000000"/>
                </a:solidFill>
              </a:rPr>
              <a:t> services.</a:t>
            </a:r>
          </a:p>
          <a:p>
            <a:pPr marL="514350" lvl="0" indent="-514350" algn="just" fontAlgn="base">
              <a:spcBef>
                <a:spcPct val="20000"/>
              </a:spcBef>
              <a:spcAft>
                <a:spcPct val="0"/>
              </a:spcAft>
              <a:buClr>
                <a:srgbClr val="FF0000"/>
              </a:buClr>
              <a:buFont typeface="+mj-lt"/>
              <a:buAutoNum type="arabicPeriod"/>
            </a:pPr>
            <a:r>
              <a:rPr lang="en-US" sz="3000" kern="0" dirty="0">
                <a:solidFill>
                  <a:srgbClr val="000000"/>
                </a:solidFill>
              </a:rPr>
              <a:t>Providing </a:t>
            </a:r>
            <a:r>
              <a:rPr lang="en-US" sz="3000" b="1" kern="0" dirty="0">
                <a:solidFill>
                  <a:srgbClr val="000000"/>
                </a:solidFill>
              </a:rPr>
              <a:t>multiple interfaces </a:t>
            </a:r>
            <a:r>
              <a:rPr lang="en-US" sz="3000" kern="0" dirty="0">
                <a:solidFill>
                  <a:srgbClr val="000000"/>
                </a:solidFill>
              </a:rPr>
              <a:t>to different users.</a:t>
            </a:r>
          </a:p>
          <a:p>
            <a:pPr marL="514350" lvl="0" indent="-514350" algn="just" fontAlgn="base">
              <a:spcBef>
                <a:spcPct val="20000"/>
              </a:spcBef>
              <a:spcAft>
                <a:spcPct val="0"/>
              </a:spcAft>
              <a:buClr>
                <a:srgbClr val="FF0000"/>
              </a:buClr>
              <a:buFont typeface="+mj-lt"/>
              <a:buAutoNum type="arabicPeriod"/>
            </a:pPr>
            <a:r>
              <a:rPr lang="en-US" sz="3000" kern="0" dirty="0">
                <a:solidFill>
                  <a:srgbClr val="000000"/>
                </a:solidFill>
              </a:rPr>
              <a:t>Representing </a:t>
            </a:r>
            <a:r>
              <a:rPr lang="en-US" sz="3000" b="1" kern="0" dirty="0">
                <a:solidFill>
                  <a:srgbClr val="000000"/>
                </a:solidFill>
              </a:rPr>
              <a:t>complex</a:t>
            </a:r>
            <a:r>
              <a:rPr lang="en-US" sz="3000" kern="0" dirty="0">
                <a:solidFill>
                  <a:srgbClr val="000000"/>
                </a:solidFill>
              </a:rPr>
              <a:t> </a:t>
            </a:r>
            <a:r>
              <a:rPr lang="en-US" sz="3000" b="1" kern="0" dirty="0">
                <a:solidFill>
                  <a:srgbClr val="000000"/>
                </a:solidFill>
              </a:rPr>
              <a:t>relationships</a:t>
            </a:r>
            <a:r>
              <a:rPr lang="en-US" sz="3000" kern="0" dirty="0">
                <a:solidFill>
                  <a:srgbClr val="000000"/>
                </a:solidFill>
              </a:rPr>
              <a:t> among data.</a:t>
            </a:r>
          </a:p>
          <a:p>
            <a:pPr marL="514350" lvl="0" indent="-514350" algn="just" fontAlgn="base">
              <a:spcBef>
                <a:spcPct val="20000"/>
              </a:spcBef>
              <a:spcAft>
                <a:spcPct val="0"/>
              </a:spcAft>
              <a:buClr>
                <a:srgbClr val="FF0000"/>
              </a:buClr>
              <a:buFont typeface="+mj-lt"/>
              <a:buAutoNum type="arabicPeriod"/>
            </a:pPr>
            <a:r>
              <a:rPr lang="en-US" sz="3000" kern="0" dirty="0">
                <a:solidFill>
                  <a:srgbClr val="000000"/>
                </a:solidFill>
              </a:rPr>
              <a:t>Enforcing </a:t>
            </a:r>
            <a:r>
              <a:rPr lang="en-US" sz="3000" b="1" kern="0" dirty="0">
                <a:solidFill>
                  <a:srgbClr val="000000"/>
                </a:solidFill>
              </a:rPr>
              <a:t>integrity constraints</a:t>
            </a:r>
            <a:r>
              <a:rPr lang="en-US" sz="3000" kern="0" dirty="0">
                <a:solidFill>
                  <a:srgbClr val="000000"/>
                </a:solidFill>
              </a:rPr>
              <a:t> on the database.</a:t>
            </a:r>
          </a:p>
          <a:p>
            <a:pPr marL="514350" lvl="0" indent="-514350" algn="just" fontAlgn="base">
              <a:spcBef>
                <a:spcPct val="20000"/>
              </a:spcBef>
              <a:spcAft>
                <a:spcPct val="0"/>
              </a:spcAft>
              <a:buClr>
                <a:srgbClr val="FF0000"/>
              </a:buClr>
              <a:buFont typeface="+mj-lt"/>
              <a:buAutoNum type="arabicPeriod"/>
            </a:pPr>
            <a:r>
              <a:rPr lang="en-US" sz="3000" kern="0" dirty="0">
                <a:solidFill>
                  <a:srgbClr val="000000"/>
                </a:solidFill>
              </a:rPr>
              <a:t>Drawing Inferences and Actions using rules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8600" y="152400"/>
            <a:ext cx="8686800" cy="533400"/>
          </a:xfrm>
        </p:spPr>
        <p:style>
          <a:lnRef idx="2">
            <a:schemeClr val="accent2"/>
          </a:lnRef>
          <a:fillRef idx="1">
            <a:schemeClr val="lt1"/>
          </a:fillRef>
          <a:effectRef idx="0">
            <a:schemeClr val="accent2"/>
          </a:effectRef>
          <a:fontRef idx="minor">
            <a:schemeClr val="dk1"/>
          </a:fontRef>
        </p:style>
        <p:txBody>
          <a:bodyPr>
            <a:noAutofit/>
          </a:bodyPr>
          <a:lstStyle/>
          <a:p>
            <a:pPr marL="342900" indent="-342900" fontAlgn="base">
              <a:spcBef>
                <a:spcPct val="20000"/>
              </a:spcBef>
              <a:spcAft>
                <a:spcPct val="0"/>
              </a:spcAft>
            </a:pPr>
            <a:r>
              <a:rPr lang="en-US" sz="3200" b="1" kern="0" dirty="0">
                <a:solidFill>
                  <a:srgbClr val="0070C0"/>
                </a:solidFill>
              </a:rPr>
              <a:t>1. Controlling redundancy</a:t>
            </a:r>
            <a:endParaRPr lang="en-US" sz="3200" b="1" dirty="0">
              <a:solidFill>
                <a:srgbClr val="0070C0"/>
              </a:solidFill>
            </a:endParaRPr>
          </a:p>
        </p:txBody>
      </p:sp>
      <p:sp>
        <p:nvSpPr>
          <p:cNvPr id="3" name="Rectangle 3"/>
          <p:cNvSpPr txBox="1">
            <a:spLocks noChangeArrowheads="1"/>
          </p:cNvSpPr>
          <p:nvPr/>
        </p:nvSpPr>
        <p:spPr>
          <a:xfrm>
            <a:off x="228600" y="762000"/>
            <a:ext cx="8686800" cy="60198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lvl="0" fontAlgn="base">
              <a:spcBef>
                <a:spcPct val="20000"/>
              </a:spcBef>
              <a:spcAft>
                <a:spcPct val="0"/>
              </a:spcAft>
              <a:buClr>
                <a:srgbClr val="FF0000"/>
              </a:buClr>
            </a:pPr>
            <a:r>
              <a:rPr lang="en-US" sz="2400" b="1" dirty="0"/>
              <a:t>Redundancy is storing the same data multiple times at several places, this leads to several problems,</a:t>
            </a:r>
          </a:p>
          <a:p>
            <a:pPr lvl="0" fontAlgn="base">
              <a:spcBef>
                <a:spcPct val="20000"/>
              </a:spcBef>
              <a:spcAft>
                <a:spcPct val="0"/>
              </a:spcAft>
              <a:buClr>
                <a:srgbClr val="FF0000"/>
              </a:buClr>
              <a:buFont typeface="Arial" pitchFamily="34" charset="0"/>
              <a:buChar char="•"/>
            </a:pPr>
            <a:r>
              <a:rPr lang="en-US" sz="2300" dirty="0"/>
              <a:t>First, It leads to </a:t>
            </a:r>
            <a:r>
              <a:rPr lang="en-US" sz="2300" i="1" dirty="0"/>
              <a:t>duplication of efforts.</a:t>
            </a:r>
          </a:p>
          <a:p>
            <a:pPr lvl="0" fontAlgn="base">
              <a:spcBef>
                <a:spcPct val="20000"/>
              </a:spcBef>
              <a:spcAft>
                <a:spcPct val="0"/>
              </a:spcAft>
              <a:buClr>
                <a:srgbClr val="FF0000"/>
              </a:buClr>
              <a:buFont typeface="Arial" pitchFamily="34" charset="0"/>
              <a:buChar char="•"/>
            </a:pPr>
            <a:r>
              <a:rPr lang="en-US" sz="2300" i="1" dirty="0"/>
              <a:t>Second, Storage space is wasted.</a:t>
            </a:r>
          </a:p>
          <a:p>
            <a:pPr lvl="0" fontAlgn="base">
              <a:spcBef>
                <a:spcPct val="20000"/>
              </a:spcBef>
              <a:spcAft>
                <a:spcPct val="0"/>
              </a:spcAft>
              <a:buClr>
                <a:srgbClr val="FF0000"/>
              </a:buClr>
              <a:buFont typeface="Arial" pitchFamily="34" charset="0"/>
              <a:buChar char="•"/>
            </a:pPr>
            <a:r>
              <a:rPr lang="en-US" sz="2300" dirty="0"/>
              <a:t>Third, files that represent the same data may become be </a:t>
            </a:r>
            <a:r>
              <a:rPr lang="en-US" sz="2300" i="1" dirty="0"/>
              <a:t>inconsistent.</a:t>
            </a:r>
          </a:p>
          <a:p>
            <a:pPr lvl="0" fontAlgn="base">
              <a:spcBef>
                <a:spcPct val="20000"/>
              </a:spcBef>
              <a:spcAft>
                <a:spcPct val="0"/>
              </a:spcAft>
              <a:buClr>
                <a:srgbClr val="FF0000"/>
              </a:buClr>
              <a:buFont typeface="Arial" pitchFamily="34" charset="0"/>
              <a:buChar char="•"/>
            </a:pPr>
            <a:r>
              <a:rPr lang="en-US" sz="2300" dirty="0"/>
              <a:t>However, in practice, it is sometimes necessary to use </a:t>
            </a:r>
            <a:r>
              <a:rPr lang="en-US" sz="2300" b="1" dirty="0"/>
              <a:t>controlled redundancy to </a:t>
            </a:r>
            <a:r>
              <a:rPr lang="en-US" sz="2300" dirty="0"/>
              <a:t>improve the performance of queries.</a:t>
            </a:r>
            <a:endParaRPr lang="en-US" sz="2300" i="1" dirty="0"/>
          </a:p>
          <a:p>
            <a:pPr marL="342900" lvl="0" indent="-342900" fontAlgn="base">
              <a:spcBef>
                <a:spcPct val="20000"/>
              </a:spcBef>
              <a:spcAft>
                <a:spcPct val="0"/>
              </a:spcAft>
              <a:buClr>
                <a:srgbClr val="FF0000"/>
              </a:buClr>
              <a:buFont typeface="Arial" pitchFamily="34" charset="0"/>
              <a:buChar char="•"/>
            </a:pPr>
            <a:endParaRPr kumimoji="0" lang="en-US" sz="2400" b="0" i="0" u="none" strike="noStrike" kern="1200" cap="none" spc="0" normalizeH="0" baseline="0" noProof="0" dirty="0">
              <a:ln>
                <a:noFill/>
              </a:ln>
              <a:solidFill>
                <a:srgbClr val="000000"/>
              </a:solidFill>
              <a:effectLst/>
              <a:uLnTx/>
              <a:uFillTx/>
              <a:latin typeface="+mn-lt"/>
              <a:ea typeface="+mn-ea"/>
              <a:cs typeface="+mn-cs"/>
            </a:endParaRPr>
          </a:p>
        </p:txBody>
      </p:sp>
      <p:pic>
        <p:nvPicPr>
          <p:cNvPr id="3075" name="Picture 3"/>
          <p:cNvPicPr>
            <a:picLocks noChangeAspect="1" noChangeArrowheads="1"/>
          </p:cNvPicPr>
          <p:nvPr/>
        </p:nvPicPr>
        <p:blipFill>
          <a:blip r:embed="rId2"/>
          <a:srcRect/>
          <a:stretch>
            <a:fillRect/>
          </a:stretch>
        </p:blipFill>
        <p:spPr bwMode="auto">
          <a:xfrm>
            <a:off x="228600" y="4107424"/>
            <a:ext cx="5249594" cy="25981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080" name="Picture 8"/>
          <p:cNvPicPr>
            <a:picLocks noChangeAspect="1" noChangeArrowheads="1"/>
          </p:cNvPicPr>
          <p:nvPr/>
        </p:nvPicPr>
        <p:blipFill>
          <a:blip r:embed="rId3"/>
          <a:srcRect/>
          <a:stretch>
            <a:fillRect/>
          </a:stretch>
        </p:blipFill>
        <p:spPr bwMode="auto">
          <a:xfrm>
            <a:off x="4849214" y="3962400"/>
            <a:ext cx="4142386" cy="28369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8600" y="152400"/>
            <a:ext cx="8686800" cy="533400"/>
          </a:xfrm>
        </p:spPr>
        <p:style>
          <a:lnRef idx="2">
            <a:schemeClr val="accent2"/>
          </a:lnRef>
          <a:fillRef idx="1">
            <a:schemeClr val="lt1"/>
          </a:fillRef>
          <a:effectRef idx="0">
            <a:schemeClr val="accent2"/>
          </a:effectRef>
          <a:fontRef idx="minor">
            <a:schemeClr val="dk1"/>
          </a:fontRef>
        </p:style>
        <p:txBody>
          <a:bodyPr>
            <a:noAutofit/>
          </a:bodyPr>
          <a:lstStyle/>
          <a:p>
            <a:pPr marL="342900" lvl="0" indent="-342900" fontAlgn="base">
              <a:spcBef>
                <a:spcPct val="20000"/>
              </a:spcBef>
              <a:spcAft>
                <a:spcPct val="0"/>
              </a:spcAft>
            </a:pPr>
            <a:r>
              <a:rPr lang="en-US" sz="3200" b="1" kern="0" dirty="0">
                <a:solidFill>
                  <a:srgbClr val="0070C0"/>
                </a:solidFill>
              </a:rPr>
              <a:t>2. Restricting unauthorized access to data</a:t>
            </a:r>
            <a:endParaRPr lang="en-US" sz="3200" b="1" dirty="0">
              <a:solidFill>
                <a:srgbClr val="0070C0"/>
              </a:solidFill>
            </a:endParaRPr>
          </a:p>
        </p:txBody>
      </p:sp>
      <p:sp>
        <p:nvSpPr>
          <p:cNvPr id="3" name="Rectangle 3"/>
          <p:cNvSpPr txBox="1">
            <a:spLocks noChangeArrowheads="1"/>
          </p:cNvSpPr>
          <p:nvPr/>
        </p:nvSpPr>
        <p:spPr>
          <a:xfrm>
            <a:off x="228600" y="838200"/>
            <a:ext cx="8686800" cy="57150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algn="just">
              <a:buSzPct val="110000"/>
              <a:buFont typeface="Arial" pitchFamily="34" charset="0"/>
              <a:buChar char="•"/>
            </a:pPr>
            <a:r>
              <a:rPr lang="en-US" sz="2800" dirty="0"/>
              <a:t>When multiple users share a large database, it is likely that most users will not be authorized to access all information in the database.</a:t>
            </a:r>
          </a:p>
          <a:p>
            <a:pPr algn="just">
              <a:buSzPct val="110000"/>
              <a:buFont typeface="Arial" pitchFamily="34" charset="0"/>
              <a:buChar char="•"/>
            </a:pPr>
            <a:r>
              <a:rPr lang="en-US" sz="2800" dirty="0"/>
              <a:t>A DBMS should provide a </a:t>
            </a:r>
            <a:r>
              <a:rPr lang="en-US" sz="2800" b="1" dirty="0"/>
              <a:t>security and authorization subsystem, which the DBA uses to create </a:t>
            </a:r>
            <a:r>
              <a:rPr lang="en-US" sz="2800" dirty="0"/>
              <a:t>accounts and to specify account restrictions and privileges.</a:t>
            </a: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pic>
        <p:nvPicPr>
          <p:cNvPr id="1027" name="Picture 3"/>
          <p:cNvPicPr>
            <a:picLocks noChangeAspect="1" noChangeArrowheads="1"/>
          </p:cNvPicPr>
          <p:nvPr/>
        </p:nvPicPr>
        <p:blipFill>
          <a:blip r:embed="rId2"/>
          <a:srcRect/>
          <a:stretch>
            <a:fillRect/>
          </a:stretch>
        </p:blipFill>
        <p:spPr bwMode="auto">
          <a:xfrm>
            <a:off x="4572000" y="3581400"/>
            <a:ext cx="2923370" cy="2812590"/>
          </a:xfrm>
          <a:prstGeom prst="rect">
            <a:avLst/>
          </a:prstGeom>
          <a:noFill/>
          <a:ln w="9525">
            <a:noFill/>
            <a:miter lim="800000"/>
            <a:headEnd/>
            <a:tailEnd/>
          </a:ln>
          <a:effectLst/>
        </p:spPr>
      </p:pic>
      <p:sp>
        <p:nvSpPr>
          <p:cNvPr id="6" name="Flowchart: Magnetic Disk 5"/>
          <p:cNvSpPr/>
          <p:nvPr/>
        </p:nvSpPr>
        <p:spPr>
          <a:xfrm>
            <a:off x="1828800" y="4267200"/>
            <a:ext cx="1752600" cy="12192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Database</a:t>
            </a:r>
          </a:p>
        </p:txBody>
      </p:sp>
      <p:cxnSp>
        <p:nvCxnSpPr>
          <p:cNvPr id="7" name="Straight Arrow Connector 6"/>
          <p:cNvCxnSpPr>
            <a:endCxn id="1027" idx="1"/>
          </p:cNvCxnSpPr>
          <p:nvPr/>
        </p:nvCxnSpPr>
        <p:spPr>
          <a:xfrm flipV="1">
            <a:off x="3657600" y="4987695"/>
            <a:ext cx="914400" cy="4150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8600" y="152400"/>
            <a:ext cx="8686800" cy="533400"/>
          </a:xfrm>
        </p:spPr>
        <p:style>
          <a:lnRef idx="2">
            <a:schemeClr val="accent2"/>
          </a:lnRef>
          <a:fillRef idx="1">
            <a:schemeClr val="lt1"/>
          </a:fillRef>
          <a:effectRef idx="0">
            <a:schemeClr val="accent2"/>
          </a:effectRef>
          <a:fontRef idx="minor">
            <a:schemeClr val="dk1"/>
          </a:fontRef>
        </p:style>
        <p:txBody>
          <a:bodyPr>
            <a:noAutofit/>
          </a:bodyPr>
          <a:lstStyle/>
          <a:p>
            <a:pPr marL="342900" lvl="0" indent="-342900" fontAlgn="base">
              <a:spcBef>
                <a:spcPct val="20000"/>
              </a:spcBef>
              <a:spcAft>
                <a:spcPct val="0"/>
              </a:spcAft>
            </a:pPr>
            <a:r>
              <a:rPr lang="en-US" sz="3200" b="1" dirty="0">
                <a:solidFill>
                  <a:srgbClr val="0070C0"/>
                </a:solidFill>
              </a:rPr>
              <a:t>3.</a:t>
            </a:r>
            <a:r>
              <a:rPr lang="en-US" sz="3200" b="1" kern="0" dirty="0">
                <a:solidFill>
                  <a:srgbClr val="0070C0"/>
                </a:solidFill>
              </a:rPr>
              <a:t> </a:t>
            </a:r>
            <a:r>
              <a:rPr lang="en-US" sz="2800" b="1" kern="0" dirty="0">
                <a:solidFill>
                  <a:srgbClr val="0070C0"/>
                </a:solidFill>
              </a:rPr>
              <a:t>Providing persistent storage for program objects</a:t>
            </a:r>
            <a:endParaRPr lang="en-US" sz="3200" b="1" dirty="0">
              <a:solidFill>
                <a:srgbClr val="0070C0"/>
              </a:solidFill>
            </a:endParaRPr>
          </a:p>
        </p:txBody>
      </p:sp>
      <p:sp>
        <p:nvSpPr>
          <p:cNvPr id="3" name="Rectangle 3"/>
          <p:cNvSpPr txBox="1">
            <a:spLocks noChangeArrowheads="1"/>
          </p:cNvSpPr>
          <p:nvPr/>
        </p:nvSpPr>
        <p:spPr>
          <a:xfrm>
            <a:off x="228600" y="838200"/>
            <a:ext cx="8686800" cy="57912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algn="just">
              <a:buClr>
                <a:srgbClr val="C00000"/>
              </a:buClr>
              <a:buSzPct val="150000"/>
              <a:buFont typeface="Arial" pitchFamily="34" charset="0"/>
              <a:buChar char="•"/>
            </a:pPr>
            <a:r>
              <a:rPr lang="en-US" sz="2800" dirty="0"/>
              <a:t> </a:t>
            </a:r>
            <a:r>
              <a:rPr lang="en-US" sz="2600" dirty="0"/>
              <a:t>Object Oriented Databases can be used to provide </a:t>
            </a:r>
            <a:r>
              <a:rPr lang="en-US" sz="2600" b="1" dirty="0"/>
              <a:t>persistent storage for program objects and data </a:t>
            </a:r>
            <a:r>
              <a:rPr lang="en-US" sz="2600" dirty="0"/>
              <a:t>structures.</a:t>
            </a:r>
          </a:p>
          <a:p>
            <a:pPr algn="just">
              <a:buClr>
                <a:srgbClr val="C00000"/>
              </a:buClr>
              <a:buSzPct val="150000"/>
              <a:buFont typeface="Arial" pitchFamily="34" charset="0"/>
              <a:buChar char="•"/>
            </a:pPr>
            <a:r>
              <a:rPr lang="en-US" sz="2600" dirty="0"/>
              <a:t> Programming languages typically have complex data structures, such as structs or class definitions in C++ or Java.</a:t>
            </a:r>
          </a:p>
          <a:p>
            <a:pPr algn="just">
              <a:buClr>
                <a:srgbClr val="C00000"/>
              </a:buClr>
              <a:buSzPct val="150000"/>
              <a:buFont typeface="Arial" pitchFamily="34" charset="0"/>
              <a:buChar char="•"/>
            </a:pPr>
            <a:r>
              <a:rPr kumimoji="0" lang="en-US" sz="2600" b="0" i="0" u="none" strike="noStrike" kern="1200" cap="none" spc="0" normalizeH="0" baseline="0" noProof="0" dirty="0">
                <a:ln>
                  <a:noFill/>
                </a:ln>
                <a:solidFill>
                  <a:srgbClr val="000000"/>
                </a:solidFill>
                <a:effectLst/>
                <a:uLnTx/>
                <a:uFillTx/>
                <a:latin typeface="+mn-lt"/>
                <a:ea typeface="+mn-ea"/>
                <a:cs typeface="+mn-cs"/>
              </a:rPr>
              <a:t>  Impedance</a:t>
            </a:r>
            <a:r>
              <a:rPr kumimoji="0" lang="en-US" sz="2600" b="0" i="0" u="none" strike="noStrike" kern="1200" cap="none" spc="0" normalizeH="0" noProof="0" dirty="0">
                <a:ln>
                  <a:noFill/>
                </a:ln>
                <a:solidFill>
                  <a:srgbClr val="000000"/>
                </a:solidFill>
                <a:effectLst/>
                <a:uLnTx/>
                <a:uFillTx/>
                <a:latin typeface="+mn-lt"/>
                <a:ea typeface="+mn-ea"/>
                <a:cs typeface="+mn-cs"/>
              </a:rPr>
              <a:t> mismatch is nothing but mismatch of data structures </a:t>
            </a:r>
            <a:r>
              <a:rPr lang="en-US" sz="2600" dirty="0" err="1">
                <a:solidFill>
                  <a:srgbClr val="000000"/>
                </a:solidFill>
              </a:rPr>
              <a:t>wrt</a:t>
            </a:r>
            <a:r>
              <a:rPr lang="en-US" sz="2600" dirty="0">
                <a:solidFill>
                  <a:srgbClr val="000000"/>
                </a:solidFill>
              </a:rPr>
              <a:t> DBMS and Programming languages, which requires conversion.</a:t>
            </a:r>
            <a:endParaRPr kumimoji="0" lang="en-US" sz="2600" b="0" i="0" u="none" strike="noStrike" kern="1200" cap="none" spc="0" normalizeH="0" baseline="0" noProof="0" dirty="0">
              <a:ln>
                <a:noFill/>
              </a:ln>
              <a:solidFill>
                <a:srgbClr val="000000"/>
              </a:solidFill>
              <a:effectLst/>
              <a:uLnTx/>
              <a:uFillTx/>
              <a:latin typeface="+mn-lt"/>
              <a:ea typeface="+mn-ea"/>
              <a:cs typeface="+mn-cs"/>
            </a:endParaRPr>
          </a:p>
        </p:txBody>
      </p:sp>
      <p:pic>
        <p:nvPicPr>
          <p:cNvPr id="44034" name="Picture 2"/>
          <p:cNvPicPr>
            <a:picLocks noChangeAspect="1" noChangeArrowheads="1"/>
          </p:cNvPicPr>
          <p:nvPr/>
        </p:nvPicPr>
        <p:blipFill>
          <a:blip r:embed="rId2"/>
          <a:srcRect/>
          <a:stretch>
            <a:fillRect/>
          </a:stretch>
        </p:blipFill>
        <p:spPr bwMode="auto">
          <a:xfrm>
            <a:off x="1828799" y="4009292"/>
            <a:ext cx="5859257" cy="2047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76200" y="228600"/>
            <a:ext cx="8915400" cy="762000"/>
          </a:xfrm>
        </p:spPr>
        <p:style>
          <a:lnRef idx="2">
            <a:schemeClr val="accent2"/>
          </a:lnRef>
          <a:fillRef idx="1">
            <a:schemeClr val="lt1"/>
          </a:fillRef>
          <a:effectRef idx="0">
            <a:schemeClr val="accent2"/>
          </a:effectRef>
          <a:fontRef idx="minor">
            <a:schemeClr val="dk1"/>
          </a:fontRef>
        </p:style>
        <p:txBody>
          <a:bodyPr>
            <a:noAutofit/>
          </a:bodyPr>
          <a:lstStyle/>
          <a:p>
            <a:pPr algn="l"/>
            <a:r>
              <a:rPr lang="en-US" sz="2400" b="1" dirty="0">
                <a:solidFill>
                  <a:srgbClr val="0070C0"/>
                </a:solidFill>
              </a:rPr>
              <a:t>4. Providing Storage Structures and Search </a:t>
            </a:r>
            <a:r>
              <a:rPr lang="fr-FR" sz="2400" b="1" dirty="0">
                <a:solidFill>
                  <a:srgbClr val="0070C0"/>
                </a:solidFill>
              </a:rPr>
              <a:t>Techniques for Efficient Query Processing</a:t>
            </a:r>
            <a:endParaRPr lang="en-US" sz="2400" b="1" dirty="0">
              <a:solidFill>
                <a:srgbClr val="0070C0"/>
              </a:solidFill>
            </a:endParaRPr>
          </a:p>
        </p:txBody>
      </p:sp>
      <p:sp>
        <p:nvSpPr>
          <p:cNvPr id="3" name="Rectangle 3"/>
          <p:cNvSpPr txBox="1">
            <a:spLocks noChangeArrowheads="1"/>
          </p:cNvSpPr>
          <p:nvPr/>
        </p:nvSpPr>
        <p:spPr>
          <a:xfrm>
            <a:off x="76200" y="1143000"/>
            <a:ext cx="8915400" cy="5562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marL="342900" lvl="0" indent="-342900" algn="just" fontAlgn="base">
              <a:spcBef>
                <a:spcPct val="20000"/>
              </a:spcBef>
              <a:spcAft>
                <a:spcPct val="0"/>
              </a:spcAft>
              <a:buClr>
                <a:srgbClr val="FF0000"/>
              </a:buClr>
              <a:buSzPct val="150000"/>
              <a:buFont typeface="Arial" pitchFamily="34" charset="0"/>
              <a:buChar char="•"/>
            </a:pPr>
            <a:r>
              <a:rPr lang="en-US" sz="2200" dirty="0"/>
              <a:t>Auxiliary files called </a:t>
            </a:r>
            <a:r>
              <a:rPr lang="en-US" sz="2200" b="1" dirty="0"/>
              <a:t>indexes are often used for this purpose. </a:t>
            </a:r>
            <a:r>
              <a:rPr lang="en-US" sz="2200" dirty="0"/>
              <a:t>Indexes are typically based on tree data structures or hash data structures that are suitably modified for disk search.</a:t>
            </a:r>
          </a:p>
          <a:p>
            <a:pPr marL="342900" lvl="0" indent="-342900" algn="just" fontAlgn="base">
              <a:spcBef>
                <a:spcPct val="20000"/>
              </a:spcBef>
              <a:spcAft>
                <a:spcPct val="0"/>
              </a:spcAft>
              <a:buClr>
                <a:srgbClr val="FF0000"/>
              </a:buClr>
              <a:buSzPct val="150000"/>
              <a:buFont typeface="Arial" pitchFamily="34" charset="0"/>
              <a:buChar char="•"/>
            </a:pPr>
            <a:r>
              <a:rPr lang="en-US" sz="2200" dirty="0"/>
              <a:t>Auxiliary files called </a:t>
            </a:r>
            <a:r>
              <a:rPr lang="en-US" sz="2200" b="1" dirty="0"/>
              <a:t>indexes are often used for this purpose. </a:t>
            </a:r>
            <a:r>
              <a:rPr lang="en-US" sz="2200" dirty="0"/>
              <a:t>Indexes are typically based on tree data structures or hash data structures that are suitably modified for disk search.</a:t>
            </a:r>
          </a:p>
          <a:p>
            <a:pPr marL="342900" lvl="0" indent="-342900" algn="just" fontAlgn="base">
              <a:spcBef>
                <a:spcPct val="20000"/>
              </a:spcBef>
              <a:spcAft>
                <a:spcPct val="0"/>
              </a:spcAft>
              <a:buClr>
                <a:srgbClr val="FF0000"/>
              </a:buClr>
              <a:buSzPct val="150000"/>
              <a:buFont typeface="Arial" pitchFamily="34" charset="0"/>
              <a:buChar char="•"/>
            </a:pPr>
            <a:r>
              <a:rPr lang="en-US" sz="2200" dirty="0"/>
              <a:t>DBMS has </a:t>
            </a:r>
            <a:r>
              <a:rPr lang="en-US" sz="2200" b="1" dirty="0"/>
              <a:t>Buffering Module </a:t>
            </a:r>
            <a:r>
              <a:rPr lang="en-US" sz="2200" dirty="0"/>
              <a:t>to keep some data in main memory.</a:t>
            </a:r>
          </a:p>
          <a:p>
            <a:pPr marL="342900" lvl="0" indent="-342900" algn="just" fontAlgn="base">
              <a:spcBef>
                <a:spcPct val="20000"/>
              </a:spcBef>
              <a:spcAft>
                <a:spcPct val="0"/>
              </a:spcAft>
              <a:buClr>
                <a:srgbClr val="FF0000"/>
              </a:buClr>
              <a:buSzPct val="150000"/>
              <a:buFont typeface="Arial" pitchFamily="34" charset="0"/>
              <a:buChar char="•"/>
            </a:pPr>
            <a:r>
              <a:rPr lang="en-US" sz="2200" dirty="0"/>
              <a:t>The </a:t>
            </a:r>
            <a:r>
              <a:rPr lang="en-US" sz="2200" b="1" dirty="0"/>
              <a:t>query processing and optimization</a:t>
            </a:r>
          </a:p>
          <a:p>
            <a:pPr marL="342900" lvl="0" indent="-342900" algn="just" fontAlgn="base">
              <a:spcBef>
                <a:spcPct val="20000"/>
              </a:spcBef>
              <a:spcAft>
                <a:spcPct val="0"/>
              </a:spcAft>
              <a:buClr>
                <a:srgbClr val="FF0000"/>
              </a:buClr>
              <a:buSzPct val="150000"/>
            </a:pPr>
            <a:r>
              <a:rPr lang="en-US" sz="2200" b="1" dirty="0"/>
              <a:t>      module of the DBMS is responsible</a:t>
            </a:r>
          </a:p>
          <a:p>
            <a:pPr marL="342900" lvl="0" indent="-342900" algn="just" fontAlgn="base">
              <a:spcBef>
                <a:spcPct val="20000"/>
              </a:spcBef>
              <a:spcAft>
                <a:spcPct val="0"/>
              </a:spcAft>
              <a:buClr>
                <a:srgbClr val="FF0000"/>
              </a:buClr>
              <a:buSzPct val="150000"/>
            </a:pPr>
            <a:r>
              <a:rPr lang="en-US" sz="2200" b="1" dirty="0"/>
              <a:t>     for </a:t>
            </a:r>
            <a:r>
              <a:rPr lang="en-US" sz="2200" dirty="0"/>
              <a:t>choosing an efficient query</a:t>
            </a:r>
          </a:p>
          <a:p>
            <a:pPr marL="342900" lvl="0" indent="-342900" algn="just" fontAlgn="base">
              <a:spcBef>
                <a:spcPct val="20000"/>
              </a:spcBef>
              <a:spcAft>
                <a:spcPct val="0"/>
              </a:spcAft>
              <a:buClr>
                <a:srgbClr val="FF0000"/>
              </a:buClr>
              <a:buSzPct val="150000"/>
            </a:pPr>
            <a:r>
              <a:rPr lang="en-US" sz="2200" dirty="0"/>
              <a:t>     execution plan for each query</a:t>
            </a:r>
          </a:p>
          <a:p>
            <a:pPr marL="342900" lvl="0" indent="-342900" algn="just" fontAlgn="base">
              <a:spcBef>
                <a:spcPct val="20000"/>
              </a:spcBef>
              <a:spcAft>
                <a:spcPct val="0"/>
              </a:spcAft>
              <a:buClr>
                <a:srgbClr val="FF0000"/>
              </a:buClr>
              <a:buSzPct val="150000"/>
            </a:pPr>
            <a:r>
              <a:rPr lang="en-US" sz="2200" dirty="0"/>
              <a:t>     based on the existing storage structures.</a:t>
            </a:r>
            <a:endParaRPr kumimoji="0" lang="en-US" sz="2200" i="0" u="none" strike="noStrike" kern="1200" cap="none" spc="0" normalizeH="0" baseline="0" noProof="0" dirty="0">
              <a:ln>
                <a:noFill/>
              </a:ln>
              <a:solidFill>
                <a:schemeClr val="tx1"/>
              </a:solidFill>
              <a:effectLst/>
              <a:uLnTx/>
              <a:uFillTx/>
              <a:ea typeface="+mn-ea"/>
              <a:cs typeface="+mn-cs"/>
            </a:endParaRPr>
          </a:p>
        </p:txBody>
      </p:sp>
      <p:pic>
        <p:nvPicPr>
          <p:cNvPr id="16387" name="Picture 3"/>
          <p:cNvPicPr>
            <a:picLocks noChangeAspect="1" noChangeArrowheads="1"/>
          </p:cNvPicPr>
          <p:nvPr/>
        </p:nvPicPr>
        <p:blipFill>
          <a:blip r:embed="rId2"/>
          <a:srcRect/>
          <a:stretch>
            <a:fillRect/>
          </a:stretch>
        </p:blipFill>
        <p:spPr bwMode="auto">
          <a:xfrm>
            <a:off x="5125182" y="3818796"/>
            <a:ext cx="3790218" cy="26582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8600" y="152400"/>
            <a:ext cx="8686800" cy="533400"/>
          </a:xfrm>
        </p:spPr>
        <p:style>
          <a:lnRef idx="2">
            <a:schemeClr val="accent2"/>
          </a:lnRef>
          <a:fillRef idx="1">
            <a:schemeClr val="lt1"/>
          </a:fillRef>
          <a:effectRef idx="0">
            <a:schemeClr val="accent2"/>
          </a:effectRef>
          <a:fontRef idx="minor">
            <a:schemeClr val="dk1"/>
          </a:fontRef>
        </p:style>
        <p:txBody>
          <a:bodyPr>
            <a:noAutofit/>
          </a:bodyPr>
          <a:lstStyle/>
          <a:p>
            <a:pPr marL="342900" indent="-342900" fontAlgn="base">
              <a:spcBef>
                <a:spcPct val="20000"/>
              </a:spcBef>
              <a:spcAft>
                <a:spcPct val="0"/>
              </a:spcAft>
            </a:pPr>
            <a:r>
              <a:rPr lang="en-US" sz="2800" b="1" dirty="0">
                <a:solidFill>
                  <a:schemeClr val="tx2"/>
                </a:solidFill>
              </a:rPr>
              <a:t>5. Providing Backup and Recovery</a:t>
            </a:r>
          </a:p>
        </p:txBody>
      </p:sp>
      <p:sp>
        <p:nvSpPr>
          <p:cNvPr id="3" name="Rectangle 3"/>
          <p:cNvSpPr txBox="1">
            <a:spLocks noChangeArrowheads="1"/>
          </p:cNvSpPr>
          <p:nvPr/>
        </p:nvSpPr>
        <p:spPr>
          <a:xfrm>
            <a:off x="228600" y="762000"/>
            <a:ext cx="8686800" cy="60198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algn="just">
              <a:buFont typeface="Arial" pitchFamily="34" charset="0"/>
              <a:buChar char="•"/>
            </a:pPr>
            <a:r>
              <a:rPr lang="en-US" sz="2800" dirty="0"/>
              <a:t> A DBMS must provide facilities for recovering from  hardware or software failures.</a:t>
            </a:r>
          </a:p>
          <a:p>
            <a:pPr algn="just">
              <a:buFont typeface="Arial" pitchFamily="34" charset="0"/>
              <a:buChar char="•"/>
            </a:pPr>
            <a:r>
              <a:rPr lang="en-US" sz="2800" dirty="0"/>
              <a:t> The </a:t>
            </a:r>
            <a:r>
              <a:rPr lang="en-US" sz="2800" b="1" dirty="0"/>
              <a:t>backup and recovery subsystem of the DBMS is responsible for recovery.</a:t>
            </a:r>
          </a:p>
          <a:p>
            <a:pPr algn="just">
              <a:buFont typeface="Arial" pitchFamily="34" charset="0"/>
              <a:buChar char="•"/>
            </a:pPr>
            <a:r>
              <a:rPr kumimoji="0" lang="en-US" sz="2800" b="1" i="0" u="none" strike="noStrike" kern="1200" cap="none" spc="0" normalizeH="0" baseline="0" noProof="0" dirty="0">
                <a:ln>
                  <a:noFill/>
                </a:ln>
                <a:solidFill>
                  <a:srgbClr val="000000"/>
                </a:solidFill>
                <a:effectLst/>
                <a:uLnTx/>
                <a:uFillTx/>
                <a:latin typeface="+mn-lt"/>
                <a:ea typeface="+mn-ea"/>
                <a:cs typeface="+mn-cs"/>
              </a:rPr>
              <a:t>Disk Back</a:t>
            </a:r>
            <a:r>
              <a:rPr kumimoji="0" lang="en-US" sz="2800" b="1" i="0" u="none" strike="noStrike" kern="1200" cap="none" spc="0" normalizeH="0" noProof="0" dirty="0">
                <a:ln>
                  <a:noFill/>
                </a:ln>
                <a:solidFill>
                  <a:srgbClr val="000000"/>
                </a:solidFill>
                <a:effectLst/>
                <a:uLnTx/>
                <a:uFillTx/>
                <a:latin typeface="+mn-lt"/>
                <a:ea typeface="+mn-ea"/>
                <a:cs typeface="+mn-cs"/>
              </a:rPr>
              <a:t> up </a:t>
            </a:r>
            <a:r>
              <a:rPr kumimoji="0" lang="en-US" sz="2800" i="0" u="none" strike="noStrike" kern="1200" cap="none" spc="0" normalizeH="0" noProof="0" dirty="0">
                <a:ln>
                  <a:noFill/>
                </a:ln>
                <a:solidFill>
                  <a:srgbClr val="000000"/>
                </a:solidFill>
                <a:effectLst/>
                <a:uLnTx/>
                <a:uFillTx/>
                <a:latin typeface="+mn-lt"/>
                <a:ea typeface="+mn-ea"/>
                <a:cs typeface="+mn-cs"/>
              </a:rPr>
              <a:t>is important in case of catastrophic disk failures.</a:t>
            </a: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pic>
        <p:nvPicPr>
          <p:cNvPr id="15362" name="Picture 2"/>
          <p:cNvPicPr>
            <a:picLocks noChangeAspect="1" noChangeArrowheads="1"/>
          </p:cNvPicPr>
          <p:nvPr/>
        </p:nvPicPr>
        <p:blipFill>
          <a:blip r:embed="rId2"/>
          <a:srcRect/>
          <a:stretch>
            <a:fillRect/>
          </a:stretch>
        </p:blipFill>
        <p:spPr bwMode="auto">
          <a:xfrm>
            <a:off x="2247241" y="3661338"/>
            <a:ext cx="4733925" cy="27146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915400" cy="6477000"/>
          </a:xfrm>
        </p:spPr>
        <p:style>
          <a:lnRef idx="2">
            <a:schemeClr val="accent6"/>
          </a:lnRef>
          <a:fillRef idx="1">
            <a:schemeClr val="lt1"/>
          </a:fillRef>
          <a:effectRef idx="0">
            <a:schemeClr val="accent6"/>
          </a:effectRef>
          <a:fontRef idx="minor">
            <a:schemeClr val="dk1"/>
          </a:fontRef>
        </p:style>
        <p:txBody>
          <a:bodyPr>
            <a:normAutofit fontScale="85000" lnSpcReduction="10000"/>
          </a:bodyPr>
          <a:lstStyle/>
          <a:p>
            <a:pPr algn="just">
              <a:buNone/>
            </a:pPr>
            <a:r>
              <a:rPr lang="en-US" sz="2800" b="1" dirty="0"/>
              <a:t>Text Books:</a:t>
            </a:r>
          </a:p>
          <a:p>
            <a:pPr marL="0" indent="0" algn="just">
              <a:lnSpc>
                <a:spcPct val="120000"/>
              </a:lnSpc>
              <a:buNone/>
            </a:pPr>
            <a:r>
              <a:rPr lang="en-US" sz="2800" dirty="0"/>
              <a:t>1. </a:t>
            </a:r>
            <a:r>
              <a:rPr lang="en-US" sz="2800" dirty="0" err="1"/>
              <a:t>Elmasri</a:t>
            </a:r>
            <a:r>
              <a:rPr lang="en-US" sz="2800" dirty="0"/>
              <a:t> and </a:t>
            </a:r>
            <a:r>
              <a:rPr lang="en-US" sz="2800" dirty="0" err="1"/>
              <a:t>Navathe</a:t>
            </a:r>
            <a:r>
              <a:rPr lang="en-US" sz="2800" dirty="0"/>
              <a:t>: Fundamentals of Database Systems, Addison-Wesley, 3rd edition and onwards. 	</a:t>
            </a:r>
          </a:p>
          <a:p>
            <a:pPr marL="0" indent="0" algn="just">
              <a:lnSpc>
                <a:spcPct val="120000"/>
              </a:lnSpc>
              <a:buNone/>
            </a:pPr>
            <a:r>
              <a:rPr lang="en-IN" sz="2800" dirty="0"/>
              <a:t>2. Raghu </a:t>
            </a:r>
            <a:r>
              <a:rPr lang="en-IN" sz="2800" dirty="0" err="1"/>
              <a:t>Ramakrishnan</a:t>
            </a:r>
            <a:r>
              <a:rPr lang="en-IN" sz="2800" dirty="0"/>
              <a:t> and Johannes </a:t>
            </a:r>
            <a:r>
              <a:rPr lang="en-IN" sz="2800" dirty="0" err="1"/>
              <a:t>Gehrke</a:t>
            </a:r>
            <a:r>
              <a:rPr lang="en-IN" sz="2800" dirty="0"/>
              <a:t>: Database Management Systems, McGraw-Hill, 2nd edition and onwards. 	</a:t>
            </a:r>
          </a:p>
          <a:p>
            <a:pPr algn="just">
              <a:lnSpc>
                <a:spcPct val="120000"/>
              </a:lnSpc>
              <a:buNone/>
            </a:pPr>
            <a:endParaRPr lang="en-US" sz="2800" b="1" dirty="0"/>
          </a:p>
          <a:p>
            <a:pPr algn="just">
              <a:lnSpc>
                <a:spcPct val="120000"/>
              </a:lnSpc>
              <a:buNone/>
            </a:pPr>
            <a:r>
              <a:rPr lang="en-US" sz="2800" b="1" dirty="0"/>
              <a:t>Reference Books:</a:t>
            </a:r>
          </a:p>
          <a:p>
            <a:pPr marL="0" indent="0" algn="just">
              <a:lnSpc>
                <a:spcPct val="120000"/>
              </a:lnSpc>
              <a:buNone/>
            </a:pPr>
            <a:r>
              <a:rPr lang="en-US" sz="2800" dirty="0"/>
              <a:t>1. </a:t>
            </a:r>
            <a:r>
              <a:rPr lang="en-US" sz="2800" dirty="0" err="1"/>
              <a:t>Silberschatz</a:t>
            </a:r>
            <a:r>
              <a:rPr lang="en-US" sz="2800" dirty="0"/>
              <a:t>, </a:t>
            </a:r>
            <a:r>
              <a:rPr lang="en-US" sz="2800" dirty="0" err="1"/>
              <a:t>Korth</a:t>
            </a:r>
            <a:r>
              <a:rPr lang="en-US" sz="2800" dirty="0"/>
              <a:t> and </a:t>
            </a:r>
            <a:r>
              <a:rPr lang="en-US" sz="2800" dirty="0" err="1"/>
              <a:t>Sudharshan</a:t>
            </a:r>
            <a:r>
              <a:rPr lang="en-US" sz="2800" dirty="0"/>
              <a:t>: Data base System Concepts, </a:t>
            </a:r>
            <a:r>
              <a:rPr lang="en-US" sz="2800" dirty="0" err="1"/>
              <a:t>Mc-GrawHill</a:t>
            </a:r>
            <a:r>
              <a:rPr lang="en-US" sz="2800" dirty="0"/>
              <a:t>, 3rd edition and onwards. 	</a:t>
            </a:r>
          </a:p>
          <a:p>
            <a:pPr marL="0" indent="0" algn="just">
              <a:lnSpc>
                <a:spcPct val="120000"/>
              </a:lnSpc>
              <a:buNone/>
            </a:pPr>
            <a:r>
              <a:rPr lang="en-US" sz="2800" dirty="0"/>
              <a:t>2. C.J. Date, A. </a:t>
            </a:r>
            <a:r>
              <a:rPr lang="en-US" sz="2800" dirty="0" err="1"/>
              <a:t>Kannan</a:t>
            </a:r>
            <a:r>
              <a:rPr lang="en-US" sz="2800" dirty="0"/>
              <a:t>, S. </a:t>
            </a:r>
            <a:r>
              <a:rPr lang="en-US" sz="2800" dirty="0" err="1"/>
              <a:t>Swamynatham</a:t>
            </a:r>
            <a:r>
              <a:rPr lang="en-US" sz="2800" dirty="0"/>
              <a:t>: A Introduction to Database Systems, Pearson education, 5th edition and onwards. 	</a:t>
            </a:r>
          </a:p>
          <a:p>
            <a:pPr marL="0" indent="0" algn="just">
              <a:lnSpc>
                <a:spcPct val="120000"/>
              </a:lnSpc>
              <a:buNone/>
            </a:pPr>
            <a:r>
              <a:rPr lang="en-IN" sz="2800" b="1" dirty="0"/>
              <a:t>E Resources: </a:t>
            </a:r>
            <a:r>
              <a:rPr lang="en-IN" sz="2800" dirty="0"/>
              <a:t>	</a:t>
            </a:r>
          </a:p>
          <a:p>
            <a:pPr marL="0" indent="0" algn="just">
              <a:lnSpc>
                <a:spcPct val="120000"/>
              </a:lnSpc>
              <a:buNone/>
            </a:pPr>
            <a:r>
              <a:rPr lang="en-IN" sz="2800" dirty="0"/>
              <a:t>3. PL/SQL study material.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8600" y="152400"/>
            <a:ext cx="8686800" cy="533400"/>
          </a:xfrm>
        </p:spPr>
        <p:style>
          <a:lnRef idx="2">
            <a:schemeClr val="accent2"/>
          </a:lnRef>
          <a:fillRef idx="1">
            <a:schemeClr val="lt1"/>
          </a:fillRef>
          <a:effectRef idx="0">
            <a:schemeClr val="accent2"/>
          </a:effectRef>
          <a:fontRef idx="minor">
            <a:schemeClr val="dk1"/>
          </a:fontRef>
        </p:style>
        <p:txBody>
          <a:bodyPr>
            <a:noAutofit/>
          </a:bodyPr>
          <a:lstStyle/>
          <a:p>
            <a:pPr marL="342900" indent="-342900" fontAlgn="base">
              <a:spcBef>
                <a:spcPct val="20000"/>
              </a:spcBef>
              <a:spcAft>
                <a:spcPct val="0"/>
              </a:spcAft>
            </a:pPr>
            <a:r>
              <a:rPr lang="en-US" sz="2800" b="1" dirty="0">
                <a:solidFill>
                  <a:schemeClr val="tx2"/>
                </a:solidFill>
              </a:rPr>
              <a:t>6. Providing Multiple User Interfaces</a:t>
            </a:r>
          </a:p>
        </p:txBody>
      </p:sp>
      <p:sp>
        <p:nvSpPr>
          <p:cNvPr id="3" name="Rectangle 3"/>
          <p:cNvSpPr txBox="1">
            <a:spLocks noChangeArrowheads="1"/>
          </p:cNvSpPr>
          <p:nvPr/>
        </p:nvSpPr>
        <p:spPr>
          <a:xfrm>
            <a:off x="228600" y="838200"/>
            <a:ext cx="8686800" cy="57912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pic>
        <p:nvPicPr>
          <p:cNvPr id="2053" name="Picture 5"/>
          <p:cNvPicPr>
            <a:picLocks noChangeAspect="1" noChangeArrowheads="1"/>
          </p:cNvPicPr>
          <p:nvPr/>
        </p:nvPicPr>
        <p:blipFill>
          <a:blip r:embed="rId2"/>
          <a:srcRect/>
          <a:stretch>
            <a:fillRect/>
          </a:stretch>
        </p:blipFill>
        <p:spPr bwMode="auto">
          <a:xfrm>
            <a:off x="5257800" y="3200400"/>
            <a:ext cx="3514578" cy="33900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32" name="Group 31"/>
          <p:cNvGrpSpPr/>
          <p:nvPr/>
        </p:nvGrpSpPr>
        <p:grpSpPr>
          <a:xfrm>
            <a:off x="457200" y="1066800"/>
            <a:ext cx="7467600" cy="4267200"/>
            <a:chOff x="685800" y="1371600"/>
            <a:chExt cx="7467600" cy="4267200"/>
          </a:xfrm>
        </p:grpSpPr>
        <p:sp>
          <p:nvSpPr>
            <p:cNvPr id="5" name="Flowchart: Magnetic Disk 4"/>
            <p:cNvSpPr/>
            <p:nvPr/>
          </p:nvSpPr>
          <p:spPr>
            <a:xfrm>
              <a:off x="3048000" y="2743200"/>
              <a:ext cx="1828800" cy="1066800"/>
            </a:xfrm>
            <a:prstGeom prst="flowChartMagneticDisk">
              <a:avLst/>
            </a:prstGeom>
            <a:ln w="47625"/>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a:t>Database</a:t>
              </a:r>
            </a:p>
          </p:txBody>
        </p:sp>
        <p:sp>
          <p:nvSpPr>
            <p:cNvPr id="6" name="Rectangle 5"/>
            <p:cNvSpPr/>
            <p:nvPr/>
          </p:nvSpPr>
          <p:spPr>
            <a:xfrm>
              <a:off x="3733800" y="4419600"/>
              <a:ext cx="1371600" cy="381000"/>
            </a:xfrm>
            <a:prstGeom prst="rect">
              <a:avLst/>
            </a:prstGeom>
            <a:ln w="47625"/>
          </p:spPr>
          <p:style>
            <a:lnRef idx="1">
              <a:schemeClr val="dk1"/>
            </a:lnRef>
            <a:fillRef idx="2">
              <a:schemeClr val="dk1"/>
            </a:fillRef>
            <a:effectRef idx="1">
              <a:schemeClr val="dk1"/>
            </a:effectRef>
            <a:fontRef idx="minor">
              <a:schemeClr val="dk1"/>
            </a:fontRef>
          </p:style>
          <p:txBody>
            <a:bodyPr rtlCol="0" anchor="ctr"/>
            <a:lstStyle/>
            <a:p>
              <a:pPr algn="ctr"/>
              <a:r>
                <a:rPr lang="en-US" b="1" dirty="0"/>
                <a:t>Mobile apps</a:t>
              </a:r>
            </a:p>
          </p:txBody>
        </p:sp>
        <p:sp>
          <p:nvSpPr>
            <p:cNvPr id="9" name="Rectangle 8"/>
            <p:cNvSpPr/>
            <p:nvPr/>
          </p:nvSpPr>
          <p:spPr>
            <a:xfrm>
              <a:off x="5334000" y="1447800"/>
              <a:ext cx="2819400" cy="1295400"/>
            </a:xfrm>
            <a:prstGeom prst="rect">
              <a:avLst/>
            </a:prstGeom>
            <a:ln w="47625"/>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t>Menu-driven interfaces and natural language interfaces for standalone users</a:t>
              </a:r>
            </a:p>
          </p:txBody>
        </p:sp>
        <p:sp>
          <p:nvSpPr>
            <p:cNvPr id="11" name="Rectangle 10"/>
            <p:cNvSpPr/>
            <p:nvPr/>
          </p:nvSpPr>
          <p:spPr>
            <a:xfrm>
              <a:off x="2667000" y="1371600"/>
              <a:ext cx="1752600" cy="914400"/>
            </a:xfrm>
            <a:prstGeom prst="rect">
              <a:avLst/>
            </a:prstGeom>
            <a:ln w="47625"/>
          </p:spPr>
          <p:style>
            <a:lnRef idx="1">
              <a:schemeClr val="dk1"/>
            </a:lnRef>
            <a:fillRef idx="2">
              <a:schemeClr val="dk1"/>
            </a:fillRef>
            <a:effectRef idx="1">
              <a:schemeClr val="dk1"/>
            </a:effectRef>
            <a:fontRef idx="minor">
              <a:schemeClr val="dk1"/>
            </a:fontRef>
          </p:style>
          <p:txBody>
            <a:bodyPr rtlCol="0" anchor="ctr"/>
            <a:lstStyle/>
            <a:p>
              <a:pPr algn="ctr"/>
              <a:r>
                <a:rPr lang="en-US" b="1" dirty="0"/>
                <a:t>Command codes for parametric users</a:t>
              </a:r>
            </a:p>
          </p:txBody>
        </p:sp>
        <p:sp>
          <p:nvSpPr>
            <p:cNvPr id="12" name="Rectangle 11"/>
            <p:cNvSpPr/>
            <p:nvPr/>
          </p:nvSpPr>
          <p:spPr>
            <a:xfrm>
              <a:off x="914400" y="1905000"/>
              <a:ext cx="1371600" cy="381000"/>
            </a:xfrm>
            <a:prstGeom prst="rect">
              <a:avLst/>
            </a:prstGeom>
            <a:ln w="47625"/>
          </p:spPr>
          <p:style>
            <a:lnRef idx="1">
              <a:schemeClr val="dk1"/>
            </a:lnRef>
            <a:fillRef idx="2">
              <a:schemeClr val="dk1"/>
            </a:fillRef>
            <a:effectRef idx="1">
              <a:schemeClr val="dk1"/>
            </a:effectRef>
            <a:fontRef idx="minor">
              <a:schemeClr val="dk1"/>
            </a:fontRef>
          </p:style>
          <p:txBody>
            <a:bodyPr rtlCol="0" anchor="ctr"/>
            <a:lstStyle/>
            <a:p>
              <a:pPr algn="ctr"/>
              <a:r>
                <a:rPr lang="en-US" b="1" dirty="0"/>
                <a:t>Forms</a:t>
              </a:r>
            </a:p>
          </p:txBody>
        </p:sp>
        <p:sp>
          <p:nvSpPr>
            <p:cNvPr id="13" name="Rectangle 12"/>
            <p:cNvSpPr/>
            <p:nvPr/>
          </p:nvSpPr>
          <p:spPr>
            <a:xfrm>
              <a:off x="685800" y="2819400"/>
              <a:ext cx="1676400" cy="1066800"/>
            </a:xfrm>
            <a:prstGeom prst="rect">
              <a:avLst/>
            </a:prstGeom>
            <a:ln w="47625"/>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t>Query languages for casual users</a:t>
              </a:r>
            </a:p>
          </p:txBody>
        </p:sp>
        <p:sp>
          <p:nvSpPr>
            <p:cNvPr id="14" name="Rectangle 13"/>
            <p:cNvSpPr/>
            <p:nvPr/>
          </p:nvSpPr>
          <p:spPr>
            <a:xfrm>
              <a:off x="685800" y="4343400"/>
              <a:ext cx="2362200" cy="1295400"/>
            </a:xfrm>
            <a:prstGeom prst="rect">
              <a:avLst/>
            </a:prstGeom>
            <a:ln w="47625"/>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a:t>Programming language interfaces</a:t>
              </a:r>
            </a:p>
            <a:p>
              <a:pPr algn="ctr"/>
              <a:r>
                <a:rPr lang="en-US" sz="2000" b="1" dirty="0"/>
                <a:t>for application programmers</a:t>
              </a:r>
            </a:p>
          </p:txBody>
        </p:sp>
        <p:cxnSp>
          <p:nvCxnSpPr>
            <p:cNvPr id="16" name="Straight Arrow Connector 15"/>
            <p:cNvCxnSpPr/>
            <p:nvPr/>
          </p:nvCxnSpPr>
          <p:spPr>
            <a:xfrm rot="5400000" flipH="1" flipV="1">
              <a:off x="2971800" y="3810000"/>
              <a:ext cx="533400" cy="533400"/>
            </a:xfrm>
            <a:prstGeom prst="straightConnector1">
              <a:avLst/>
            </a:prstGeom>
            <a:ln w="4762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286000" y="2286000"/>
              <a:ext cx="762000" cy="609600"/>
            </a:xfrm>
            <a:prstGeom prst="straightConnector1">
              <a:avLst/>
            </a:prstGeom>
            <a:ln w="4762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5" idx="2"/>
            </p:cNvCxnSpPr>
            <p:nvPr/>
          </p:nvCxnSpPr>
          <p:spPr>
            <a:xfrm flipV="1">
              <a:off x="2362200" y="3276600"/>
              <a:ext cx="685800" cy="152400"/>
            </a:xfrm>
            <a:prstGeom prst="straightConnector1">
              <a:avLst/>
            </a:prstGeom>
            <a:ln w="4762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5" idx="1"/>
            </p:cNvCxnSpPr>
            <p:nvPr/>
          </p:nvCxnSpPr>
          <p:spPr>
            <a:xfrm rot="16200000" flipH="1">
              <a:off x="3619500" y="2400300"/>
              <a:ext cx="457200" cy="228600"/>
            </a:xfrm>
            <a:prstGeom prst="straightConnector1">
              <a:avLst/>
            </a:prstGeom>
            <a:ln w="4762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flipV="1">
              <a:off x="3886200" y="4038600"/>
              <a:ext cx="685800" cy="76200"/>
            </a:xfrm>
            <a:prstGeom prst="straightConnector1">
              <a:avLst/>
            </a:prstGeom>
            <a:ln w="4762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0800000" flipV="1">
              <a:off x="4876800" y="2743200"/>
              <a:ext cx="457200" cy="228600"/>
            </a:xfrm>
            <a:prstGeom prst="straightConnector1">
              <a:avLst/>
            </a:prstGeom>
            <a:ln w="4762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8600" y="152400"/>
            <a:ext cx="8686800" cy="533400"/>
          </a:xfrm>
        </p:spPr>
        <p:style>
          <a:lnRef idx="2">
            <a:schemeClr val="accent2"/>
          </a:lnRef>
          <a:fillRef idx="1">
            <a:schemeClr val="lt1"/>
          </a:fillRef>
          <a:effectRef idx="0">
            <a:schemeClr val="accent2"/>
          </a:effectRef>
          <a:fontRef idx="minor">
            <a:schemeClr val="dk1"/>
          </a:fontRef>
        </p:style>
        <p:txBody>
          <a:bodyPr>
            <a:noAutofit/>
          </a:bodyPr>
          <a:lstStyle/>
          <a:p>
            <a:pPr marL="342900" indent="-342900" algn="l" fontAlgn="base">
              <a:spcBef>
                <a:spcPct val="20000"/>
              </a:spcBef>
              <a:spcAft>
                <a:spcPct val="0"/>
              </a:spcAft>
            </a:pPr>
            <a:r>
              <a:rPr lang="en-US" sz="2800" b="1" dirty="0">
                <a:solidFill>
                  <a:schemeClr val="tx2"/>
                </a:solidFill>
              </a:rPr>
              <a:t>7. Representing Complex Relationships among Data</a:t>
            </a:r>
          </a:p>
        </p:txBody>
      </p:sp>
      <p:sp>
        <p:nvSpPr>
          <p:cNvPr id="3" name="Rectangle 3"/>
          <p:cNvSpPr txBox="1">
            <a:spLocks noChangeArrowheads="1"/>
          </p:cNvSpPr>
          <p:nvPr/>
        </p:nvSpPr>
        <p:spPr>
          <a:xfrm>
            <a:off x="228600" y="762000"/>
            <a:ext cx="8686800" cy="23622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algn="just">
              <a:lnSpc>
                <a:spcPct val="90000"/>
              </a:lnSpc>
              <a:buClr>
                <a:srgbClr val="C00000"/>
              </a:buClr>
              <a:buSzPct val="150000"/>
              <a:buFont typeface="Arial" pitchFamily="34" charset="0"/>
              <a:buChar char="•"/>
            </a:pPr>
            <a:r>
              <a:rPr lang="en-US" sz="2700" dirty="0"/>
              <a:t>A DBMS must have the capability to represent a variety of complex relationships among the data, to define new relationships as they arise, and to retrieve and update related data easily and efficiently.</a:t>
            </a:r>
          </a:p>
          <a:p>
            <a:pPr algn="just">
              <a:buFont typeface="Arial" pitchFamily="34" charset="0"/>
              <a:buChar char="•"/>
            </a:pP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
        <p:nvSpPr>
          <p:cNvPr id="4" name="Rectangle 2"/>
          <p:cNvSpPr txBox="1">
            <a:spLocks noChangeArrowheads="1"/>
          </p:cNvSpPr>
          <p:nvPr/>
        </p:nvSpPr>
        <p:spPr>
          <a:xfrm>
            <a:off x="228600" y="3352800"/>
            <a:ext cx="8686800" cy="5334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Autofit/>
          </a:bodyPr>
          <a:lstStyle/>
          <a:p>
            <a:pPr marL="342900" lvl="0" indent="-342900" algn="ctr" fontAlgn="base">
              <a:spcBef>
                <a:spcPct val="20000"/>
              </a:spcBef>
              <a:spcAft>
                <a:spcPct val="0"/>
              </a:spcAft>
            </a:pPr>
            <a:r>
              <a:rPr lang="en-US" sz="2800" b="1" dirty="0">
                <a:solidFill>
                  <a:schemeClr val="tx2"/>
                </a:solidFill>
              </a:rPr>
              <a:t>8. Enforcing Integrity Constraints</a:t>
            </a:r>
            <a:endParaRPr kumimoji="0" lang="en-US" sz="2800" b="1" i="0" u="none" strike="noStrike" kern="1200" cap="none" spc="0" normalizeH="0" baseline="0" noProof="0" dirty="0">
              <a:ln>
                <a:noFill/>
              </a:ln>
              <a:solidFill>
                <a:schemeClr val="tx2"/>
              </a:solidFill>
              <a:effectLst/>
              <a:uLnTx/>
              <a:uFillTx/>
              <a:latin typeface="+mn-lt"/>
              <a:ea typeface="+mn-ea"/>
              <a:cs typeface="+mn-cs"/>
            </a:endParaRPr>
          </a:p>
        </p:txBody>
      </p:sp>
      <p:sp>
        <p:nvSpPr>
          <p:cNvPr id="5" name="Rectangle 3"/>
          <p:cNvSpPr txBox="1">
            <a:spLocks noChangeArrowheads="1"/>
          </p:cNvSpPr>
          <p:nvPr/>
        </p:nvSpPr>
        <p:spPr>
          <a:xfrm>
            <a:off x="228600" y="3962400"/>
            <a:ext cx="8686800" cy="23622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fontScale="92500" lnSpcReduction="10000"/>
          </a:bodyPr>
          <a:lstStyle/>
          <a:p>
            <a:pPr algn="just">
              <a:buClr>
                <a:srgbClr val="C00000"/>
              </a:buClr>
              <a:buSzPct val="150000"/>
              <a:buFont typeface="Arial" pitchFamily="34" charset="0"/>
              <a:buChar char="•"/>
            </a:pPr>
            <a:r>
              <a:rPr lang="en-US" sz="2800" dirty="0"/>
              <a:t>The simplest type of integrity constraint involves specifying a data type for each data item.</a:t>
            </a:r>
          </a:p>
          <a:p>
            <a:pPr algn="just">
              <a:buClr>
                <a:srgbClr val="C00000"/>
              </a:buClr>
              <a:buSzPct val="150000"/>
              <a:buFont typeface="Arial" pitchFamily="34" charset="0"/>
              <a:buChar char="•"/>
            </a:pPr>
            <a:r>
              <a:rPr kumimoji="0" lang="en-US" sz="2800" b="0" i="0" u="none" strike="noStrike" kern="1200" cap="none" spc="0" normalizeH="0" baseline="0" noProof="0" dirty="0">
                <a:ln>
                  <a:noFill/>
                </a:ln>
                <a:solidFill>
                  <a:srgbClr val="000000"/>
                </a:solidFill>
                <a:effectLst/>
                <a:uLnTx/>
                <a:uFillTx/>
                <a:latin typeface="+mn-lt"/>
                <a:ea typeface="+mn-ea"/>
                <a:cs typeface="+mn-cs"/>
              </a:rPr>
              <a:t>Similarly there are </a:t>
            </a:r>
            <a:r>
              <a:rPr lang="en-US" sz="2800" b="1" dirty="0"/>
              <a:t>referential integrity key or uniqueness constraint.</a:t>
            </a:r>
          </a:p>
          <a:p>
            <a:pPr algn="just">
              <a:buClr>
                <a:srgbClr val="C00000"/>
              </a:buClr>
              <a:buSzPct val="150000"/>
              <a:buFont typeface="Arial" pitchFamily="34" charset="0"/>
              <a:buChar char="•"/>
            </a:pPr>
            <a:r>
              <a:rPr lang="en-US" sz="2800" dirty="0"/>
              <a:t>A data item may be entered erroneously and still satisfy the specified integrity constraints, DBMS can’t handle such things.</a:t>
            </a: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76200" y="152400"/>
            <a:ext cx="8991600" cy="533400"/>
          </a:xfrm>
        </p:spPr>
        <p:style>
          <a:lnRef idx="2">
            <a:schemeClr val="accent2"/>
          </a:lnRef>
          <a:fillRef idx="1">
            <a:schemeClr val="lt1"/>
          </a:fillRef>
          <a:effectRef idx="0">
            <a:schemeClr val="accent2"/>
          </a:effectRef>
          <a:fontRef idx="minor">
            <a:schemeClr val="dk1"/>
          </a:fontRef>
        </p:style>
        <p:txBody>
          <a:bodyPr>
            <a:noAutofit/>
          </a:bodyPr>
          <a:lstStyle/>
          <a:p>
            <a:pPr algn="l"/>
            <a:r>
              <a:rPr lang="en-US" sz="2700" b="1" dirty="0">
                <a:solidFill>
                  <a:schemeClr val="tx2"/>
                </a:solidFill>
              </a:rPr>
              <a:t>9.Permitting Inferencing and Actions Using Rules and Triggers</a:t>
            </a:r>
          </a:p>
        </p:txBody>
      </p:sp>
      <p:sp>
        <p:nvSpPr>
          <p:cNvPr id="3" name="Rectangle 3"/>
          <p:cNvSpPr txBox="1">
            <a:spLocks noChangeArrowheads="1"/>
          </p:cNvSpPr>
          <p:nvPr/>
        </p:nvSpPr>
        <p:spPr>
          <a:xfrm>
            <a:off x="76200" y="762000"/>
            <a:ext cx="8915400" cy="22098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lnSpcReduction="10000"/>
          </a:bodyPr>
          <a:lstStyle/>
          <a:p>
            <a:pPr marL="182880" algn="just">
              <a:buFont typeface="Arial" pitchFamily="34" charset="0"/>
              <a:buChar char="•"/>
            </a:pPr>
            <a:r>
              <a:rPr lang="en-US" sz="2400" dirty="0"/>
              <a:t>Some database systems provide capabilities for defining </a:t>
            </a:r>
            <a:r>
              <a:rPr lang="en-US" sz="2400" i="1" dirty="0"/>
              <a:t>deduction rules for inference </a:t>
            </a:r>
            <a:r>
              <a:rPr lang="en-US" sz="2400" dirty="0"/>
              <a:t>new information from the stored database facts.</a:t>
            </a:r>
          </a:p>
          <a:p>
            <a:pPr marL="182880" algn="just">
              <a:buFont typeface="Arial" pitchFamily="34" charset="0"/>
              <a:buChar char="•"/>
            </a:pPr>
            <a:r>
              <a:rPr lang="en-US" sz="2400" dirty="0"/>
              <a:t>A </a:t>
            </a:r>
            <a:r>
              <a:rPr lang="en-US" sz="2400" b="1" dirty="0"/>
              <a:t>trigger</a:t>
            </a:r>
            <a:r>
              <a:rPr lang="en-US" sz="2400" dirty="0"/>
              <a:t> is a form of a rule activated by updates to the table, which results in performing some additional operations to some other tables, sending messages, and so on. More involved procedures to enforce rules are popularly called </a:t>
            </a:r>
            <a:r>
              <a:rPr lang="en-US" sz="2400" b="1" dirty="0"/>
              <a:t>stored procedures.</a:t>
            </a:r>
          </a:p>
        </p:txBody>
      </p:sp>
      <p:sp>
        <p:nvSpPr>
          <p:cNvPr id="4" name="Rectangle 2"/>
          <p:cNvSpPr txBox="1">
            <a:spLocks noChangeArrowheads="1"/>
          </p:cNvSpPr>
          <p:nvPr/>
        </p:nvSpPr>
        <p:spPr>
          <a:xfrm>
            <a:off x="76200" y="3124200"/>
            <a:ext cx="8991600" cy="5334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Autofit/>
          </a:bodyPr>
          <a:lstStyle/>
          <a:p>
            <a:r>
              <a:rPr lang="en-US" sz="2800" b="1" dirty="0">
                <a:solidFill>
                  <a:schemeClr val="tx2"/>
                </a:solidFill>
              </a:rPr>
              <a:t>10.Additional Implications of Using the Database Approach</a:t>
            </a:r>
            <a:endParaRPr lang="en-US" sz="2800" dirty="0">
              <a:solidFill>
                <a:schemeClr val="tx2"/>
              </a:solidFill>
            </a:endParaRPr>
          </a:p>
        </p:txBody>
      </p:sp>
      <p:sp>
        <p:nvSpPr>
          <p:cNvPr id="5" name="Rectangle 3"/>
          <p:cNvSpPr txBox="1">
            <a:spLocks noChangeArrowheads="1"/>
          </p:cNvSpPr>
          <p:nvPr/>
        </p:nvSpPr>
        <p:spPr>
          <a:xfrm>
            <a:off x="152400" y="3733800"/>
            <a:ext cx="8915400" cy="28956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marL="182880" algn="just">
              <a:buFont typeface="Arial" pitchFamily="34" charset="0"/>
              <a:buChar char="•"/>
            </a:pPr>
            <a:r>
              <a:rPr lang="en-US" sz="2400" dirty="0"/>
              <a:t>Potential for Enforcing Standards</a:t>
            </a:r>
          </a:p>
          <a:p>
            <a:pPr marL="182880" algn="just">
              <a:buFont typeface="Arial" pitchFamily="34" charset="0"/>
              <a:buChar char="•"/>
            </a:pPr>
            <a:r>
              <a:rPr lang="en-US" sz="2400" dirty="0"/>
              <a:t>Reduced Application Development Time</a:t>
            </a:r>
          </a:p>
          <a:p>
            <a:pPr marL="182880" algn="just">
              <a:buFont typeface="Arial" pitchFamily="34" charset="0"/>
              <a:buChar char="•"/>
            </a:pPr>
            <a:r>
              <a:rPr lang="en-US" sz="2400" dirty="0"/>
              <a:t>Flexibility</a:t>
            </a:r>
          </a:p>
          <a:p>
            <a:pPr marL="182880" algn="just">
              <a:buFont typeface="Arial" pitchFamily="34" charset="0"/>
              <a:buChar char="•"/>
            </a:pPr>
            <a:r>
              <a:rPr lang="en-US" sz="2400" dirty="0"/>
              <a:t>Availability of Up-to-Date Information</a:t>
            </a:r>
            <a:endParaRPr kumimoji="0" lang="en-US" sz="240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8600" y="152400"/>
            <a:ext cx="8686800" cy="533400"/>
          </a:xfrm>
        </p:spPr>
        <p:style>
          <a:lnRef idx="2">
            <a:schemeClr val="accent2"/>
          </a:lnRef>
          <a:fillRef idx="1">
            <a:schemeClr val="lt1"/>
          </a:fillRef>
          <a:effectRef idx="0">
            <a:schemeClr val="accent2"/>
          </a:effectRef>
          <a:fontRef idx="minor">
            <a:schemeClr val="dk1"/>
          </a:fontRef>
        </p:style>
        <p:txBody>
          <a:bodyPr>
            <a:noAutofit/>
          </a:bodyPr>
          <a:lstStyle/>
          <a:p>
            <a:pPr marL="342900" indent="-342900" fontAlgn="base">
              <a:spcBef>
                <a:spcPct val="20000"/>
              </a:spcBef>
              <a:spcAft>
                <a:spcPct val="0"/>
              </a:spcAft>
            </a:pPr>
            <a:r>
              <a:rPr lang="en-US" sz="3200" b="1" dirty="0"/>
              <a:t>Data Models, Schemas, and Instances</a:t>
            </a:r>
            <a:endParaRPr lang="en-US" sz="3200" b="1" dirty="0">
              <a:solidFill>
                <a:srgbClr val="0070C0"/>
              </a:solidFill>
            </a:endParaRPr>
          </a:p>
        </p:txBody>
      </p:sp>
      <p:sp>
        <p:nvSpPr>
          <p:cNvPr id="3" name="Rectangle 3"/>
          <p:cNvSpPr txBox="1">
            <a:spLocks noChangeArrowheads="1"/>
          </p:cNvSpPr>
          <p:nvPr/>
        </p:nvSpPr>
        <p:spPr>
          <a:xfrm>
            <a:off x="228600" y="762000"/>
            <a:ext cx="8686800" cy="60198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algn="just">
              <a:spcBef>
                <a:spcPts val="200"/>
              </a:spcBef>
              <a:spcAft>
                <a:spcPts val="200"/>
              </a:spcAft>
              <a:buFont typeface="Arial" pitchFamily="34" charset="0"/>
              <a:buChar char="•"/>
            </a:pPr>
            <a:r>
              <a:rPr lang="en-US" sz="2800" b="1" dirty="0"/>
              <a:t> </a:t>
            </a:r>
            <a:r>
              <a:rPr lang="en-US" sz="2800" b="1" dirty="0">
                <a:solidFill>
                  <a:srgbClr val="C00000"/>
                </a:solidFill>
              </a:rPr>
              <a:t>Data abstraction </a:t>
            </a:r>
            <a:r>
              <a:rPr lang="en-US" sz="2800" dirty="0"/>
              <a:t>generally refers to the </a:t>
            </a:r>
            <a:r>
              <a:rPr lang="en-US" sz="2800" b="1" dirty="0"/>
              <a:t>suppression of</a:t>
            </a:r>
          </a:p>
          <a:p>
            <a:pPr algn="just">
              <a:spcBef>
                <a:spcPts val="200"/>
              </a:spcBef>
              <a:spcAft>
                <a:spcPts val="200"/>
              </a:spcAft>
            </a:pPr>
            <a:r>
              <a:rPr lang="en-US" sz="2800" b="1" dirty="0"/>
              <a:t>details of Data organization and storage</a:t>
            </a:r>
            <a:r>
              <a:rPr lang="en-US" sz="2800" dirty="0"/>
              <a:t>, and the highlighting of the essential features for an improved understanding of Data.</a:t>
            </a:r>
          </a:p>
          <a:p>
            <a:pPr algn="just">
              <a:spcBef>
                <a:spcPts val="200"/>
              </a:spcBef>
              <a:spcAft>
                <a:spcPts val="200"/>
              </a:spcAft>
              <a:buFont typeface="Arial" pitchFamily="34" charset="0"/>
              <a:buChar char="•"/>
            </a:pPr>
            <a:r>
              <a:rPr lang="en-US" sz="2800" b="1" dirty="0"/>
              <a:t> </a:t>
            </a:r>
            <a:r>
              <a:rPr lang="en-US" sz="2800" b="1" dirty="0">
                <a:solidFill>
                  <a:srgbClr val="C00000"/>
                </a:solidFill>
              </a:rPr>
              <a:t>Data model</a:t>
            </a:r>
            <a:r>
              <a:rPr lang="en-US" sz="2800" dirty="0"/>
              <a:t>—a collection of concepts that can be used to    describe the </a:t>
            </a:r>
            <a:r>
              <a:rPr lang="en-US" sz="2800" b="1" dirty="0"/>
              <a:t>structure of a Database</a:t>
            </a:r>
            <a:r>
              <a:rPr lang="en-US" sz="2800" dirty="0"/>
              <a:t>—provides the necessary means to achieve this abstraction.</a:t>
            </a:r>
          </a:p>
          <a:p>
            <a:pPr algn="just">
              <a:spcBef>
                <a:spcPts val="200"/>
              </a:spcBef>
              <a:spcAft>
                <a:spcPts val="200"/>
              </a:spcAft>
              <a:buFont typeface="Arial" pitchFamily="34" charset="0"/>
              <a:buChar char="•"/>
            </a:pPr>
            <a:r>
              <a:rPr lang="en-US" sz="2800" dirty="0"/>
              <a:t> The Data in the Database at a particular moment in time is called a </a:t>
            </a:r>
            <a:r>
              <a:rPr lang="en-US" sz="2800" b="1" dirty="0">
                <a:solidFill>
                  <a:srgbClr val="C00000"/>
                </a:solidFill>
              </a:rPr>
              <a:t>Database state or snapshot</a:t>
            </a:r>
            <a:r>
              <a:rPr lang="en-US" sz="2800" b="1" dirty="0"/>
              <a:t>. </a:t>
            </a:r>
            <a:r>
              <a:rPr lang="en-US" sz="2800" dirty="0"/>
              <a:t>It is also called the </a:t>
            </a:r>
            <a:r>
              <a:rPr lang="en-US" sz="2800" b="1" i="1" dirty="0">
                <a:solidFill>
                  <a:srgbClr val="C00000"/>
                </a:solidFill>
              </a:rPr>
              <a:t>current set of occurrences or instances</a:t>
            </a:r>
            <a:r>
              <a:rPr lang="en-US" sz="2800" b="1" i="1" dirty="0"/>
              <a:t> </a:t>
            </a:r>
            <a:r>
              <a:rPr lang="en-US" sz="2800" i="1" dirty="0"/>
              <a:t>in</a:t>
            </a:r>
            <a:r>
              <a:rPr lang="en-US" sz="2800" b="1" i="1" dirty="0"/>
              <a:t> </a:t>
            </a:r>
            <a:r>
              <a:rPr lang="en-US" sz="2800" dirty="0"/>
              <a:t>the Database.</a:t>
            </a:r>
          </a:p>
          <a:p>
            <a:pPr algn="just">
              <a:spcBef>
                <a:spcPts val="200"/>
              </a:spcBef>
              <a:spcAft>
                <a:spcPts val="200"/>
              </a:spcAft>
              <a:buFont typeface="Arial" pitchFamily="34" charset="0"/>
              <a:buChar char="•"/>
            </a:pPr>
            <a:r>
              <a:rPr lang="en-US" sz="2800" dirty="0"/>
              <a:t>The description of a Database is called the </a:t>
            </a:r>
            <a:r>
              <a:rPr lang="en-US" sz="2800" b="1" dirty="0">
                <a:solidFill>
                  <a:srgbClr val="C00000"/>
                </a:solidFill>
              </a:rPr>
              <a:t>Database schema</a:t>
            </a:r>
            <a:r>
              <a:rPr lang="en-US" sz="2800" b="1" dirty="0"/>
              <a:t>, </a:t>
            </a:r>
            <a:r>
              <a:rPr lang="en-US" sz="2800" dirty="0"/>
              <a:t>which is specified during Database design and is not expected to change frequently.</a:t>
            </a:r>
          </a:p>
        </p:txBody>
      </p:sp>
    </p:spTree>
    <p:extLst>
      <p:ext uri="{BB962C8B-B14F-4D97-AF65-F5344CB8AC3E}">
        <p14:creationId xmlns:p14="http://schemas.microsoft.com/office/powerpoint/2010/main" val="42870405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8600" y="152400"/>
            <a:ext cx="8686800" cy="533400"/>
          </a:xfrm>
        </p:spPr>
        <p:style>
          <a:lnRef idx="2">
            <a:schemeClr val="accent2"/>
          </a:lnRef>
          <a:fillRef idx="1">
            <a:schemeClr val="lt1"/>
          </a:fillRef>
          <a:effectRef idx="0">
            <a:schemeClr val="accent2"/>
          </a:effectRef>
          <a:fontRef idx="minor">
            <a:schemeClr val="dk1"/>
          </a:fontRef>
        </p:style>
        <p:txBody>
          <a:bodyPr>
            <a:noAutofit/>
          </a:bodyPr>
          <a:lstStyle/>
          <a:p>
            <a:pPr marL="342900" indent="-342900" fontAlgn="base">
              <a:spcBef>
                <a:spcPct val="20000"/>
              </a:spcBef>
              <a:spcAft>
                <a:spcPct val="0"/>
              </a:spcAft>
            </a:pPr>
            <a:r>
              <a:rPr lang="en-US" sz="3200" b="1" dirty="0"/>
              <a:t>Categories of Data Models</a:t>
            </a:r>
            <a:endParaRPr lang="en-US" sz="3200" b="1" dirty="0">
              <a:solidFill>
                <a:srgbClr val="0070C0"/>
              </a:solidFill>
            </a:endParaRPr>
          </a:p>
        </p:txBody>
      </p:sp>
      <p:sp>
        <p:nvSpPr>
          <p:cNvPr id="3" name="Rectangle 3"/>
          <p:cNvSpPr txBox="1">
            <a:spLocks noChangeArrowheads="1"/>
          </p:cNvSpPr>
          <p:nvPr/>
        </p:nvSpPr>
        <p:spPr>
          <a:xfrm>
            <a:off x="228600" y="762000"/>
            <a:ext cx="8686800" cy="60198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p>
            <a:pPr marL="457200" indent="-457200">
              <a:buAutoNum type="arabicPeriod"/>
            </a:pPr>
            <a:endParaRPr lang="en-US" sz="2600" b="1" dirty="0"/>
          </a:p>
          <a:p>
            <a:pPr marL="457200" indent="-457200">
              <a:buAutoNum type="arabicPeriod"/>
            </a:pPr>
            <a:r>
              <a:rPr lang="en-US" sz="2600" b="1" dirty="0">
                <a:solidFill>
                  <a:srgbClr val="C00000"/>
                </a:solidFill>
              </a:rPr>
              <a:t>High-level or conceptual Data models:</a:t>
            </a:r>
            <a:r>
              <a:rPr lang="en-US" sz="2600" b="1" dirty="0"/>
              <a:t> </a:t>
            </a:r>
            <a:r>
              <a:rPr lang="en-US" sz="2600" dirty="0"/>
              <a:t>Provide concepts that are close to the way many users perceive Data. Conceptual Data models use concepts such as entities, attributes, and relationships.</a:t>
            </a:r>
          </a:p>
          <a:p>
            <a:pPr marL="457200" indent="-457200"/>
            <a:endParaRPr lang="en-US" sz="2600" dirty="0"/>
          </a:p>
          <a:p>
            <a:r>
              <a:rPr lang="en-US" sz="2600" b="1" dirty="0">
                <a:solidFill>
                  <a:srgbClr val="C00000"/>
                </a:solidFill>
              </a:rPr>
              <a:t>2.  Low-level or physical Data models:</a:t>
            </a:r>
            <a:r>
              <a:rPr lang="en-US" sz="2600" b="1" dirty="0"/>
              <a:t>  </a:t>
            </a:r>
            <a:r>
              <a:rPr lang="en-US" sz="2600" dirty="0"/>
              <a:t>Provide concepts that</a:t>
            </a:r>
          </a:p>
          <a:p>
            <a:r>
              <a:rPr lang="en-US" sz="2600" dirty="0"/>
              <a:t>     describe the details of how Data is stored on the computer  </a:t>
            </a:r>
          </a:p>
          <a:p>
            <a:r>
              <a:rPr lang="en-US" sz="2600" dirty="0"/>
              <a:t>     storage media, typically magnetic disks. </a:t>
            </a:r>
          </a:p>
          <a:p>
            <a:endParaRPr lang="en-US" sz="2600" dirty="0"/>
          </a:p>
          <a:p>
            <a:pPr algn="just"/>
            <a:r>
              <a:rPr lang="en-US" sz="2600" b="1" dirty="0">
                <a:solidFill>
                  <a:srgbClr val="C00000"/>
                </a:solidFill>
              </a:rPr>
              <a:t>3. Representational</a:t>
            </a:r>
            <a:r>
              <a:rPr lang="en-US" sz="2600" dirty="0">
                <a:solidFill>
                  <a:srgbClr val="C00000"/>
                </a:solidFill>
              </a:rPr>
              <a:t>(or </a:t>
            </a:r>
            <a:r>
              <a:rPr lang="en-US" sz="2600" b="1" dirty="0">
                <a:solidFill>
                  <a:srgbClr val="C00000"/>
                </a:solidFill>
              </a:rPr>
              <a:t>implementation) Data models: </a:t>
            </a:r>
            <a:r>
              <a:rPr lang="en-US" sz="2600" dirty="0"/>
              <a:t>Provide </a:t>
            </a:r>
          </a:p>
          <a:p>
            <a:pPr algn="just"/>
            <a:r>
              <a:rPr lang="en-US" sz="2600" dirty="0"/>
              <a:t>     concepts that may be easily understood by end users but </a:t>
            </a:r>
          </a:p>
          <a:p>
            <a:pPr algn="just"/>
            <a:r>
              <a:rPr lang="en-US" sz="2600" dirty="0"/>
              <a:t>     that are not too far removed from the way Data is organized </a:t>
            </a:r>
          </a:p>
          <a:p>
            <a:pPr algn="just"/>
            <a:r>
              <a:rPr lang="en-US" sz="2600" dirty="0"/>
              <a:t>     in computer storage.</a:t>
            </a:r>
            <a:endParaRPr kumimoji="0" lang="en-US" sz="260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39109788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8600" y="152400"/>
            <a:ext cx="8686800" cy="457200"/>
          </a:xfrm>
        </p:spPr>
        <p:style>
          <a:lnRef idx="2">
            <a:schemeClr val="accent2"/>
          </a:lnRef>
          <a:fillRef idx="1">
            <a:schemeClr val="lt1"/>
          </a:fillRef>
          <a:effectRef idx="0">
            <a:schemeClr val="accent2"/>
          </a:effectRef>
          <a:fontRef idx="minor">
            <a:schemeClr val="dk1"/>
          </a:fontRef>
        </p:style>
        <p:txBody>
          <a:bodyPr>
            <a:noAutofit/>
          </a:bodyPr>
          <a:lstStyle/>
          <a:p>
            <a:r>
              <a:rPr lang="en-US" sz="2800" b="1" dirty="0"/>
              <a:t>Three-Schema Architecture</a:t>
            </a:r>
            <a:endParaRPr lang="en-US" sz="2800" b="1" dirty="0">
              <a:solidFill>
                <a:srgbClr val="0070C0"/>
              </a:solidFill>
            </a:endParaRPr>
          </a:p>
        </p:txBody>
      </p:sp>
      <p:pic>
        <p:nvPicPr>
          <p:cNvPr id="1029" name="Picture 5"/>
          <p:cNvPicPr>
            <a:picLocks noChangeAspect="1" noChangeArrowheads="1"/>
          </p:cNvPicPr>
          <p:nvPr/>
        </p:nvPicPr>
        <p:blipFill>
          <a:blip r:embed="rId2"/>
          <a:srcRect/>
          <a:stretch>
            <a:fillRect/>
          </a:stretch>
        </p:blipFill>
        <p:spPr bwMode="auto">
          <a:xfrm>
            <a:off x="1159412" y="1338142"/>
            <a:ext cx="7146388" cy="53674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152400" y="609600"/>
            <a:ext cx="8928534" cy="646331"/>
          </a:xfrm>
          <a:prstGeom prst="rect">
            <a:avLst/>
          </a:prstGeom>
          <a:noFill/>
        </p:spPr>
        <p:txBody>
          <a:bodyPr wrap="none" rtlCol="0">
            <a:spAutoFit/>
          </a:bodyPr>
          <a:lstStyle/>
          <a:p>
            <a:r>
              <a:rPr lang="en-US" b="1" dirty="0"/>
              <a:t>The goal of three schema architecture is to separate the user applications from the physical </a:t>
            </a:r>
          </a:p>
          <a:p>
            <a:r>
              <a:rPr lang="en-US" b="1" dirty="0"/>
              <a:t>database</a:t>
            </a:r>
          </a:p>
        </p:txBody>
      </p:sp>
    </p:spTree>
    <p:extLst>
      <p:ext uri="{BB962C8B-B14F-4D97-AF65-F5344CB8AC3E}">
        <p14:creationId xmlns:p14="http://schemas.microsoft.com/office/powerpoint/2010/main" val="1298056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8600" y="152400"/>
            <a:ext cx="8686800" cy="533400"/>
          </a:xfrm>
        </p:spPr>
        <p:style>
          <a:lnRef idx="2">
            <a:schemeClr val="accent2"/>
          </a:lnRef>
          <a:fillRef idx="1">
            <a:schemeClr val="lt1"/>
          </a:fillRef>
          <a:effectRef idx="0">
            <a:schemeClr val="accent2"/>
          </a:effectRef>
          <a:fontRef idx="minor">
            <a:schemeClr val="dk1"/>
          </a:fontRef>
        </p:style>
        <p:txBody>
          <a:bodyPr>
            <a:noAutofit/>
          </a:bodyPr>
          <a:lstStyle/>
          <a:p>
            <a:pPr marL="342900" indent="-342900" fontAlgn="base">
              <a:spcBef>
                <a:spcPct val="20000"/>
              </a:spcBef>
              <a:spcAft>
                <a:spcPct val="0"/>
              </a:spcAft>
            </a:pPr>
            <a:r>
              <a:rPr lang="en-US" sz="2800" b="1" dirty="0">
                <a:solidFill>
                  <a:prstClr val="black"/>
                </a:solidFill>
              </a:rPr>
              <a:t>Three-Schema Architecture and Data Independence</a:t>
            </a:r>
            <a:endParaRPr lang="en-US" sz="3200" b="1" dirty="0">
              <a:solidFill>
                <a:srgbClr val="0070C0"/>
              </a:solidFill>
            </a:endParaRPr>
          </a:p>
        </p:txBody>
      </p:sp>
      <p:sp>
        <p:nvSpPr>
          <p:cNvPr id="3" name="Rectangle 3"/>
          <p:cNvSpPr txBox="1">
            <a:spLocks noChangeArrowheads="1"/>
          </p:cNvSpPr>
          <p:nvPr/>
        </p:nvSpPr>
        <p:spPr>
          <a:xfrm>
            <a:off x="228600" y="762000"/>
            <a:ext cx="8686800" cy="60198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marL="514350" indent="-514350" algn="just">
              <a:buAutoNum type="arabicPeriod"/>
            </a:pPr>
            <a:endParaRPr lang="en-US" sz="2500" b="1" dirty="0"/>
          </a:p>
          <a:p>
            <a:pPr marL="514350" indent="-514350" algn="just">
              <a:buAutoNum type="arabicPeriod"/>
            </a:pPr>
            <a:r>
              <a:rPr lang="en-US" sz="2500" b="1" dirty="0">
                <a:solidFill>
                  <a:srgbClr val="C00000"/>
                </a:solidFill>
              </a:rPr>
              <a:t>The internal level has an internal schema, which describes the physical </a:t>
            </a:r>
            <a:r>
              <a:rPr lang="en-US" sz="2500" dirty="0"/>
              <a:t>storage structure of the Database. The internal schema uses a physical Data model and describes the complete details of Data storage and access paths for the Database.</a:t>
            </a:r>
          </a:p>
          <a:p>
            <a:pPr marL="514350" indent="-514350" algn="just">
              <a:buAutoNum type="arabicPeriod"/>
            </a:pPr>
            <a:r>
              <a:rPr lang="en-US" sz="2500" b="1" dirty="0">
                <a:solidFill>
                  <a:srgbClr val="C00000"/>
                </a:solidFill>
              </a:rPr>
              <a:t>The conceptual schema</a:t>
            </a:r>
            <a:r>
              <a:rPr lang="en-US" sz="2500" dirty="0">
                <a:solidFill>
                  <a:srgbClr val="C00000"/>
                </a:solidFill>
              </a:rPr>
              <a:t> </a:t>
            </a:r>
            <a:r>
              <a:rPr lang="en-US" sz="2500" dirty="0"/>
              <a:t>hides the details of physical storage structures and concentrates on describing entities, Data types, relationships, user operations, and constraints. Usually, a representational Data model is used to describe the conceptual schema.</a:t>
            </a:r>
          </a:p>
          <a:p>
            <a:pPr marL="514350" indent="-514350" algn="just">
              <a:buAutoNum type="arabicPeriod"/>
            </a:pPr>
            <a:r>
              <a:rPr lang="en-US" sz="2500" b="1" dirty="0">
                <a:solidFill>
                  <a:srgbClr val="C00000"/>
                </a:solidFill>
              </a:rPr>
              <a:t>The</a:t>
            </a:r>
            <a:r>
              <a:rPr lang="en-US" sz="2500" dirty="0"/>
              <a:t> </a:t>
            </a:r>
            <a:r>
              <a:rPr lang="en-US" sz="2500" b="1" dirty="0">
                <a:solidFill>
                  <a:srgbClr val="C00000"/>
                </a:solidFill>
              </a:rPr>
              <a:t>external or view level </a:t>
            </a:r>
            <a:r>
              <a:rPr lang="en-US" sz="2500" dirty="0"/>
              <a:t>includes a number of external schemas or user views. Each external schema describes the part of the Database that a particular user group is interested in and hides the rest of the Database from that user group.</a:t>
            </a:r>
            <a:endParaRPr kumimoji="0" lang="en-US" sz="2500" b="0" i="0" u="none" strike="noStrike" kern="1200" cap="none" spc="0" normalizeH="0" baseline="0" noProof="0" dirty="0">
              <a:ln>
                <a:noFill/>
              </a:ln>
              <a:solidFill>
                <a:srgbClr val="000000"/>
              </a:solidFill>
              <a:effectLst/>
              <a:uLnTx/>
              <a:uFillTx/>
              <a:ea typeface="+mn-ea"/>
              <a:cs typeface="+mn-cs"/>
            </a:endParaRPr>
          </a:p>
        </p:txBody>
      </p:sp>
    </p:spTree>
    <p:extLst>
      <p:ext uri="{BB962C8B-B14F-4D97-AF65-F5344CB8AC3E}">
        <p14:creationId xmlns:p14="http://schemas.microsoft.com/office/powerpoint/2010/main" val="5924708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228600" y="152400"/>
            <a:ext cx="8686800" cy="533400"/>
          </a:xfrm>
        </p:spPr>
        <p:style>
          <a:lnRef idx="2">
            <a:schemeClr val="accent2"/>
          </a:lnRef>
          <a:fillRef idx="1">
            <a:schemeClr val="lt1"/>
          </a:fillRef>
          <a:effectRef idx="0">
            <a:schemeClr val="accent2"/>
          </a:effectRef>
          <a:fontRef idx="minor">
            <a:schemeClr val="dk1"/>
          </a:fontRef>
        </p:style>
        <p:txBody>
          <a:bodyPr>
            <a:noAutofit/>
          </a:bodyPr>
          <a:lstStyle/>
          <a:p>
            <a:pPr marL="342900" indent="-342900" fontAlgn="base">
              <a:spcBef>
                <a:spcPct val="20000"/>
              </a:spcBef>
              <a:spcAft>
                <a:spcPct val="0"/>
              </a:spcAft>
            </a:pPr>
            <a:r>
              <a:rPr lang="en-US" sz="3200" b="1" dirty="0"/>
              <a:t>Data Independence</a:t>
            </a:r>
            <a:endParaRPr lang="en-US" sz="3200" b="1" dirty="0">
              <a:solidFill>
                <a:srgbClr val="0070C0"/>
              </a:solidFill>
            </a:endParaRPr>
          </a:p>
        </p:txBody>
      </p:sp>
      <p:sp>
        <p:nvSpPr>
          <p:cNvPr id="3" name="Rectangle 3"/>
          <p:cNvSpPr txBox="1">
            <a:spLocks noChangeArrowheads="1"/>
          </p:cNvSpPr>
          <p:nvPr/>
        </p:nvSpPr>
        <p:spPr>
          <a:xfrm>
            <a:off x="228600" y="762000"/>
            <a:ext cx="8686800" cy="601980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algn="just"/>
            <a:r>
              <a:rPr lang="en-US" sz="2800" b="1" dirty="0">
                <a:solidFill>
                  <a:srgbClr val="C00000"/>
                </a:solidFill>
              </a:rPr>
              <a:t>Data independence: </a:t>
            </a:r>
            <a:r>
              <a:rPr lang="en-US" sz="2800" dirty="0"/>
              <a:t>It is defined as the capacity to change the schema at one level of a Database system without having to change the schema at the next higher level</a:t>
            </a:r>
            <a:endParaRPr lang="en-US" sz="2800" dirty="0">
              <a:solidFill>
                <a:srgbClr val="C00000"/>
              </a:solidFill>
            </a:endParaRPr>
          </a:p>
          <a:p>
            <a:pPr marL="514350" indent="-514350" algn="just"/>
            <a:endParaRPr lang="en-US" sz="2800" b="1" dirty="0">
              <a:solidFill>
                <a:srgbClr val="C00000"/>
              </a:solidFill>
            </a:endParaRPr>
          </a:p>
          <a:p>
            <a:pPr marL="514350" indent="-514350" algn="just">
              <a:buAutoNum type="arabicPeriod"/>
            </a:pPr>
            <a:r>
              <a:rPr lang="en-US" sz="2800" b="1" dirty="0">
                <a:solidFill>
                  <a:srgbClr val="C00000"/>
                </a:solidFill>
              </a:rPr>
              <a:t>Logical Data independence</a:t>
            </a:r>
            <a:r>
              <a:rPr lang="en-US" sz="2800" b="1" dirty="0"/>
              <a:t> </a:t>
            </a:r>
            <a:r>
              <a:rPr lang="en-US" sz="2800" dirty="0"/>
              <a:t>is the capacity to</a:t>
            </a:r>
            <a:r>
              <a:rPr lang="en-US" sz="2800" b="1" dirty="0"/>
              <a:t> change </a:t>
            </a:r>
            <a:r>
              <a:rPr lang="en-US" sz="2800" dirty="0"/>
              <a:t>the</a:t>
            </a:r>
            <a:r>
              <a:rPr lang="en-US" sz="2800" b="1" dirty="0"/>
              <a:t> conceptual schema </a:t>
            </a:r>
            <a:r>
              <a:rPr lang="en-US" sz="2800" dirty="0"/>
              <a:t>without having to change external schemas or application programs.</a:t>
            </a:r>
          </a:p>
          <a:p>
            <a:pPr marL="514350" indent="-514350" algn="just"/>
            <a:endParaRPr lang="en-US" sz="2800" dirty="0"/>
          </a:p>
          <a:p>
            <a:pPr algn="just"/>
            <a:r>
              <a:rPr kumimoji="0" lang="en-US" sz="2800" b="1" i="0" u="none" strike="noStrike" kern="1200" cap="none" spc="0" normalizeH="0" baseline="0" noProof="0" dirty="0">
                <a:ln>
                  <a:noFill/>
                </a:ln>
                <a:solidFill>
                  <a:srgbClr val="C00000"/>
                </a:solidFill>
                <a:effectLst/>
                <a:uLnTx/>
                <a:uFillTx/>
                <a:latin typeface="+mn-lt"/>
                <a:ea typeface="+mn-ea"/>
                <a:cs typeface="+mn-cs"/>
              </a:rPr>
              <a:t>2.   </a:t>
            </a:r>
            <a:r>
              <a:rPr lang="en-US" sz="2800" b="1" dirty="0">
                <a:solidFill>
                  <a:srgbClr val="C00000"/>
                </a:solidFill>
              </a:rPr>
              <a:t>Physical Data independence</a:t>
            </a:r>
            <a:r>
              <a:rPr lang="en-US" sz="2800" b="1" dirty="0"/>
              <a:t> </a:t>
            </a:r>
            <a:r>
              <a:rPr lang="en-US" sz="2800" dirty="0"/>
              <a:t>is the capacity to </a:t>
            </a:r>
            <a:r>
              <a:rPr lang="en-US" sz="2800" b="1" dirty="0"/>
              <a:t>change </a:t>
            </a:r>
          </a:p>
          <a:p>
            <a:pPr algn="just"/>
            <a:r>
              <a:rPr lang="en-US" sz="2800" b="1" dirty="0"/>
              <a:t>     </a:t>
            </a:r>
            <a:r>
              <a:rPr lang="en-US" sz="2800" dirty="0"/>
              <a:t>the</a:t>
            </a:r>
            <a:r>
              <a:rPr lang="en-US" sz="2800" b="1" dirty="0"/>
              <a:t> internal schema </a:t>
            </a:r>
            <a:r>
              <a:rPr lang="en-US" sz="2800" dirty="0"/>
              <a:t>without having to change the </a:t>
            </a:r>
          </a:p>
          <a:p>
            <a:pPr algn="just"/>
            <a:r>
              <a:rPr lang="en-US" sz="2800" dirty="0"/>
              <a:t>     conceptual schema. Hence, the external schemas need   </a:t>
            </a:r>
          </a:p>
          <a:p>
            <a:pPr algn="just"/>
            <a:r>
              <a:rPr lang="en-US" sz="2800" dirty="0"/>
              <a:t>     not be changed as well.</a:t>
            </a: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24559885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859281" y="0"/>
            <a:ext cx="7129974" cy="6576890"/>
          </a:xfrm>
          <a:prstGeom prst="rect">
            <a:avLst/>
          </a:prstGeom>
          <a:noFill/>
          <a:ln w="9525">
            <a:noFill/>
            <a:miter lim="800000"/>
            <a:headEnd/>
            <a:tailEnd/>
          </a:ln>
          <a:effectLst/>
        </p:spPr>
      </p:pic>
      <p:sp>
        <p:nvSpPr>
          <p:cNvPr id="3" name="TextBox 2"/>
          <p:cNvSpPr txBox="1"/>
          <p:nvPr/>
        </p:nvSpPr>
        <p:spPr>
          <a:xfrm>
            <a:off x="0" y="2895600"/>
            <a:ext cx="1905000" cy="1015663"/>
          </a:xfrm>
          <a:prstGeom prst="rect">
            <a:avLst/>
          </a:prstGeom>
          <a:noFill/>
        </p:spPr>
        <p:txBody>
          <a:bodyPr wrap="square" rtlCol="0">
            <a:spAutoFit/>
          </a:bodyPr>
          <a:lstStyle/>
          <a:p>
            <a:pPr algn="ctr"/>
            <a:r>
              <a:rPr lang="en-US" sz="3600" b="1" dirty="0">
                <a:solidFill>
                  <a:srgbClr val="C00000"/>
                </a:solidFill>
              </a:rPr>
              <a:t>DBMS</a:t>
            </a:r>
          </a:p>
          <a:p>
            <a:pPr algn="ctr"/>
            <a:r>
              <a:rPr lang="en-US" sz="2400" b="1" dirty="0">
                <a:solidFill>
                  <a:schemeClr val="accent1"/>
                </a:solidFill>
              </a:rPr>
              <a:t>Architecture</a:t>
            </a:r>
            <a:endParaRPr lang="en-US" sz="2000" b="1" dirty="0">
              <a:solidFill>
                <a:schemeClr val="accent1"/>
              </a:solidFill>
            </a:endParaRPr>
          </a:p>
        </p:txBody>
      </p:sp>
      <p:sp>
        <p:nvSpPr>
          <p:cNvPr id="4" name="Rectangle 3"/>
          <p:cNvSpPr/>
          <p:nvPr/>
        </p:nvSpPr>
        <p:spPr>
          <a:xfrm>
            <a:off x="2286000" y="6488668"/>
            <a:ext cx="6248400" cy="369332"/>
          </a:xfrm>
          <a:prstGeom prst="rect">
            <a:avLst/>
          </a:prstGeom>
        </p:spPr>
        <p:txBody>
          <a:bodyPr wrap="square">
            <a:spAutoFit/>
          </a:bodyPr>
          <a:lstStyle/>
          <a:p>
            <a:r>
              <a:rPr lang="en-US" dirty="0"/>
              <a:t>Figure: Component modules of a DBMS and their interactions.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272" y="76200"/>
            <a:ext cx="9025596"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en-US" dirty="0"/>
              <a:t>Figure illustrates, in a simplified form, the typical DBMS components. The figure is divided into two parts. The top part of the figure refers to the various users of the database environment and their interfaces. The lower part shows the internal modules of the DBMS responsible for storage of data and processing of transactions.</a:t>
            </a:r>
          </a:p>
        </p:txBody>
      </p:sp>
      <p:sp>
        <p:nvSpPr>
          <p:cNvPr id="5" name="Rectangle 4"/>
          <p:cNvSpPr/>
          <p:nvPr/>
        </p:nvSpPr>
        <p:spPr>
          <a:xfrm>
            <a:off x="76200" y="1598474"/>
            <a:ext cx="8991600"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n-US" dirty="0"/>
              <a:t>The top part of Figure shows interfaces for the DBA staff, casual users who work with interactive interfaces to formulate queries, application programmers who create programs using some host programming languages, and parametric users who do data entry work by supplying parameters to predefined transactions. The DBA staff works on defining the database and tuning it by making changes to its definition using the DDL and other privileged commands.</a:t>
            </a:r>
          </a:p>
        </p:txBody>
      </p:sp>
      <p:sp>
        <p:nvSpPr>
          <p:cNvPr id="6" name="Rectangle 5"/>
          <p:cNvSpPr/>
          <p:nvPr/>
        </p:nvSpPr>
        <p:spPr>
          <a:xfrm>
            <a:off x="76200" y="3697069"/>
            <a:ext cx="8991600" cy="64633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just"/>
            <a:r>
              <a:rPr lang="en-US" dirty="0"/>
              <a:t>The DDL compiler processes schema definitions, specified in the DDL, and stores descriptions of the schemas (meta-data) in the DBMS catalog.</a:t>
            </a:r>
          </a:p>
        </p:txBody>
      </p:sp>
      <p:sp>
        <p:nvSpPr>
          <p:cNvPr id="7" name="Rectangle 6"/>
          <p:cNvSpPr/>
          <p:nvPr/>
        </p:nvSpPr>
        <p:spPr>
          <a:xfrm>
            <a:off x="76200" y="4750475"/>
            <a:ext cx="8991600" cy="203132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just"/>
            <a:r>
              <a:rPr lang="en-US" dirty="0"/>
              <a:t>In the lower part of Figure 2.3, the </a:t>
            </a:r>
            <a:r>
              <a:rPr lang="en-US" b="1" dirty="0"/>
              <a:t>runtime database processor executes (1) the </a:t>
            </a:r>
            <a:r>
              <a:rPr lang="en-US" dirty="0"/>
              <a:t>privileged commands, (2) the executable query plans, and (3) the canned transactions with runtime parameters. It works with the </a:t>
            </a:r>
            <a:r>
              <a:rPr lang="en-US" b="1" dirty="0"/>
              <a:t>system catalog and may update it </a:t>
            </a:r>
            <a:r>
              <a:rPr lang="en-US" dirty="0"/>
              <a:t>with statistics. It also works with the </a:t>
            </a:r>
            <a:r>
              <a:rPr lang="en-US" b="1" dirty="0"/>
              <a:t>stored data manager, which in turn uses basic </a:t>
            </a:r>
            <a:r>
              <a:rPr lang="en-US" dirty="0"/>
              <a:t>operating system services for carrying out low-level input/output (read/write) operations between the disk and main memory. The runtime database processor handles other aspects of data transfer, such as management of buffers in the main memory.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0125" y="381000"/>
            <a:ext cx="8843750" cy="3954178"/>
          </a:xfrm>
          <a:prstGeom prst="rect">
            <a:avLst/>
          </a:prstGeom>
        </p:spPr>
      </p:pic>
    </p:spTree>
    <p:extLst>
      <p:ext uri="{BB962C8B-B14F-4D97-AF65-F5344CB8AC3E}">
        <p14:creationId xmlns:p14="http://schemas.microsoft.com/office/powerpoint/2010/main" val="1629913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839200" cy="533400"/>
          </a:xfrm>
        </p:spPr>
        <p:style>
          <a:lnRef idx="2">
            <a:schemeClr val="accent2"/>
          </a:lnRef>
          <a:fillRef idx="1">
            <a:schemeClr val="lt1"/>
          </a:fillRef>
          <a:effectRef idx="0">
            <a:schemeClr val="accent2"/>
          </a:effectRef>
          <a:fontRef idx="minor">
            <a:schemeClr val="dk1"/>
          </a:fontRef>
        </p:style>
        <p:txBody>
          <a:bodyPr>
            <a:noAutofit/>
          </a:bodyPr>
          <a:lstStyle/>
          <a:p>
            <a:r>
              <a:rPr lang="en-US" sz="3300" b="1" dirty="0">
                <a:solidFill>
                  <a:srgbClr val="002060"/>
                </a:solidFill>
              </a:rPr>
              <a:t>Introduction to Database Management System</a:t>
            </a:r>
          </a:p>
        </p:txBody>
      </p:sp>
      <p:sp>
        <p:nvSpPr>
          <p:cNvPr id="3" name="Content Placeholder 2"/>
          <p:cNvSpPr>
            <a:spLocks noGrp="1"/>
          </p:cNvSpPr>
          <p:nvPr>
            <p:ph idx="1"/>
          </p:nvPr>
        </p:nvSpPr>
        <p:spPr>
          <a:xfrm>
            <a:off x="152400" y="914400"/>
            <a:ext cx="8839200" cy="5791200"/>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lnSpc>
                <a:spcPct val="120000"/>
              </a:lnSpc>
              <a:buNone/>
            </a:pPr>
            <a:r>
              <a:rPr lang="en-US" sz="2800" b="1" dirty="0">
                <a:solidFill>
                  <a:srgbClr val="0070C0"/>
                </a:solidFill>
              </a:rPr>
              <a:t>Data: </a:t>
            </a:r>
            <a:r>
              <a:rPr lang="en-US" sz="2800" dirty="0"/>
              <a:t>facts that can be recorded and stored</a:t>
            </a:r>
          </a:p>
          <a:p>
            <a:pPr>
              <a:lnSpc>
                <a:spcPct val="120000"/>
              </a:lnSpc>
              <a:buNone/>
            </a:pPr>
            <a:r>
              <a:rPr lang="en-US" sz="2800" b="1" dirty="0">
                <a:solidFill>
                  <a:srgbClr val="0070C0"/>
                </a:solidFill>
              </a:rPr>
              <a:t>Database:</a:t>
            </a:r>
          </a:p>
          <a:p>
            <a:pPr>
              <a:lnSpc>
                <a:spcPct val="120000"/>
              </a:lnSpc>
              <a:buNone/>
            </a:pPr>
            <a:r>
              <a:rPr lang="en-US" sz="2800" dirty="0"/>
              <a:t>		A database is a collection of related data.</a:t>
            </a:r>
          </a:p>
          <a:p>
            <a:pPr>
              <a:lnSpc>
                <a:spcPct val="120000"/>
              </a:lnSpc>
              <a:buNone/>
            </a:pPr>
            <a:r>
              <a:rPr lang="en-US" sz="2800" dirty="0"/>
              <a:t>		A database can be of any size and complexity.</a:t>
            </a:r>
          </a:p>
          <a:p>
            <a:pPr algn="just">
              <a:lnSpc>
                <a:spcPct val="120000"/>
              </a:lnSpc>
              <a:buNone/>
            </a:pPr>
            <a:r>
              <a:rPr lang="en-US" sz="2800" b="1" dirty="0">
                <a:solidFill>
                  <a:srgbClr val="0070C0"/>
                </a:solidFill>
              </a:rPr>
              <a:t>DBMS:</a:t>
            </a:r>
          </a:p>
          <a:p>
            <a:pPr algn="just">
              <a:lnSpc>
                <a:spcPct val="120000"/>
              </a:lnSpc>
              <a:buNone/>
            </a:pPr>
            <a:r>
              <a:rPr lang="en-US" sz="2400" dirty="0"/>
              <a:t>		</a:t>
            </a:r>
            <a:r>
              <a:rPr lang="en-US" sz="2600" dirty="0"/>
              <a:t>A database management system (DBMS) is a collection of programs that enables users to </a:t>
            </a:r>
            <a:r>
              <a:rPr lang="en-US" sz="2600" b="1" dirty="0"/>
              <a:t>create and maintain </a:t>
            </a:r>
            <a:r>
              <a:rPr lang="en-US" sz="2600" dirty="0"/>
              <a:t>a database.</a:t>
            </a:r>
          </a:p>
          <a:p>
            <a:pPr algn="just">
              <a:lnSpc>
                <a:spcPct val="120000"/>
              </a:lnSpc>
              <a:buNone/>
            </a:pPr>
            <a:r>
              <a:rPr lang="en-US" sz="2600" dirty="0"/>
              <a:t>		The DBMS is a </a:t>
            </a:r>
            <a:r>
              <a:rPr lang="en-US" sz="2600" i="1" dirty="0"/>
              <a:t>general-purpose software system </a:t>
            </a:r>
            <a:r>
              <a:rPr lang="en-US" sz="2600" dirty="0"/>
              <a:t>that facilitates the processes of </a:t>
            </a:r>
            <a:r>
              <a:rPr lang="en-US" sz="2600" b="1" i="1" dirty="0"/>
              <a:t>defining, constructing, manipulating, and sharing</a:t>
            </a:r>
            <a:r>
              <a:rPr lang="en-US" sz="2600" i="1" dirty="0"/>
              <a:t> </a:t>
            </a:r>
            <a:r>
              <a:rPr lang="en-US" sz="2600" dirty="0"/>
              <a:t>databases among various users and applications</a:t>
            </a:r>
            <a:r>
              <a:rPr lang="en-US" sz="2400" dirty="0"/>
              <a:t>.</a:t>
            </a:r>
          </a:p>
          <a:p>
            <a:pPr algn="just">
              <a:lnSpc>
                <a:spcPct val="120000"/>
              </a:lnSpc>
              <a:buNone/>
            </a:pPr>
            <a:r>
              <a:rPr lang="en-US" sz="2800" b="1" dirty="0">
                <a:solidFill>
                  <a:srgbClr val="0070C0"/>
                </a:solidFill>
              </a:rPr>
              <a:t>Database System: </a:t>
            </a:r>
          </a:p>
          <a:p>
            <a:pPr algn="just">
              <a:lnSpc>
                <a:spcPct val="120000"/>
              </a:lnSpc>
              <a:buNone/>
            </a:pPr>
            <a:r>
              <a:rPr lang="en-US" sz="2800" b="1" dirty="0">
                <a:solidFill>
                  <a:srgbClr val="0070C0"/>
                </a:solidFill>
              </a:rPr>
              <a:t>		</a:t>
            </a:r>
            <a:r>
              <a:rPr lang="en-US" sz="2800" dirty="0">
                <a:solidFill>
                  <a:srgbClr val="000000"/>
                </a:solidFill>
              </a:rPr>
              <a:t>The DBMS software together with the data itself is database system.</a:t>
            </a:r>
          </a:p>
          <a:p>
            <a:pPr algn="just">
              <a:lnSpc>
                <a:spcPct val="120000"/>
              </a:lnSpc>
              <a:buNone/>
            </a:pP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Atishay Ledger Register, 32Cm X 19Cm, 390 Pages, Pack of 3: Amazon.in:  Office Products"/>
          <p:cNvPicPr>
            <a:picLocks noChangeAspect="1" noChangeArrowheads="1"/>
          </p:cNvPicPr>
          <p:nvPr/>
        </p:nvPicPr>
        <p:blipFill>
          <a:blip r:embed="rId2"/>
          <a:srcRect/>
          <a:stretch>
            <a:fillRect/>
          </a:stretch>
        </p:blipFill>
        <p:spPr bwMode="auto">
          <a:xfrm>
            <a:off x="152400" y="1828800"/>
            <a:ext cx="4438650" cy="3495675"/>
          </a:xfrm>
          <a:prstGeom prst="rect">
            <a:avLst/>
          </a:prstGeom>
          <a:noFill/>
        </p:spPr>
      </p:pic>
      <p:pic>
        <p:nvPicPr>
          <p:cNvPr id="19462" name="Picture 6" descr="Desktop computer icon computer - Transparent PNG &amp; SVG vector file"/>
          <p:cNvPicPr>
            <a:picLocks noChangeAspect="1" noChangeArrowheads="1"/>
          </p:cNvPicPr>
          <p:nvPr/>
        </p:nvPicPr>
        <p:blipFill>
          <a:blip r:embed="rId3"/>
          <a:srcRect/>
          <a:stretch>
            <a:fillRect/>
          </a:stretch>
        </p:blipFill>
        <p:spPr bwMode="auto">
          <a:xfrm>
            <a:off x="5238750" y="3276600"/>
            <a:ext cx="3219450" cy="3219450"/>
          </a:xfrm>
          <a:prstGeom prst="rect">
            <a:avLst/>
          </a:prstGeom>
          <a:noFill/>
        </p:spPr>
      </p:pic>
      <p:sp>
        <p:nvSpPr>
          <p:cNvPr id="7" name="Title 1"/>
          <p:cNvSpPr>
            <a:spLocks noGrp="1"/>
          </p:cNvSpPr>
          <p:nvPr>
            <p:ph type="title"/>
          </p:nvPr>
        </p:nvSpPr>
        <p:spPr>
          <a:xfrm>
            <a:off x="1828800" y="304800"/>
            <a:ext cx="5715000" cy="533400"/>
          </a:xfrm>
        </p:spPr>
        <p:style>
          <a:lnRef idx="2">
            <a:schemeClr val="accent2"/>
          </a:lnRef>
          <a:fillRef idx="1">
            <a:schemeClr val="lt1"/>
          </a:fillRef>
          <a:effectRef idx="0">
            <a:schemeClr val="accent2"/>
          </a:effectRef>
          <a:fontRef idx="minor">
            <a:schemeClr val="dk1"/>
          </a:fontRef>
        </p:style>
        <p:txBody>
          <a:bodyPr>
            <a:noAutofit/>
          </a:bodyPr>
          <a:lstStyle/>
          <a:p>
            <a:r>
              <a:rPr lang="en-US" sz="2800" b="1" dirty="0">
                <a:solidFill>
                  <a:srgbClr val="002060"/>
                </a:solidFill>
              </a:rPr>
              <a:t>Create, Store, Maintain,&amp; Share Data</a:t>
            </a:r>
          </a:p>
        </p:txBody>
      </p:sp>
      <p:sp>
        <p:nvSpPr>
          <p:cNvPr id="10" name="Oval 9"/>
          <p:cNvSpPr/>
          <p:nvPr/>
        </p:nvSpPr>
        <p:spPr>
          <a:xfrm>
            <a:off x="1828800" y="1219200"/>
            <a:ext cx="1219200" cy="5334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a:solidFill>
                  <a:srgbClr val="002060"/>
                </a:solidFill>
              </a:rPr>
              <a:t>Then</a:t>
            </a:r>
            <a:endParaRPr lang="en-US" dirty="0"/>
          </a:p>
        </p:txBody>
      </p:sp>
      <p:sp>
        <p:nvSpPr>
          <p:cNvPr id="11" name="Oval 10"/>
          <p:cNvSpPr/>
          <p:nvPr/>
        </p:nvSpPr>
        <p:spPr>
          <a:xfrm>
            <a:off x="6172200" y="3124200"/>
            <a:ext cx="1219200" cy="5334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a:solidFill>
                  <a:srgbClr val="002060"/>
                </a:solidFill>
              </a:rPr>
              <a:t>Now</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Google - Our Secure Data Centers - YouTube"/>
          <p:cNvPicPr>
            <a:picLocks noChangeAspect="1" noChangeArrowheads="1"/>
          </p:cNvPicPr>
          <p:nvPr/>
        </p:nvPicPr>
        <p:blipFill>
          <a:blip r:embed="rId2"/>
          <a:srcRect/>
          <a:stretch>
            <a:fillRect/>
          </a:stretch>
        </p:blipFill>
        <p:spPr bwMode="auto">
          <a:xfrm>
            <a:off x="4038600" y="3048000"/>
            <a:ext cx="4929138" cy="36968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100" name="Picture 4" descr="Video: Have you ever wondered what a Google data centre looks like?"/>
          <p:cNvPicPr>
            <a:picLocks noChangeAspect="1" noChangeArrowheads="1"/>
          </p:cNvPicPr>
          <p:nvPr/>
        </p:nvPicPr>
        <p:blipFill>
          <a:blip r:embed="rId3"/>
          <a:srcRect/>
          <a:stretch>
            <a:fillRect/>
          </a:stretch>
        </p:blipFill>
        <p:spPr bwMode="auto">
          <a:xfrm>
            <a:off x="228600" y="228600"/>
            <a:ext cx="5214940" cy="34743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ctangle 5"/>
          <p:cNvSpPr/>
          <p:nvPr/>
        </p:nvSpPr>
        <p:spPr>
          <a:xfrm>
            <a:off x="304800" y="4953000"/>
            <a:ext cx="3200399"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dirty="0"/>
              <a:t>A database can be of any size and complexity.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762000" y="1338262"/>
            <a:ext cx="7620000" cy="4681538"/>
            <a:chOff x="762000" y="990600"/>
            <a:chExt cx="7620000" cy="4681538"/>
          </a:xfrm>
        </p:grpSpPr>
        <p:pic>
          <p:nvPicPr>
            <p:cNvPr id="3074" name="Picture 2" descr="E:\ACADEMIC DATA RVP\DBMS DATA\DBMS 2020-21\Difference-between-data-and-information.png"/>
            <p:cNvPicPr>
              <a:picLocks noChangeAspect="1" noChangeArrowheads="1"/>
            </p:cNvPicPr>
            <p:nvPr/>
          </p:nvPicPr>
          <p:blipFill>
            <a:blip r:embed="rId2"/>
            <a:srcRect/>
            <a:stretch>
              <a:fillRect/>
            </a:stretch>
          </p:blipFill>
          <p:spPr bwMode="auto">
            <a:xfrm>
              <a:off x="762000" y="1185863"/>
              <a:ext cx="7620000" cy="4486275"/>
            </a:xfrm>
            <a:prstGeom prst="rect">
              <a:avLst/>
            </a:prstGeom>
            <a:noFill/>
          </p:spPr>
        </p:pic>
        <p:sp>
          <p:nvSpPr>
            <p:cNvPr id="5" name="Can 4"/>
            <p:cNvSpPr/>
            <p:nvPr/>
          </p:nvSpPr>
          <p:spPr>
            <a:xfrm>
              <a:off x="7239000" y="990600"/>
              <a:ext cx="1143000" cy="762000"/>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7" name="Title 1"/>
          <p:cNvSpPr>
            <a:spLocks noGrp="1"/>
          </p:cNvSpPr>
          <p:nvPr>
            <p:ph type="title"/>
          </p:nvPr>
        </p:nvSpPr>
        <p:spPr>
          <a:xfrm>
            <a:off x="1219200" y="533400"/>
            <a:ext cx="6781800" cy="533400"/>
          </a:xfrm>
        </p:spPr>
        <p:style>
          <a:lnRef idx="2">
            <a:schemeClr val="accent2"/>
          </a:lnRef>
          <a:fillRef idx="1">
            <a:schemeClr val="lt1"/>
          </a:fillRef>
          <a:effectRef idx="0">
            <a:schemeClr val="accent2"/>
          </a:effectRef>
          <a:fontRef idx="minor">
            <a:schemeClr val="dk1"/>
          </a:fontRef>
        </p:style>
        <p:txBody>
          <a:bodyPr>
            <a:noAutofit/>
          </a:bodyPr>
          <a:lstStyle/>
          <a:p>
            <a:r>
              <a:rPr lang="en-US" sz="3200" dirty="0"/>
              <a:t>Data vs. Information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ACADEMIC DATA RVP\DBMS DATA\DBMS 2020-21\list-of-popular-databases.jpg"/>
          <p:cNvPicPr>
            <a:picLocks noChangeAspect="1" noChangeArrowheads="1"/>
          </p:cNvPicPr>
          <p:nvPr/>
        </p:nvPicPr>
        <p:blipFill>
          <a:blip r:embed="rId2"/>
          <a:srcRect/>
          <a:stretch>
            <a:fillRect/>
          </a:stretch>
        </p:blipFill>
        <p:spPr bwMode="auto">
          <a:xfrm>
            <a:off x="819728" y="822316"/>
            <a:ext cx="7486072" cy="50376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1759</TotalTime>
  <Words>2152</Words>
  <Application>Microsoft Office PowerPoint</Application>
  <PresentationFormat>On-screen Show (4:3)</PresentationFormat>
  <Paragraphs>200</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   COURSE DETAILS Course: Database Management System(DBMS) Code   : 18CS43 Sem     : 4 Course learning objectives: 1. To discuss and realize the importance of Database Architecture Design notations, ER Modeling, Mapping and Schema design. 2. To gain the knowledge Relational algebra and learn the use of SQL and PL/SQL. 3. To introduce formal database design approach through normalization and discuss various normal forms. 4. To understand the importance of Concurrent Transactions and discuss issues and transaction control algorithms.</vt:lpstr>
      <vt:lpstr>PowerPoint Presentation</vt:lpstr>
      <vt:lpstr>PowerPoint Presentation</vt:lpstr>
      <vt:lpstr>PowerPoint Presentation</vt:lpstr>
      <vt:lpstr>Introduction to Database Management System</vt:lpstr>
      <vt:lpstr>Create, Store, Maintain,&amp; Share Data</vt:lpstr>
      <vt:lpstr>PowerPoint Presentation</vt:lpstr>
      <vt:lpstr>Data vs. Information</vt:lpstr>
      <vt:lpstr>PowerPoint Presentation</vt:lpstr>
      <vt:lpstr>PowerPoint Presentation</vt:lpstr>
      <vt:lpstr>Relational Database(RDBMS)</vt:lpstr>
      <vt:lpstr>Typical DBMS Functionality</vt:lpstr>
      <vt:lpstr>Typical DBMS Functionality</vt:lpstr>
      <vt:lpstr>A Simplified Database System Environment.</vt:lpstr>
      <vt:lpstr>Characteristics of the Database Approach</vt:lpstr>
      <vt:lpstr>1. Self-describing nature of a database system</vt:lpstr>
      <vt:lpstr>1. Self-describing nature of a database system</vt:lpstr>
      <vt:lpstr>An example of a database catalog for the database</vt:lpstr>
      <vt:lpstr>2. Insulation between programs and data, and data abstraction</vt:lpstr>
      <vt:lpstr>PowerPoint Presentation</vt:lpstr>
      <vt:lpstr>3. Support of Multiple Views of the Data</vt:lpstr>
      <vt:lpstr>PowerPoint Presentation</vt:lpstr>
      <vt:lpstr>4. Sharing of Data and Multiuser Transaction Processing</vt:lpstr>
      <vt:lpstr>Advantages of Using the DBMS Approach</vt:lpstr>
      <vt:lpstr>1. Controlling redundancy</vt:lpstr>
      <vt:lpstr>2. Restricting unauthorized access to data</vt:lpstr>
      <vt:lpstr>3. Providing persistent storage for program objects</vt:lpstr>
      <vt:lpstr>4. Providing Storage Structures and Search Techniques for Efficient Query Processing</vt:lpstr>
      <vt:lpstr>5. Providing Backup and Recovery</vt:lpstr>
      <vt:lpstr>6. Providing Multiple User Interfaces</vt:lpstr>
      <vt:lpstr>7. Representing Complex Relationships among Data</vt:lpstr>
      <vt:lpstr>9.Permitting Inferencing and Actions Using Rules and Triggers</vt:lpstr>
      <vt:lpstr>Data Models, Schemas, and Instances</vt:lpstr>
      <vt:lpstr>Categories of Data Models</vt:lpstr>
      <vt:lpstr>Three-Schema Architecture</vt:lpstr>
      <vt:lpstr>Three-Schema Architecture and Data Independence</vt:lpstr>
      <vt:lpstr>Data Independence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COURSE DETAILS SUBJECT : Database Management System(DBMS) CODE      : 18CS53 SEM        : 5 DIVISION: B</dc:title>
  <dc:creator>CS</dc:creator>
  <cp:lastModifiedBy>Khushi Patil</cp:lastModifiedBy>
  <cp:revision>180</cp:revision>
  <dcterms:created xsi:type="dcterms:W3CDTF">2006-08-16T00:00:00Z</dcterms:created>
  <dcterms:modified xsi:type="dcterms:W3CDTF">2023-05-17T04:05:03Z</dcterms:modified>
</cp:coreProperties>
</file>