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1529969"/>
            <a:ext cx="8083550" cy="1159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180" y="1529969"/>
            <a:ext cx="7961639" cy="458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465" y="2497010"/>
            <a:ext cx="40614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Student</a:t>
            </a:r>
            <a:r>
              <a:rPr dirty="0" sz="4400" spc="-90"/>
              <a:t> </a:t>
            </a:r>
            <a:r>
              <a:rPr dirty="0" sz="4400" spc="-5"/>
              <a:t>Database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071" y="1529969"/>
            <a:ext cx="5746750" cy="442150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1482725" algn="l"/>
                <a:tab pos="2894965" algn="l"/>
              </a:tabLst>
            </a:pPr>
            <a:r>
              <a:rPr dirty="0" sz="3200" spc="-5" b="1">
                <a:latin typeface="Calibri"/>
                <a:cs typeface="Calibri"/>
              </a:rPr>
              <a:t>CREATE	TABLE	ENROLLED</a:t>
            </a:r>
            <a:endParaRPr sz="3200">
              <a:latin typeface="Calibri"/>
              <a:cs typeface="Calibri"/>
            </a:endParaRPr>
          </a:p>
          <a:p>
            <a:pPr marL="104139" marR="2348865" indent="-92075">
              <a:lnSpc>
                <a:spcPts val="4500"/>
              </a:lnSpc>
              <a:spcBef>
                <a:spcPts val="225"/>
              </a:spcBef>
              <a:tabLst>
                <a:tab pos="1228725" algn="l"/>
                <a:tab pos="1391285" algn="l"/>
              </a:tabLst>
            </a:pPr>
            <a:r>
              <a:rPr dirty="0" sz="3200" spc="-5">
                <a:latin typeface="Calibri"/>
                <a:cs typeface="Calibri"/>
              </a:rPr>
              <a:t>(snum	integer,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cnam</a:t>
            </a:r>
            <a:r>
              <a:rPr dirty="0" sz="3200">
                <a:latin typeface="Calibri"/>
                <a:cs typeface="Calibri"/>
              </a:rPr>
              <a:t>e		</a:t>
            </a:r>
            <a:r>
              <a:rPr dirty="0" sz="3200" spc="-5">
                <a:latin typeface="Calibri"/>
                <a:cs typeface="Calibri"/>
              </a:rPr>
              <a:t>varchar(10),</a:t>
            </a:r>
            <a:endParaRPr sz="3200">
              <a:latin typeface="Calibri"/>
              <a:cs typeface="Calibri"/>
            </a:endParaRPr>
          </a:p>
          <a:p>
            <a:pPr marL="104139" marR="109220">
              <a:lnSpc>
                <a:spcPct val="108900"/>
              </a:lnSpc>
              <a:spcBef>
                <a:spcPts val="55"/>
              </a:spcBef>
              <a:tabLst>
                <a:tab pos="1897380" algn="l"/>
                <a:tab pos="1973580" algn="l"/>
                <a:tab pos="3874135" algn="l"/>
              </a:tabLst>
            </a:pPr>
            <a:r>
              <a:rPr dirty="0" sz="3200" spc="-5" b="1">
                <a:latin typeface="Calibri"/>
                <a:cs typeface="Calibri"/>
              </a:rPr>
              <a:t>PRIMARY		KEY</a:t>
            </a:r>
            <a:r>
              <a:rPr dirty="0" sz="3200" spc="-5">
                <a:latin typeface="Calibri"/>
                <a:cs typeface="Calibri"/>
              </a:rPr>
              <a:t>(snum, cname),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FOREIG</a:t>
            </a:r>
            <a:r>
              <a:rPr dirty="0" sz="3200" b="1">
                <a:latin typeface="Calibri"/>
                <a:cs typeface="Calibri"/>
              </a:rPr>
              <a:t>N	</a:t>
            </a:r>
            <a:r>
              <a:rPr dirty="0" sz="3200" spc="-5" b="1">
                <a:latin typeface="Calibri"/>
                <a:cs typeface="Calibri"/>
              </a:rPr>
              <a:t>KE</a:t>
            </a:r>
            <a:r>
              <a:rPr dirty="0" sz="3200" spc="45" b="1">
                <a:latin typeface="Calibri"/>
                <a:cs typeface="Calibri"/>
              </a:rPr>
              <a:t>Y</a:t>
            </a:r>
            <a:r>
              <a:rPr dirty="0" sz="3200" spc="-5">
                <a:latin typeface="Calibri"/>
                <a:cs typeface="Calibri"/>
              </a:rPr>
              <a:t>(snum</a:t>
            </a:r>
            <a:r>
              <a:rPr dirty="0" sz="3200">
                <a:latin typeface="Calibri"/>
                <a:cs typeface="Calibri"/>
              </a:rPr>
              <a:t>)	</a:t>
            </a:r>
            <a:r>
              <a:rPr dirty="0" sz="3200" spc="-5">
                <a:latin typeface="Calibri"/>
                <a:cs typeface="Calibri"/>
              </a:rPr>
              <a:t>references  </a:t>
            </a:r>
            <a:r>
              <a:rPr dirty="0" sz="3200" spc="-5" b="1">
                <a:latin typeface="Calibri"/>
                <a:cs typeface="Calibri"/>
              </a:rPr>
              <a:t>STUDENT</a:t>
            </a:r>
            <a:r>
              <a:rPr dirty="0" sz="3200" spc="-5">
                <a:latin typeface="Calibri"/>
                <a:cs typeface="Calibri"/>
              </a:rPr>
              <a:t>(snum),</a:t>
            </a:r>
            <a:endParaRPr sz="32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625"/>
              </a:spcBef>
              <a:tabLst>
                <a:tab pos="1897380" algn="l"/>
              </a:tabLst>
            </a:pPr>
            <a:r>
              <a:rPr dirty="0" sz="3200" spc="-10" b="1">
                <a:latin typeface="Calibri"/>
                <a:cs typeface="Calibri"/>
              </a:rPr>
              <a:t>FOREIGN	</a:t>
            </a:r>
            <a:r>
              <a:rPr dirty="0" sz="3200" b="1">
                <a:latin typeface="Calibri"/>
                <a:cs typeface="Calibri"/>
              </a:rPr>
              <a:t>KEY</a:t>
            </a:r>
            <a:r>
              <a:rPr dirty="0" sz="3200">
                <a:latin typeface="Calibri"/>
                <a:cs typeface="Calibri"/>
              </a:rPr>
              <a:t>(cname)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  <a:p>
            <a:pPr marL="263525">
              <a:lnSpc>
                <a:spcPct val="100000"/>
              </a:lnSpc>
              <a:spcBef>
                <a:spcPts val="20"/>
              </a:spcBef>
            </a:pPr>
            <a:r>
              <a:rPr dirty="0" sz="3200" spc="-5" b="1">
                <a:latin typeface="Calibri"/>
                <a:cs typeface="Calibri"/>
              </a:rPr>
              <a:t>CLASS</a:t>
            </a:r>
            <a:r>
              <a:rPr dirty="0" sz="3200" spc="-5">
                <a:latin typeface="Calibri"/>
                <a:cs typeface="Calibri"/>
              </a:rPr>
              <a:t>(cname));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38579"/>
            <a:ext cx="2860675" cy="106426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2386330" algn="l"/>
              </a:tabLst>
            </a:pPr>
            <a:r>
              <a:rPr dirty="0" sz="3200" spc="-5">
                <a:latin typeface="Calibri"/>
                <a:cs typeface="Calibri"/>
              </a:rPr>
              <a:t>SQL&gt;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SELECT	</a:t>
            </a:r>
            <a:r>
              <a:rPr dirty="0" sz="3200" b="1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1619250" algn="l"/>
              </a:tabLst>
            </a:pPr>
            <a:r>
              <a:rPr dirty="0" sz="3200" spc="-5">
                <a:latin typeface="Calibri"/>
                <a:cs typeface="Calibri"/>
              </a:rPr>
              <a:t>SNU</a:t>
            </a:r>
            <a:r>
              <a:rPr dirty="0" sz="3200">
                <a:latin typeface="Calibri"/>
                <a:cs typeface="Calibri"/>
              </a:rPr>
              <a:t>M	</a:t>
            </a:r>
            <a:r>
              <a:rPr dirty="0" sz="3200" spc="-5">
                <a:latin typeface="Calibri"/>
                <a:cs typeface="Calibri"/>
              </a:rPr>
              <a:t>SNAME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2293" y="1538579"/>
            <a:ext cx="5070475" cy="106426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ctr" marR="2118995">
              <a:lnSpc>
                <a:spcPct val="100000"/>
              </a:lnSpc>
              <a:spcBef>
                <a:spcPts val="350"/>
              </a:spcBef>
              <a:tabLst>
                <a:tab pos="1225550" algn="l"/>
              </a:tabLst>
            </a:pPr>
            <a:r>
              <a:rPr dirty="0" sz="3200" spc="-10" b="1">
                <a:latin typeface="Calibri"/>
                <a:cs typeface="Calibri"/>
              </a:rPr>
              <a:t>FROM	</a:t>
            </a:r>
            <a:r>
              <a:rPr dirty="0" sz="3200" spc="-5" b="1">
                <a:latin typeface="Calibri"/>
                <a:cs typeface="Calibri"/>
              </a:rPr>
              <a:t>STUDENT;</a:t>
            </a:r>
            <a:endParaRPr sz="3200">
              <a:latin typeface="Calibri"/>
              <a:cs typeface="Calibri"/>
            </a:endParaRPr>
          </a:p>
          <a:p>
            <a:pPr algn="ctr" marL="808990">
              <a:lnSpc>
                <a:spcPct val="100000"/>
              </a:lnSpc>
              <a:spcBef>
                <a:spcPts val="250"/>
              </a:spcBef>
              <a:tabLst>
                <a:tab pos="2558415" algn="l"/>
                <a:tab pos="4354830" algn="l"/>
              </a:tabLst>
            </a:pPr>
            <a:r>
              <a:rPr dirty="0" sz="3200" spc="-10">
                <a:latin typeface="Calibri"/>
                <a:cs typeface="Calibri"/>
              </a:rPr>
              <a:t>MAJOR	</a:t>
            </a:r>
            <a:r>
              <a:rPr dirty="0" sz="3200" spc="-5">
                <a:latin typeface="Calibri"/>
                <a:cs typeface="Calibri"/>
              </a:rPr>
              <a:t>LEVELS	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" y="2932557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 h="0">
                <a:moveTo>
                  <a:pt x="0" y="0"/>
                </a:moveTo>
                <a:lnTo>
                  <a:pt x="745778" y="0"/>
                </a:lnTo>
              </a:path>
            </a:pathLst>
          </a:custGeom>
          <a:ln w="2722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0550" y="2932557"/>
            <a:ext cx="1243330" cy="0"/>
          </a:xfrm>
          <a:custGeom>
            <a:avLst/>
            <a:gdLst/>
            <a:ahLst/>
            <a:cxnLst/>
            <a:rect l="l" t="t" r="r" b="b"/>
            <a:pathLst>
              <a:path w="1243330" h="0">
                <a:moveTo>
                  <a:pt x="0" y="0"/>
                </a:moveTo>
                <a:lnTo>
                  <a:pt x="1242964" y="0"/>
                </a:lnTo>
              </a:path>
            </a:pathLst>
          </a:custGeom>
          <a:ln w="2722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5361" y="2932557"/>
            <a:ext cx="1243330" cy="0"/>
          </a:xfrm>
          <a:custGeom>
            <a:avLst/>
            <a:gdLst/>
            <a:ahLst/>
            <a:cxnLst/>
            <a:rect l="l" t="t" r="r" b="b"/>
            <a:pathLst>
              <a:path w="1243329" h="0">
                <a:moveTo>
                  <a:pt x="0" y="0"/>
                </a:moveTo>
                <a:lnTo>
                  <a:pt x="1242964" y="0"/>
                </a:lnTo>
              </a:path>
            </a:pathLst>
          </a:custGeom>
          <a:ln w="2722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50173" y="2932557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 h="0">
                <a:moveTo>
                  <a:pt x="0" y="0"/>
                </a:moveTo>
                <a:lnTo>
                  <a:pt x="248592" y="0"/>
                </a:lnTo>
              </a:path>
            </a:pathLst>
          </a:custGeom>
          <a:ln w="2722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90612" y="2932557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 h="0">
                <a:moveTo>
                  <a:pt x="0" y="0"/>
                </a:moveTo>
                <a:lnTo>
                  <a:pt x="3855110" y="0"/>
                </a:lnTo>
              </a:path>
            </a:pathLst>
          </a:custGeom>
          <a:ln w="2722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6714" y="3251809"/>
          <a:ext cx="7305040" cy="250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30"/>
                <a:gridCol w="1922145"/>
                <a:gridCol w="902335"/>
                <a:gridCol w="923925"/>
                <a:gridCol w="1544955"/>
                <a:gridCol w="1122045"/>
              </a:tblGrid>
              <a:tr h="465137">
                <a:tc>
                  <a:txBody>
                    <a:bodyPr/>
                    <a:lstStyle/>
                    <a:p>
                      <a:pPr marL="31750">
                        <a:lnSpc>
                          <a:spcPts val="3040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101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ts val="304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Amit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304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CS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5620">
                        <a:lnSpc>
                          <a:spcPts val="3040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JR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8425">
                        <a:lnSpc>
                          <a:spcPts val="3040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23875">
                <a:tc>
                  <a:txBody>
                    <a:bodyPr/>
                    <a:lstStyle/>
                    <a:p>
                      <a:pPr marL="31750">
                        <a:lnSpc>
                          <a:spcPts val="3504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102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Dilip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CS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SR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8480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23875">
                <a:tc>
                  <a:txBody>
                    <a:bodyPr/>
                    <a:lstStyle/>
                    <a:p>
                      <a:pPr marL="31750">
                        <a:lnSpc>
                          <a:spcPts val="3504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103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Samit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CS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SR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23875">
                <a:tc>
                  <a:txBody>
                    <a:bodyPr/>
                    <a:lstStyle/>
                    <a:p>
                      <a:pPr marL="31750">
                        <a:lnSpc>
                          <a:spcPts val="3504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104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3504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chandu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CS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3504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JR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65137">
                <a:tc>
                  <a:txBody>
                    <a:bodyPr/>
                    <a:lstStyle/>
                    <a:p>
                      <a:pPr marL="31750">
                        <a:lnSpc>
                          <a:spcPts val="3504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105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3504"/>
                        </a:lnSpc>
                      </a:pPr>
                      <a:r>
                        <a:rPr dirty="0" sz="3200" spc="-10">
                          <a:latin typeface="Calibri"/>
                          <a:cs typeface="Calibri"/>
                        </a:rPr>
                        <a:t>Ramu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CS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SR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3504"/>
                        </a:lnSpc>
                      </a:pPr>
                      <a:r>
                        <a:rPr dirty="0" sz="3200" spc="-5">
                          <a:latin typeface="Calibri"/>
                          <a:cs typeface="Calibri"/>
                        </a:rPr>
                        <a:t>27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1175" y="1644014"/>
          <a:ext cx="6175375" cy="4029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780"/>
                <a:gridCol w="1767205"/>
                <a:gridCol w="1360169"/>
                <a:gridCol w="1633854"/>
              </a:tblGrid>
              <a:tr h="685799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tabLst>
                          <a:tab pos="1885950" algn="l"/>
                          <a:tab pos="2259330" algn="l"/>
                        </a:tabLst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SQL&gt;</a:t>
                      </a:r>
                      <a:r>
                        <a:rPr dirty="0" sz="25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500" spc="-5" b="1">
                          <a:latin typeface="Calibri"/>
                          <a:cs typeface="Calibri"/>
                        </a:rPr>
                        <a:t>SELECT	</a:t>
                      </a:r>
                      <a:r>
                        <a:rPr dirty="0" sz="2500" b="1">
                          <a:latin typeface="Calibri"/>
                          <a:cs typeface="Calibri"/>
                        </a:rPr>
                        <a:t>*	</a:t>
                      </a:r>
                      <a:r>
                        <a:rPr dirty="0" sz="2500" spc="-5" b="1">
                          <a:latin typeface="Calibri"/>
                          <a:cs typeface="Calibri"/>
                        </a:rPr>
                        <a:t>FROM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2950"/>
                        </a:lnSpc>
                        <a:tabLst>
                          <a:tab pos="1445895" algn="l"/>
                        </a:tabLst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CNAME	MEETSAT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325"/>
                        </a:lnSpc>
                      </a:pPr>
                      <a:r>
                        <a:rPr dirty="0" sz="2500" spc="-5" b="1">
                          <a:latin typeface="Calibri"/>
                          <a:cs typeface="Calibri"/>
                        </a:rPr>
                        <a:t>CLASS;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21920">
                        <a:lnSpc>
                          <a:spcPts val="295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ROOM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FID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3810"/>
                </a:tc>
              </a:tr>
              <a:tr h="769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DBMS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10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r04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501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2540"/>
                </a:tc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WEB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10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r02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502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585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DAA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2585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11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585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r03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2585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503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MM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11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r128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502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71475">
                <a:tc>
                  <a:txBody>
                    <a:bodyPr/>
                    <a:lstStyle/>
                    <a:p>
                      <a:pPr marL="103505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DIPMAT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12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r04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504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OS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11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r128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501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CIP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10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924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r02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501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44487">
                <a:tc>
                  <a:txBody>
                    <a:bodyPr/>
                    <a:lstStyle/>
                    <a:p>
                      <a:pPr marL="3175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LAB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12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7485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r03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90"/>
                        </a:lnSpc>
                      </a:pPr>
                      <a:r>
                        <a:rPr dirty="0" sz="2500" spc="-5">
                          <a:latin typeface="Calibri"/>
                          <a:cs typeface="Calibri"/>
                        </a:rPr>
                        <a:t>501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42925" y="2543651"/>
            <a:ext cx="971550" cy="0"/>
          </a:xfrm>
          <a:custGeom>
            <a:avLst/>
            <a:gdLst/>
            <a:ahLst/>
            <a:cxnLst/>
            <a:rect l="l" t="t" r="r" b="b"/>
            <a:pathLst>
              <a:path w="971550" h="0">
                <a:moveTo>
                  <a:pt x="0" y="0"/>
                </a:moveTo>
                <a:lnTo>
                  <a:pt x="971066" y="0"/>
                </a:lnTo>
              </a:path>
            </a:pathLst>
          </a:custGeom>
          <a:ln w="2127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2766" y="2543651"/>
            <a:ext cx="971550" cy="0"/>
          </a:xfrm>
          <a:custGeom>
            <a:avLst/>
            <a:gdLst/>
            <a:ahLst/>
            <a:cxnLst/>
            <a:rect l="l" t="t" r="r" b="b"/>
            <a:pathLst>
              <a:path w="971550" h="0">
                <a:moveTo>
                  <a:pt x="0" y="0"/>
                </a:moveTo>
                <a:lnTo>
                  <a:pt x="971550" y="0"/>
                </a:lnTo>
              </a:path>
            </a:pathLst>
          </a:custGeom>
          <a:ln w="2127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5080" y="2543651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533" y="0"/>
                </a:lnTo>
              </a:path>
            </a:pathLst>
          </a:custGeom>
          <a:ln w="2127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6938" y="2543651"/>
            <a:ext cx="1263015" cy="0"/>
          </a:xfrm>
          <a:custGeom>
            <a:avLst/>
            <a:gdLst/>
            <a:ahLst/>
            <a:cxnLst/>
            <a:rect l="l" t="t" r="r" b="b"/>
            <a:pathLst>
              <a:path w="1263015" h="0">
                <a:moveTo>
                  <a:pt x="0" y="0"/>
                </a:moveTo>
                <a:lnTo>
                  <a:pt x="1263015" y="0"/>
                </a:lnTo>
              </a:path>
            </a:pathLst>
          </a:custGeom>
          <a:ln w="2127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81404"/>
            <a:ext cx="2816860" cy="47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64"/>
              </a:lnSpc>
              <a:spcBef>
                <a:spcPts val="100"/>
              </a:spcBef>
              <a:tabLst>
                <a:tab pos="1082040" algn="l"/>
                <a:tab pos="1306195" algn="l"/>
                <a:tab pos="1924050" algn="l"/>
              </a:tabLst>
            </a:pPr>
            <a:r>
              <a:rPr dirty="0" sz="1500" spc="-5">
                <a:latin typeface="Calibri"/>
                <a:cs typeface="Calibri"/>
              </a:rPr>
              <a:t>SQL</a:t>
            </a:r>
            <a:r>
              <a:rPr dirty="0" sz="1500">
                <a:latin typeface="Calibri"/>
                <a:cs typeface="Calibri"/>
              </a:rPr>
              <a:t>&gt;</a:t>
            </a:r>
            <a:r>
              <a:rPr dirty="0" sz="1500" spc="-5" b="1">
                <a:latin typeface="Calibri"/>
                <a:cs typeface="Calibri"/>
              </a:rPr>
              <a:t>SELEC</a:t>
            </a:r>
            <a:r>
              <a:rPr dirty="0" sz="1500" b="1">
                <a:latin typeface="Calibri"/>
                <a:cs typeface="Calibri"/>
              </a:rPr>
              <a:t>T	*	</a:t>
            </a:r>
            <a:r>
              <a:rPr dirty="0" sz="1500" spc="-5" b="1">
                <a:latin typeface="Calibri"/>
                <a:cs typeface="Calibri"/>
              </a:rPr>
              <a:t>FRO</a:t>
            </a:r>
            <a:r>
              <a:rPr dirty="0" sz="1500" b="1">
                <a:latin typeface="Calibri"/>
                <a:cs typeface="Calibri"/>
              </a:rPr>
              <a:t>M	</a:t>
            </a:r>
            <a:r>
              <a:rPr dirty="0" sz="1500" spc="-5" b="1">
                <a:latin typeface="Calibri"/>
                <a:cs typeface="Calibri"/>
              </a:rPr>
              <a:t>ENROLLED;</a:t>
            </a:r>
            <a:endParaRPr sz="1500">
              <a:latin typeface="Calibri"/>
              <a:cs typeface="Calibri"/>
            </a:endParaRPr>
          </a:p>
          <a:p>
            <a:pPr marL="270510">
              <a:lnSpc>
                <a:spcPts val="1764"/>
              </a:lnSpc>
              <a:tabLst>
                <a:tab pos="1470025" algn="l"/>
              </a:tabLst>
            </a:pPr>
            <a:r>
              <a:rPr dirty="0" sz="1500" spc="-5">
                <a:latin typeface="Calibri"/>
                <a:cs typeface="Calibri"/>
              </a:rPr>
              <a:t>SNUM	CNAME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5137" y="2175796"/>
          <a:ext cx="2015489" cy="3599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/>
                <a:gridCol w="617220"/>
                <a:gridCol w="816610"/>
              </a:tblGrid>
              <a:tr h="32794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DBMS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WEB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DAA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MM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DIPMAT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OS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CIP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LAB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DBMS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WEB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DBMS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DAA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40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DIPMAT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MM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19075">
                <a:tc>
                  <a:txBody>
                    <a:bodyPr/>
                    <a:lstStyle/>
                    <a:p>
                      <a:pPr marL="128905"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3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DBMS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04787">
                <a:tc>
                  <a:txBody>
                    <a:bodyPr/>
                    <a:lstStyle/>
                    <a:p>
                      <a:pPr marL="128905">
                        <a:lnSpc>
                          <a:spcPts val="151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15"/>
                        </a:lnSpc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DBMS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46047"/>
            <a:ext cx="1796414" cy="83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204"/>
              </a:lnSpc>
              <a:spcBef>
                <a:spcPts val="100"/>
              </a:spcBef>
            </a:pPr>
            <a:r>
              <a:rPr dirty="0" sz="2700" spc="-5">
                <a:latin typeface="Calibri"/>
                <a:cs typeface="Calibri"/>
              </a:rPr>
              <a:t>SQL&gt;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SELECT</a:t>
            </a:r>
            <a:endParaRPr sz="2700">
              <a:latin typeface="Calibri"/>
              <a:cs typeface="Calibri"/>
            </a:endParaRPr>
          </a:p>
          <a:p>
            <a:pPr marL="554990">
              <a:lnSpc>
                <a:spcPts val="3204"/>
              </a:lnSpc>
            </a:pPr>
            <a:r>
              <a:rPr dirty="0" sz="2700" spc="-5">
                <a:latin typeface="Calibri"/>
                <a:cs typeface="Calibri"/>
              </a:rPr>
              <a:t>FID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9025" y="1546047"/>
            <a:ext cx="3331210" cy="83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690">
              <a:lnSpc>
                <a:spcPts val="3204"/>
              </a:lnSpc>
              <a:spcBef>
                <a:spcPts val="100"/>
              </a:spcBef>
              <a:tabLst>
                <a:tab pos="589915" algn="l"/>
                <a:tab pos="1701800" algn="l"/>
              </a:tabLst>
            </a:pPr>
            <a:r>
              <a:rPr dirty="0" sz="2700" b="1">
                <a:latin typeface="Calibri"/>
                <a:cs typeface="Calibri"/>
              </a:rPr>
              <a:t>*	</a:t>
            </a:r>
            <a:r>
              <a:rPr dirty="0" sz="2700" spc="-10" b="1">
                <a:latin typeface="Calibri"/>
                <a:cs typeface="Calibri"/>
              </a:rPr>
              <a:t>FROM	</a:t>
            </a:r>
            <a:r>
              <a:rPr dirty="0" sz="2700" spc="-5" b="1">
                <a:latin typeface="Calibri"/>
                <a:cs typeface="Calibri"/>
              </a:rPr>
              <a:t>FACULTY;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204"/>
              </a:lnSpc>
              <a:tabLst>
                <a:tab pos="2298065" algn="l"/>
              </a:tabLst>
            </a:pPr>
            <a:r>
              <a:rPr dirty="0" sz="2700" spc="-5">
                <a:latin typeface="Calibri"/>
                <a:cs typeface="Calibri"/>
              </a:rPr>
              <a:t>FNAM</a:t>
            </a:r>
            <a:r>
              <a:rPr dirty="0" sz="2700">
                <a:latin typeface="Calibri"/>
                <a:cs typeface="Calibri"/>
              </a:rPr>
              <a:t>E	</a:t>
            </a:r>
            <a:r>
              <a:rPr dirty="0" sz="2700" spc="-5">
                <a:latin typeface="Calibri"/>
                <a:cs typeface="Calibri"/>
              </a:rPr>
              <a:t>DEPTID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" y="2619127"/>
            <a:ext cx="1574165" cy="0"/>
          </a:xfrm>
          <a:custGeom>
            <a:avLst/>
            <a:gdLst/>
            <a:ahLst/>
            <a:cxnLst/>
            <a:rect l="l" t="t" r="r" b="b"/>
            <a:pathLst>
              <a:path w="1574164" h="0">
                <a:moveTo>
                  <a:pt x="0" y="0"/>
                </a:moveTo>
                <a:lnTo>
                  <a:pt x="1573911" y="0"/>
                </a:lnTo>
              </a:path>
            </a:pathLst>
          </a:custGeom>
          <a:ln w="2297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06420" y="2619127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 h="0">
                <a:moveTo>
                  <a:pt x="0" y="0"/>
                </a:moveTo>
                <a:lnTo>
                  <a:pt x="1048751" y="0"/>
                </a:lnTo>
              </a:path>
            </a:pathLst>
          </a:custGeom>
          <a:ln w="2297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00525" y="2619127"/>
            <a:ext cx="1889125" cy="0"/>
          </a:xfrm>
          <a:custGeom>
            <a:avLst/>
            <a:gdLst/>
            <a:ahLst/>
            <a:cxnLst/>
            <a:rect l="l" t="t" r="r" b="b"/>
            <a:pathLst>
              <a:path w="1889125" h="0">
                <a:moveTo>
                  <a:pt x="0" y="0"/>
                </a:moveTo>
                <a:lnTo>
                  <a:pt x="1888693" y="0"/>
                </a:lnTo>
              </a:path>
            </a:pathLst>
          </a:custGeom>
          <a:ln w="2297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53642" y="2846527"/>
          <a:ext cx="431165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/>
                <a:gridCol w="2132965"/>
                <a:gridCol w="1243330"/>
              </a:tblGrid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565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501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565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Kuldeep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65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401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00050">
                <a:tc>
                  <a:txBody>
                    <a:bodyPr/>
                    <a:lstStyle/>
                    <a:p>
                      <a:pPr marL="3175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502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Akshata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402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00050">
                <a:tc>
                  <a:txBody>
                    <a:bodyPr/>
                    <a:lstStyle/>
                    <a:p>
                      <a:pPr marL="3175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503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Sanjeev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401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00050">
                <a:tc>
                  <a:txBody>
                    <a:bodyPr/>
                    <a:lstStyle/>
                    <a:p>
                      <a:pPr marL="3175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504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790"/>
                        </a:lnSpc>
                      </a:pPr>
                      <a:r>
                        <a:rPr dirty="0" sz="2700" spc="-10">
                          <a:latin typeface="Calibri"/>
                          <a:cs typeface="Calibri"/>
                        </a:rPr>
                        <a:t>Math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405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00050">
                <a:tc>
                  <a:txBody>
                    <a:bodyPr/>
                    <a:lstStyle/>
                    <a:p>
                      <a:pPr marL="3175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505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Vidhya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403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00050">
                <a:tc>
                  <a:txBody>
                    <a:bodyPr/>
                    <a:lstStyle/>
                    <a:p>
                      <a:pPr marL="3175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506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Jog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404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507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Patil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ts val="2790"/>
                        </a:lnSpc>
                      </a:pPr>
                      <a:r>
                        <a:rPr dirty="0" sz="2700" spc="-5">
                          <a:latin typeface="Calibri"/>
                          <a:cs typeface="Calibri"/>
                        </a:rPr>
                        <a:t>402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3999" cy="65531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7655" marR="5080" indent="-275590">
              <a:lnSpc>
                <a:spcPct val="116300"/>
              </a:lnSpc>
              <a:spcBef>
                <a:spcPts val="100"/>
              </a:spcBef>
            </a:pPr>
            <a:r>
              <a:rPr dirty="0" spc="-10"/>
              <a:t>1)Find the </a:t>
            </a:r>
            <a:r>
              <a:rPr dirty="0" spc="-5"/>
              <a:t>names of </a:t>
            </a:r>
            <a:r>
              <a:rPr dirty="0"/>
              <a:t>all </a:t>
            </a:r>
            <a:r>
              <a:rPr dirty="0" spc="-10"/>
              <a:t>Juniors </a:t>
            </a:r>
            <a:r>
              <a:rPr dirty="0" spc="-5"/>
              <a:t>(level </a:t>
            </a:r>
            <a:r>
              <a:rPr dirty="0"/>
              <a:t>= </a:t>
            </a:r>
            <a:r>
              <a:rPr dirty="0" spc="-10"/>
              <a:t>JR) who 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-15"/>
              <a:t> </a:t>
            </a:r>
            <a:r>
              <a:rPr dirty="0" spc="-5"/>
              <a:t>enrolled</a:t>
            </a:r>
            <a:r>
              <a:rPr dirty="0" spc="-10"/>
              <a:t> </a:t>
            </a:r>
            <a:r>
              <a:rPr dirty="0" spc="-5"/>
              <a:t>in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0"/>
              <a:t> class</a:t>
            </a:r>
            <a:r>
              <a:rPr dirty="0" spc="-20"/>
              <a:t> </a:t>
            </a:r>
            <a:r>
              <a:rPr dirty="0" spc="-10"/>
              <a:t>taught</a:t>
            </a:r>
            <a:r>
              <a:rPr dirty="0" spc="-15"/>
              <a:t> </a:t>
            </a:r>
            <a:r>
              <a:rPr dirty="0" spc="-5"/>
              <a:t>by</a:t>
            </a:r>
            <a:r>
              <a:rPr dirty="0" spc="-15"/>
              <a:t> </a:t>
            </a:r>
            <a:r>
              <a:rPr dirty="0" spc="-5"/>
              <a:t>Prof.</a:t>
            </a:r>
            <a:r>
              <a:rPr dirty="0" spc="-10"/>
              <a:t> </a:t>
            </a:r>
            <a:r>
              <a:rPr dirty="0" spc="-5"/>
              <a:t>kuldeep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537208"/>
            <a:ext cx="7322184" cy="92075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270510" marR="5080" indent="-258445">
              <a:lnSpc>
                <a:spcPts val="3450"/>
              </a:lnSpc>
              <a:spcBef>
                <a:spcPts val="340"/>
              </a:spcBef>
            </a:pPr>
            <a:r>
              <a:rPr dirty="0" sz="3000" spc="-5"/>
              <a:t>1)Find </a:t>
            </a:r>
            <a:r>
              <a:rPr dirty="0" sz="3000" spc="-10"/>
              <a:t>the </a:t>
            </a:r>
            <a:r>
              <a:rPr dirty="0" sz="3000" spc="-5"/>
              <a:t>names of </a:t>
            </a:r>
            <a:r>
              <a:rPr dirty="0" sz="3000"/>
              <a:t>all </a:t>
            </a:r>
            <a:r>
              <a:rPr dirty="0" sz="3000" spc="-10"/>
              <a:t>Juniors </a:t>
            </a:r>
            <a:r>
              <a:rPr dirty="0" sz="3000" spc="-5"/>
              <a:t>(level </a:t>
            </a:r>
            <a:r>
              <a:rPr dirty="0" sz="3000"/>
              <a:t>= </a:t>
            </a:r>
            <a:r>
              <a:rPr dirty="0" sz="3000" spc="-10"/>
              <a:t>JR) who </a:t>
            </a:r>
            <a:r>
              <a:rPr dirty="0" sz="3000" spc="-5"/>
              <a:t> </a:t>
            </a:r>
            <a:r>
              <a:rPr dirty="0" sz="3000"/>
              <a:t>are</a:t>
            </a:r>
            <a:r>
              <a:rPr dirty="0" sz="3000" spc="-15"/>
              <a:t> </a:t>
            </a:r>
            <a:r>
              <a:rPr dirty="0" sz="3000" spc="-5"/>
              <a:t>enrolled</a:t>
            </a:r>
            <a:r>
              <a:rPr dirty="0" sz="3000" spc="-10"/>
              <a:t> </a:t>
            </a:r>
            <a:r>
              <a:rPr dirty="0" sz="3000" spc="-5"/>
              <a:t>in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class</a:t>
            </a:r>
            <a:r>
              <a:rPr dirty="0" sz="3000" spc="-20"/>
              <a:t> </a:t>
            </a:r>
            <a:r>
              <a:rPr dirty="0" sz="3000" spc="-10"/>
              <a:t>taught</a:t>
            </a:r>
            <a:r>
              <a:rPr dirty="0" sz="3000" spc="-15"/>
              <a:t> </a:t>
            </a:r>
            <a:r>
              <a:rPr dirty="0" sz="3000" spc="-5"/>
              <a:t>by</a:t>
            </a:r>
            <a:r>
              <a:rPr dirty="0" sz="3000" spc="-15"/>
              <a:t> </a:t>
            </a:r>
            <a:r>
              <a:rPr dirty="0" sz="3000" spc="-5"/>
              <a:t>Prof.</a:t>
            </a:r>
            <a:r>
              <a:rPr dirty="0" sz="3000" spc="-10"/>
              <a:t> </a:t>
            </a:r>
            <a:r>
              <a:rPr dirty="0" sz="3000" spc="-5"/>
              <a:t>kuldeep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0225" y="3292246"/>
            <a:ext cx="6818630" cy="2505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SELECT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DISTINCT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S.Sname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75"/>
              </a:lnSpc>
              <a:tabLst>
                <a:tab pos="916940" algn="l"/>
                <a:tab pos="2218690" algn="l"/>
                <a:tab pos="3387090" algn="l"/>
                <a:tab pos="5136515" algn="l"/>
                <a:tab pos="6664959" algn="l"/>
              </a:tabLst>
            </a:pPr>
            <a:r>
              <a:rPr dirty="0" sz="2400" spc="-5">
                <a:latin typeface="Calibri"/>
                <a:cs typeface="Calibri"/>
              </a:rPr>
              <a:t>FRO</a:t>
            </a:r>
            <a:r>
              <a:rPr dirty="0" sz="2400">
                <a:latin typeface="Calibri"/>
                <a:cs typeface="Calibri"/>
              </a:rPr>
              <a:t>M	</a:t>
            </a:r>
            <a:r>
              <a:rPr dirty="0" sz="2400" spc="-5">
                <a:latin typeface="Calibri"/>
                <a:cs typeface="Calibri"/>
              </a:rPr>
              <a:t>STUDEN</a:t>
            </a:r>
            <a:r>
              <a:rPr dirty="0" sz="2400">
                <a:latin typeface="Calibri"/>
                <a:cs typeface="Calibri"/>
              </a:rPr>
              <a:t>T	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CLAS</a:t>
            </a:r>
            <a:r>
              <a:rPr dirty="0" sz="2400">
                <a:latin typeface="Calibri"/>
                <a:cs typeface="Calibri"/>
              </a:rPr>
              <a:t>S	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ENROLLE</a:t>
            </a:r>
            <a:r>
              <a:rPr dirty="0" sz="2400">
                <a:latin typeface="Calibri"/>
                <a:cs typeface="Calibri"/>
              </a:rPr>
              <a:t>D	</a:t>
            </a: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FACULT</a:t>
            </a:r>
            <a:r>
              <a:rPr dirty="0" sz="2400">
                <a:latin typeface="Calibri"/>
                <a:cs typeface="Calibri"/>
              </a:rPr>
              <a:t>Y	F</a:t>
            </a:r>
            <a:endParaRPr sz="2400">
              <a:latin typeface="Calibri"/>
              <a:cs typeface="Calibri"/>
            </a:endParaRPr>
          </a:p>
          <a:p>
            <a:pPr marL="12700" marR="3618229">
              <a:lnSpc>
                <a:spcPts val="2770"/>
              </a:lnSpc>
              <a:spcBef>
                <a:spcPts val="130"/>
              </a:spcBef>
              <a:tabLst>
                <a:tab pos="709295" algn="l"/>
                <a:tab pos="1072515" algn="l"/>
                <a:tab pos="2237740" algn="l"/>
              </a:tabLst>
            </a:pPr>
            <a:r>
              <a:rPr dirty="0" sz="2400" spc="-5">
                <a:latin typeface="Calibri"/>
                <a:cs typeface="Calibri"/>
              </a:rPr>
              <a:t>WHERE	S.snum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 spc="-5">
                <a:latin typeface="Calibri"/>
                <a:cs typeface="Calibri"/>
              </a:rPr>
              <a:t>E.snum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AND	E.cname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 spc="-5">
                <a:latin typeface="Calibri"/>
                <a:cs typeface="Calibri"/>
              </a:rPr>
              <a:t>C.cname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AND	C.fid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F.fid	AND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F.fname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'kuldeep‘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ts val="2715"/>
              </a:lnSpc>
            </a:pPr>
            <a:r>
              <a:rPr dirty="0" sz="2400" spc="-5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S.levels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'JR</a:t>
            </a:r>
            <a:r>
              <a:rPr dirty="0" sz="2400" b="1">
                <a:latin typeface="Calibri"/>
                <a:cs typeface="Calibri"/>
              </a:rPr>
              <a:t>';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609344"/>
            <a:ext cx="7813675" cy="1484630"/>
          </a:xfrm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00"/>
              </a:spcBef>
            </a:pPr>
            <a:r>
              <a:rPr dirty="0" spc="-10"/>
              <a:t>2)Find the </a:t>
            </a:r>
            <a:r>
              <a:rPr dirty="0" spc="-5"/>
              <a:t>names of </a:t>
            </a:r>
            <a:r>
              <a:rPr dirty="0"/>
              <a:t>all </a:t>
            </a:r>
            <a:r>
              <a:rPr dirty="0" spc="-10"/>
              <a:t>classes that </a:t>
            </a:r>
            <a:r>
              <a:rPr dirty="0" spc="-5"/>
              <a:t>either </a:t>
            </a:r>
            <a:r>
              <a:rPr dirty="0" spc="-10"/>
              <a:t>meet </a:t>
            </a:r>
            <a:r>
              <a:rPr dirty="0" spc="-710"/>
              <a:t> </a:t>
            </a:r>
            <a:r>
              <a:rPr dirty="0" spc="-5"/>
              <a:t>in room </a:t>
            </a:r>
            <a:r>
              <a:rPr dirty="0" spc="-10"/>
              <a:t>R128 </a:t>
            </a:r>
            <a:r>
              <a:rPr dirty="0" spc="-5"/>
              <a:t>or have five or </a:t>
            </a:r>
            <a:r>
              <a:rPr dirty="0" spc="-10"/>
              <a:t>more </a:t>
            </a:r>
            <a:r>
              <a:rPr dirty="0" spc="-5"/>
              <a:t>Students </a:t>
            </a:r>
            <a:r>
              <a:rPr dirty="0"/>
              <a:t> </a:t>
            </a:r>
            <a:r>
              <a:rPr dirty="0" spc="-5"/>
              <a:t>enrolled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3999" cy="6553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613408"/>
            <a:ext cx="7813040" cy="331914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224790" indent="-342900">
              <a:lnSpc>
                <a:spcPts val="2850"/>
              </a:lnSpc>
              <a:spcBef>
                <a:spcPts val="220"/>
              </a:spcBef>
            </a:pPr>
            <a:r>
              <a:rPr dirty="0" sz="2400" spc="-5">
                <a:latin typeface="Calibri"/>
                <a:cs typeface="Calibri"/>
              </a:rPr>
              <a:t>STUDENT(snum: integer, sname: string, branch: string, levels: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string,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age:</a:t>
            </a:r>
            <a:r>
              <a:rPr dirty="0" sz="2400" spc="-5">
                <a:latin typeface="Calibri"/>
                <a:cs typeface="Calibri"/>
              </a:rPr>
              <a:t> integer)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6750"/>
              </a:lnSpc>
              <a:spcBef>
                <a:spcPts val="735"/>
              </a:spcBef>
            </a:pPr>
            <a:r>
              <a:rPr dirty="0" sz="2400" spc="-5">
                <a:latin typeface="Calibri"/>
                <a:cs typeface="Calibri"/>
              </a:rPr>
              <a:t>CLASS(cname: string, meetsat: string, room: string, fid: integer)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ENROLLED(snum: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integer, cname: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string)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libri"/>
                <a:cs typeface="Calibri"/>
              </a:rPr>
              <a:t>FACULTY(fid: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integer,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fname: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string,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deptid: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integer)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78965"/>
            <a:ext cx="7763509" cy="431546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55600" marR="5080" indent="-342900">
              <a:lnSpc>
                <a:spcPts val="2930"/>
              </a:lnSpc>
              <a:spcBef>
                <a:spcPts val="455"/>
              </a:spcBef>
            </a:pPr>
            <a:r>
              <a:rPr dirty="0" sz="2700" spc="-5">
                <a:latin typeface="Calibri"/>
                <a:cs typeface="Calibri"/>
              </a:rPr>
              <a:t>2)Find </a:t>
            </a:r>
            <a:r>
              <a:rPr dirty="0" sz="2700" spc="-1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names of </a:t>
            </a:r>
            <a:r>
              <a:rPr dirty="0" sz="2700">
                <a:latin typeface="Calibri"/>
                <a:cs typeface="Calibri"/>
              </a:rPr>
              <a:t>all </a:t>
            </a:r>
            <a:r>
              <a:rPr dirty="0" sz="2700" spc="-5">
                <a:latin typeface="Calibri"/>
                <a:cs typeface="Calibri"/>
              </a:rPr>
              <a:t>classes </a:t>
            </a:r>
            <a:r>
              <a:rPr dirty="0" sz="2700" spc="-10">
                <a:latin typeface="Calibri"/>
                <a:cs typeface="Calibri"/>
              </a:rPr>
              <a:t>that </a:t>
            </a:r>
            <a:r>
              <a:rPr dirty="0" sz="2700" spc="-5">
                <a:latin typeface="Calibri"/>
                <a:cs typeface="Calibri"/>
              </a:rPr>
              <a:t>either meet in room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R128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or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have five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or more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Students enrolled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alibri"/>
              <a:cs typeface="Calibri"/>
            </a:endParaRPr>
          </a:p>
          <a:p>
            <a:pPr marL="12700" marR="4121785">
              <a:lnSpc>
                <a:spcPct val="106500"/>
              </a:lnSpc>
              <a:tabLst>
                <a:tab pos="1107440" algn="l"/>
                <a:tab pos="2102485" algn="l"/>
              </a:tabLst>
            </a:pPr>
            <a:r>
              <a:rPr dirty="0" sz="2700" spc="-5">
                <a:latin typeface="Calibri"/>
                <a:cs typeface="Calibri"/>
              </a:rPr>
              <a:t>SELECT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DISTINCT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C.cname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FROM	CLASS	</a:t>
            </a:r>
            <a:r>
              <a:rPr dirty="0" sz="2700"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2700" spc="-5">
                <a:latin typeface="Calibri"/>
                <a:cs typeface="Calibri"/>
              </a:rPr>
              <a:t>WHERE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C.room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'r128'</a:t>
            </a:r>
            <a:endParaRPr sz="2700">
              <a:latin typeface="Calibri"/>
              <a:cs typeface="Calibri"/>
            </a:endParaRPr>
          </a:p>
          <a:p>
            <a:pPr marL="12700" marR="3234055">
              <a:lnSpc>
                <a:spcPct val="106500"/>
              </a:lnSpc>
              <a:tabLst>
                <a:tab pos="1107440" algn="l"/>
                <a:tab pos="2729865" algn="l"/>
              </a:tabLst>
            </a:pPr>
            <a:r>
              <a:rPr dirty="0" sz="2700" spc="-5">
                <a:latin typeface="Calibri"/>
                <a:cs typeface="Calibri"/>
              </a:rPr>
              <a:t>OR C.cname IN (SELECT E.cname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FROM	ENROLLED	</a:t>
            </a:r>
            <a:r>
              <a:rPr dirty="0" sz="2700"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  <a:p>
            <a:pPr marL="12700" marR="4196080">
              <a:lnSpc>
                <a:spcPct val="106500"/>
              </a:lnSpc>
            </a:pPr>
            <a:r>
              <a:rPr dirty="0" sz="2700" spc="-5">
                <a:latin typeface="Calibri"/>
                <a:cs typeface="Calibri"/>
              </a:rPr>
              <a:t>GROUP BY E.cname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HAVING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COUNT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(*)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&gt;=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5);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409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04"/>
              </a:spcBef>
            </a:pPr>
            <a:r>
              <a:rPr dirty="0" spc="-10"/>
              <a:t>3)Find the </a:t>
            </a:r>
            <a:r>
              <a:rPr dirty="0" spc="-5"/>
              <a:t>names of faculty </a:t>
            </a:r>
            <a:r>
              <a:rPr dirty="0" spc="-10"/>
              <a:t>members who teach </a:t>
            </a:r>
            <a:r>
              <a:rPr dirty="0" spc="-71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 spc="-5"/>
              <a:t>every</a:t>
            </a:r>
            <a:r>
              <a:rPr dirty="0" spc="-10"/>
              <a:t> </a:t>
            </a:r>
            <a:r>
              <a:rPr dirty="0" spc="-5"/>
              <a:t>room</a:t>
            </a:r>
            <a:r>
              <a:rPr dirty="0" spc="-10"/>
              <a:t> </a:t>
            </a:r>
            <a:r>
              <a:rPr dirty="0" spc="-5"/>
              <a:t>in</a:t>
            </a:r>
            <a:r>
              <a:rPr dirty="0" spc="-10"/>
              <a:t> which</a:t>
            </a:r>
            <a:r>
              <a:rPr dirty="0" spc="-15"/>
              <a:t> </a:t>
            </a:r>
            <a:r>
              <a:rPr dirty="0" spc="-5"/>
              <a:t>some </a:t>
            </a:r>
            <a:r>
              <a:rPr dirty="0" spc="-10"/>
              <a:t>class</a:t>
            </a:r>
            <a:r>
              <a:rPr dirty="0" spc="-15"/>
              <a:t> </a:t>
            </a:r>
            <a:r>
              <a:rPr dirty="0" spc="-5"/>
              <a:t>is</a:t>
            </a:r>
            <a:r>
              <a:rPr dirty="0" spc="-10"/>
              <a:t> </a:t>
            </a:r>
            <a:r>
              <a:rPr dirty="0" spc="-5"/>
              <a:t>taught.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3999" cy="65531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73784"/>
            <a:ext cx="7865745" cy="429260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55600" marR="5080" indent="-342900">
              <a:lnSpc>
                <a:spcPts val="3229"/>
              </a:lnSpc>
              <a:spcBef>
                <a:spcPts val="515"/>
              </a:spcBef>
            </a:pPr>
            <a:r>
              <a:rPr dirty="0" sz="3000" spc="-5">
                <a:latin typeface="Calibri"/>
                <a:cs typeface="Calibri"/>
              </a:rPr>
              <a:t>3)Find </a:t>
            </a:r>
            <a:r>
              <a:rPr dirty="0" sz="3000" spc="-10">
                <a:latin typeface="Calibri"/>
                <a:cs typeface="Calibri"/>
              </a:rPr>
              <a:t>the </a:t>
            </a:r>
            <a:r>
              <a:rPr dirty="0" sz="3000" spc="-5">
                <a:latin typeface="Calibri"/>
                <a:cs typeface="Calibri"/>
              </a:rPr>
              <a:t>names of faculty members </a:t>
            </a:r>
            <a:r>
              <a:rPr dirty="0" sz="3000" spc="-10">
                <a:latin typeface="Calibri"/>
                <a:cs typeface="Calibri"/>
              </a:rPr>
              <a:t>who teach </a:t>
            </a:r>
            <a:r>
              <a:rPr dirty="0" sz="3000" spc="-5">
                <a:latin typeface="Calibri"/>
                <a:cs typeface="Calibri"/>
              </a:rPr>
              <a:t>in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every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room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in </a:t>
            </a:r>
            <a:r>
              <a:rPr dirty="0" sz="3000" spc="-10">
                <a:latin typeface="Calibri"/>
                <a:cs typeface="Calibri"/>
              </a:rPr>
              <a:t>which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some </a:t>
            </a:r>
            <a:r>
              <a:rPr dirty="0" sz="3000" spc="-10">
                <a:latin typeface="Calibri"/>
                <a:cs typeface="Calibri"/>
              </a:rPr>
              <a:t>class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is taught.</a:t>
            </a:r>
            <a:endParaRPr sz="3000">
              <a:latin typeface="Calibri"/>
              <a:cs typeface="Calibri"/>
            </a:endParaRPr>
          </a:p>
          <a:p>
            <a:pPr marL="12700" marR="3895725">
              <a:lnSpc>
                <a:spcPts val="3829"/>
              </a:lnSpc>
              <a:spcBef>
                <a:spcPts val="110"/>
              </a:spcBef>
            </a:pPr>
            <a:r>
              <a:rPr dirty="0" sz="3000" spc="-5">
                <a:latin typeface="Calibri"/>
                <a:cs typeface="Calibri"/>
              </a:rPr>
              <a:t>SELECT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DISTINCT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F.fname </a:t>
            </a:r>
            <a:r>
              <a:rPr dirty="0" sz="3000" spc="-66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FROM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FACULTY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F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3000" spc="-5">
                <a:latin typeface="Calibri"/>
                <a:cs typeface="Calibri"/>
              </a:rPr>
              <a:t>WHERE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NOT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EXISTS((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SELECT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room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FROM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CLASS)</a:t>
            </a:r>
            <a:endParaRPr sz="3000">
              <a:latin typeface="Calibri"/>
              <a:cs typeface="Calibri"/>
            </a:endParaRPr>
          </a:p>
          <a:p>
            <a:pPr marL="615315">
              <a:lnSpc>
                <a:spcPct val="100000"/>
              </a:lnSpc>
              <a:spcBef>
                <a:spcPts val="225"/>
              </a:spcBef>
            </a:pPr>
            <a:r>
              <a:rPr dirty="0" sz="3000" spc="-5">
                <a:latin typeface="Calibri"/>
                <a:cs typeface="Calibri"/>
              </a:rPr>
              <a:t>Minus</a:t>
            </a:r>
            <a:endParaRPr sz="3000">
              <a:latin typeface="Calibri"/>
              <a:cs typeface="Calibri"/>
            </a:endParaRPr>
          </a:p>
          <a:p>
            <a:pPr marL="873760" marR="4523740" indent="-172720">
              <a:lnSpc>
                <a:spcPts val="3829"/>
              </a:lnSpc>
              <a:spcBef>
                <a:spcPts val="160"/>
              </a:spcBef>
            </a:pPr>
            <a:r>
              <a:rPr dirty="0" sz="3000" spc="-5">
                <a:latin typeface="Calibri"/>
                <a:cs typeface="Calibri"/>
              </a:rPr>
              <a:t>(SELECT C1.room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FROM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CLASS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C1</a:t>
            </a:r>
            <a:endParaRPr sz="3000">
              <a:latin typeface="Calibri"/>
              <a:cs typeface="Calibri"/>
            </a:endParaRPr>
          </a:p>
          <a:p>
            <a:pPr marL="873760">
              <a:lnSpc>
                <a:spcPct val="100000"/>
              </a:lnSpc>
              <a:spcBef>
                <a:spcPts val="55"/>
              </a:spcBef>
            </a:pPr>
            <a:r>
              <a:rPr dirty="0" sz="3000" spc="-5">
                <a:latin typeface="Calibri"/>
                <a:cs typeface="Calibri"/>
              </a:rPr>
              <a:t>WHERE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C1.fid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=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F.fid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));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609344"/>
            <a:ext cx="6761480" cy="998855"/>
          </a:xfrm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04"/>
              </a:spcBef>
            </a:pPr>
            <a:r>
              <a:rPr dirty="0" spc="-5"/>
              <a:t>4)</a:t>
            </a:r>
            <a:r>
              <a:rPr dirty="0" spc="-20"/>
              <a:t> </a:t>
            </a:r>
            <a:r>
              <a:rPr dirty="0" spc="-5"/>
              <a:t>Write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SQL</a:t>
            </a:r>
            <a:r>
              <a:rPr dirty="0" spc="-10"/>
              <a:t> </a:t>
            </a:r>
            <a:r>
              <a:rPr dirty="0" spc="-5"/>
              <a:t>query</a:t>
            </a:r>
            <a:r>
              <a:rPr dirty="0" spc="-15"/>
              <a:t> </a:t>
            </a:r>
            <a:r>
              <a:rPr dirty="0" spc="-5"/>
              <a:t>to</a:t>
            </a:r>
            <a:r>
              <a:rPr dirty="0" spc="-20"/>
              <a:t> </a:t>
            </a:r>
            <a:r>
              <a:rPr dirty="0" spc="-5"/>
              <a:t>update</a:t>
            </a:r>
            <a:r>
              <a:rPr dirty="0" spc="-15"/>
              <a:t> </a:t>
            </a:r>
            <a:r>
              <a:rPr dirty="0" spc="-10"/>
              <a:t>the</a:t>
            </a:r>
            <a:r>
              <a:rPr dirty="0" spc="-15"/>
              <a:t> </a:t>
            </a:r>
            <a:r>
              <a:rPr dirty="0" spc="-5"/>
              <a:t>room </a:t>
            </a:r>
            <a:r>
              <a:rPr dirty="0" spc="-710"/>
              <a:t> </a:t>
            </a:r>
            <a:r>
              <a:rPr dirty="0" spc="-5"/>
              <a:t>number</a:t>
            </a:r>
            <a:r>
              <a:rPr dirty="0" spc="-10"/>
              <a:t> </a:t>
            </a:r>
            <a:r>
              <a:rPr dirty="0" spc="-5"/>
              <a:t>for</a:t>
            </a:r>
            <a:r>
              <a:rPr dirty="0" spc="-10"/>
              <a:t> </a:t>
            </a:r>
            <a:r>
              <a:rPr dirty="0" spc="-5"/>
              <a:t>DBMS</a:t>
            </a:r>
            <a:r>
              <a:rPr dirty="0" spc="-10"/>
              <a:t> course</a:t>
            </a:r>
            <a:r>
              <a:rPr dirty="0" spc="-15"/>
              <a:t> </a:t>
            </a:r>
            <a:r>
              <a:rPr dirty="0" spc="-5"/>
              <a:t>to</a:t>
            </a:r>
            <a:r>
              <a:rPr dirty="0" spc="-15"/>
              <a:t> </a:t>
            </a:r>
            <a:r>
              <a:rPr dirty="0" spc="-5"/>
              <a:t>S11.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3999" cy="65531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609344"/>
            <a:ext cx="6761480" cy="328041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35"/>
              </a:spcBef>
            </a:pPr>
            <a:r>
              <a:rPr dirty="0" sz="3200" spc="-5">
                <a:latin typeface="Calibri"/>
                <a:cs typeface="Calibri"/>
              </a:rPr>
              <a:t>4)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Write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query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update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room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number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for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DBMS</a:t>
            </a:r>
            <a:r>
              <a:rPr dirty="0" sz="3200" spc="-10">
                <a:latin typeface="Calibri"/>
                <a:cs typeface="Calibri"/>
              </a:rPr>
              <a:t> course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S11.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50">
              <a:latin typeface="Calibri"/>
              <a:cs typeface="Calibri"/>
            </a:endParaRPr>
          </a:p>
          <a:p>
            <a:pPr marL="12700" marR="3867785">
              <a:lnSpc>
                <a:spcPct val="117200"/>
              </a:lnSpc>
            </a:pPr>
            <a:r>
              <a:rPr dirty="0" sz="3200" spc="-5">
                <a:latin typeface="Calibri"/>
                <a:cs typeface="Calibri"/>
              </a:rPr>
              <a:t>UPDATE CLASS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SET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ROOM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=‘S11’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200" spc="-5">
                <a:latin typeface="Calibri"/>
                <a:cs typeface="Calibri"/>
              </a:rPr>
              <a:t>Where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cname=‘DBMS’;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477709"/>
            <a:ext cx="37642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Summary</a:t>
            </a:r>
            <a:r>
              <a:rPr dirty="0" sz="4400" spc="-50"/>
              <a:t> </a:t>
            </a:r>
            <a:r>
              <a:rPr dirty="0" sz="4400" spc="-5"/>
              <a:t>of</a:t>
            </a:r>
            <a:r>
              <a:rPr dirty="0" sz="4400" spc="-45"/>
              <a:t> </a:t>
            </a:r>
            <a:r>
              <a:rPr dirty="0" sz="4400" spc="-5"/>
              <a:t>SQL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0225" y="1529969"/>
            <a:ext cx="5180965" cy="34455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80"/>
              </a:spcBef>
            </a:pPr>
            <a:r>
              <a:rPr dirty="0" sz="3200" spc="-5">
                <a:latin typeface="Calibri"/>
                <a:cs typeface="Calibri"/>
              </a:rPr>
              <a:t>SELECT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(attribute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function)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FROM( TABLE LIST)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WHERE(CONDITION)</a:t>
            </a:r>
            <a:endParaRPr sz="3200">
              <a:latin typeface="Calibri"/>
              <a:cs typeface="Calibri"/>
            </a:endParaRPr>
          </a:p>
          <a:p>
            <a:pPr marL="12700" marR="101600">
              <a:lnSpc>
                <a:spcPct val="117200"/>
              </a:lnSpc>
            </a:pPr>
            <a:r>
              <a:rPr dirty="0" sz="3200" spc="-10">
                <a:latin typeface="Calibri"/>
                <a:cs typeface="Calibri"/>
              </a:rPr>
              <a:t>GROUP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BY(Grouping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attribute)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HAVING (group condition)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ORDER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by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(attribute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list)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953" y="477709"/>
            <a:ext cx="25165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OVERVIEW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1180" y="1529969"/>
            <a:ext cx="7753350" cy="45885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What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DDL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DML?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Various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Types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DDL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DML?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Various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constraints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Schema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change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statements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10">
                <a:latin typeface="Calibri"/>
                <a:cs typeface="Calibri"/>
              </a:rPr>
              <a:t>Basic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query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structure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Various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Aggregate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functions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Data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types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10">
                <a:latin typeface="Calibri"/>
                <a:cs typeface="Calibri"/>
              </a:rPr>
              <a:t>Group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by,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having</a:t>
            </a:r>
            <a:r>
              <a:rPr dirty="0" sz="3200" spc="-10">
                <a:latin typeface="Calibri"/>
                <a:cs typeface="Calibri"/>
              </a:rPr>
              <a:t> clause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order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by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clause?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27918"/>
            <a:ext cx="7222490" cy="323342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What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DDL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DML?</a:t>
            </a:r>
            <a:endParaRPr sz="3200">
              <a:latin typeface="Calibri"/>
              <a:cs typeface="Calibri"/>
            </a:endParaRPr>
          </a:p>
          <a:p>
            <a:pPr lvl="1" marL="694690" marR="5080" indent="-306070">
              <a:lnSpc>
                <a:spcPts val="3340"/>
              </a:lnSpc>
              <a:spcBef>
                <a:spcPts val="69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The language which is used to </a:t>
            </a:r>
            <a:r>
              <a:rPr dirty="0" sz="2800">
                <a:latin typeface="Calibri"/>
                <a:cs typeface="Calibri"/>
              </a:rPr>
              <a:t>alter </a:t>
            </a:r>
            <a:r>
              <a:rPr dirty="0" sz="2800" spc="-10">
                <a:latin typeface="Calibri"/>
                <a:cs typeface="Calibri"/>
              </a:rPr>
              <a:t>table </a:t>
            </a:r>
            <a:r>
              <a:rPr dirty="0" sz="2800" spc="-5">
                <a:latin typeface="Calibri"/>
                <a:cs typeface="Calibri"/>
              </a:rPr>
              <a:t> properties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called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Definition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94740" algn="l"/>
                <a:tab pos="2051685" algn="l"/>
              </a:tabLst>
            </a:pPr>
            <a:r>
              <a:rPr dirty="0" sz="2400" spc="-5">
                <a:latin typeface="Calibri"/>
                <a:cs typeface="Calibri"/>
              </a:rPr>
              <a:t>Create	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create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94740" algn="l"/>
                <a:tab pos="1836420" algn="l"/>
              </a:tabLst>
            </a:pPr>
            <a:r>
              <a:rPr dirty="0" sz="2400" spc="-5">
                <a:latin typeface="Calibri"/>
                <a:cs typeface="Calibri"/>
              </a:rPr>
              <a:t>Alter	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modify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table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94740" algn="l"/>
                <a:tab pos="2045970" algn="l"/>
              </a:tabLst>
            </a:pPr>
            <a:r>
              <a:rPr dirty="0" sz="2400" spc="-5">
                <a:latin typeface="Calibri"/>
                <a:cs typeface="Calibri"/>
              </a:rPr>
              <a:t>Delete	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delete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attributes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from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94740" algn="l"/>
              </a:tabLst>
            </a:pPr>
            <a:r>
              <a:rPr dirty="0" sz="2400" spc="-5">
                <a:latin typeface="Calibri"/>
                <a:cs typeface="Calibri"/>
              </a:rPr>
              <a:t>Drop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drop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647" y="477709"/>
            <a:ext cx="43897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SCHEMA</a:t>
            </a:r>
            <a:r>
              <a:rPr dirty="0" sz="4400" spc="-90"/>
              <a:t> </a:t>
            </a:r>
            <a:r>
              <a:rPr dirty="0" sz="4400" spc="-5"/>
              <a:t>DIAGRAM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0700" y="1358900"/>
          <a:ext cx="84963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  <a:gridCol w="13716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BRANCH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6900" y="2501900"/>
          <a:ext cx="71247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MEETSAT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ROOM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6900" y="3568700"/>
          <a:ext cx="42291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Enrolled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6900" y="4787900"/>
          <a:ext cx="56769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Faculty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DEPTID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27918"/>
            <a:ext cx="7996555" cy="280479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DML</a:t>
            </a:r>
            <a:endParaRPr sz="3200">
              <a:latin typeface="Calibri"/>
              <a:cs typeface="Calibri"/>
            </a:endParaRPr>
          </a:p>
          <a:p>
            <a:pPr lvl="1" marL="694690" marR="5080" indent="-306070">
              <a:lnSpc>
                <a:spcPts val="3340"/>
              </a:lnSpc>
              <a:spcBef>
                <a:spcPts val="69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The language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is used to modify </a:t>
            </a:r>
            <a:r>
              <a:rPr dirty="0" sz="2800" spc="-10">
                <a:latin typeface="Calibri"/>
                <a:cs typeface="Calibri"/>
              </a:rPr>
              <a:t>table </a:t>
            </a:r>
            <a:r>
              <a:rPr dirty="0" sz="2800" spc="-5">
                <a:latin typeface="Calibri"/>
                <a:cs typeface="Calibri"/>
              </a:rPr>
              <a:t>contents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called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</a:t>
            </a:r>
            <a:r>
              <a:rPr dirty="0" sz="2800" spc="-10">
                <a:latin typeface="Calibri"/>
                <a:cs typeface="Calibri"/>
              </a:rPr>
              <a:t> Manipulation </a:t>
            </a:r>
            <a:r>
              <a:rPr dirty="0" sz="2800" spc="-5"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94740" algn="l"/>
              </a:tabLst>
            </a:pPr>
            <a:r>
              <a:rPr dirty="0" sz="2400" spc="-5"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94740" algn="l"/>
              </a:tabLst>
            </a:pPr>
            <a:r>
              <a:rPr dirty="0" sz="2400" spc="-5"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94740" algn="l"/>
              </a:tabLst>
            </a:pPr>
            <a:r>
              <a:rPr dirty="0" sz="2400" spc="-5"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25185"/>
            <a:ext cx="7976234" cy="425513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Various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constraints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 lvl="1" marL="694690" indent="-302895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694055" algn="l"/>
                <a:tab pos="694690" algn="l"/>
              </a:tabLst>
            </a:pP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Null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Indicates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column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cannot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store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NULL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lvl="1" marL="694690" marR="196215" indent="-302895">
              <a:lnSpc>
                <a:spcPct val="100499"/>
              </a:lnSpc>
              <a:spcBef>
                <a:spcPts val="480"/>
              </a:spcBef>
              <a:buFont typeface="Arial MT"/>
              <a:buChar char="–"/>
              <a:tabLst>
                <a:tab pos="694055" algn="l"/>
                <a:tab pos="694690" algn="l"/>
              </a:tabLst>
            </a:pPr>
            <a:r>
              <a:rPr dirty="0" sz="2400" spc="-5">
                <a:latin typeface="Calibri"/>
                <a:cs typeface="Calibri"/>
              </a:rPr>
              <a:t>Unique </a:t>
            </a:r>
            <a:r>
              <a:rPr dirty="0" sz="2400">
                <a:latin typeface="Calibri"/>
                <a:cs typeface="Calibri"/>
              </a:rPr>
              <a:t>- </a:t>
            </a:r>
            <a:r>
              <a:rPr dirty="0" sz="2400" spc="-5">
                <a:latin typeface="Calibri"/>
                <a:cs typeface="Calibri"/>
              </a:rPr>
              <a:t>Ensures that each row for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column must have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unique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lvl="1" marL="694690" indent="-302895">
              <a:lnSpc>
                <a:spcPct val="100000"/>
              </a:lnSpc>
              <a:spcBef>
                <a:spcPts val="450"/>
              </a:spcBef>
              <a:buFont typeface="Arial MT"/>
              <a:buChar char="–"/>
              <a:tabLst>
                <a:tab pos="694055" algn="l"/>
                <a:tab pos="694690" algn="l"/>
              </a:tabLst>
            </a:pPr>
            <a:r>
              <a:rPr dirty="0" sz="2400" spc="-5">
                <a:latin typeface="Calibri"/>
                <a:cs typeface="Calibri"/>
              </a:rPr>
              <a:t>Primary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key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combination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unique</a:t>
            </a:r>
            <a:endParaRPr sz="2400">
              <a:latin typeface="Calibri"/>
              <a:cs typeface="Calibri"/>
            </a:endParaRPr>
          </a:p>
          <a:p>
            <a:pPr lvl="1" marL="694690" marR="151130" indent="-302895">
              <a:lnSpc>
                <a:spcPct val="100499"/>
              </a:lnSpc>
              <a:spcBef>
                <a:spcPts val="480"/>
              </a:spcBef>
              <a:buFont typeface="Arial MT"/>
              <a:buChar char="–"/>
              <a:tabLst>
                <a:tab pos="694055" algn="l"/>
                <a:tab pos="694690" algn="l"/>
              </a:tabLst>
            </a:pPr>
            <a:r>
              <a:rPr dirty="0" sz="2400" spc="-5">
                <a:latin typeface="Calibri"/>
                <a:cs typeface="Calibri"/>
              </a:rPr>
              <a:t>Foreign key -Ensure the referential integrity of the data in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table 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match values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5">
                <a:latin typeface="Calibri"/>
                <a:cs typeface="Calibri"/>
              </a:rPr>
              <a:t> table</a:t>
            </a:r>
            <a:endParaRPr sz="2400">
              <a:latin typeface="Calibri"/>
              <a:cs typeface="Calibri"/>
            </a:endParaRPr>
          </a:p>
          <a:p>
            <a:pPr lvl="1" marL="694690" marR="5080" indent="-302895">
              <a:lnSpc>
                <a:spcPct val="100499"/>
              </a:lnSpc>
              <a:spcBef>
                <a:spcPts val="434"/>
              </a:spcBef>
              <a:buFont typeface="Arial MT"/>
              <a:buChar char="–"/>
              <a:tabLst>
                <a:tab pos="694055" algn="l"/>
                <a:tab pos="694690" algn="l"/>
              </a:tabLst>
            </a:pPr>
            <a:r>
              <a:rPr dirty="0" sz="2400" spc="-5">
                <a:latin typeface="Calibri"/>
                <a:cs typeface="Calibri"/>
              </a:rPr>
              <a:t>Check </a:t>
            </a:r>
            <a:r>
              <a:rPr dirty="0" sz="2400">
                <a:latin typeface="Calibri"/>
                <a:cs typeface="Calibri"/>
              </a:rPr>
              <a:t>- </a:t>
            </a:r>
            <a:r>
              <a:rPr dirty="0" sz="2400" spc="-5">
                <a:latin typeface="Calibri"/>
                <a:cs typeface="Calibri"/>
              </a:rPr>
              <a:t>Ensures that the value in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column meets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specific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condition</a:t>
            </a:r>
            <a:endParaRPr sz="2400">
              <a:latin typeface="Calibri"/>
              <a:cs typeface="Calibri"/>
            </a:endParaRPr>
          </a:p>
          <a:p>
            <a:pPr lvl="1" marL="694690" indent="-302895">
              <a:lnSpc>
                <a:spcPct val="100000"/>
              </a:lnSpc>
              <a:spcBef>
                <a:spcPts val="450"/>
              </a:spcBef>
              <a:buFont typeface="Arial MT"/>
              <a:buChar char="–"/>
              <a:tabLst>
                <a:tab pos="694055" algn="l"/>
                <a:tab pos="694690" algn="l"/>
              </a:tabLst>
            </a:pPr>
            <a:r>
              <a:rPr dirty="0" sz="2400" spc="-5">
                <a:latin typeface="Calibri"/>
                <a:cs typeface="Calibri"/>
              </a:rPr>
              <a:t>Default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Specifies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default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value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27918"/>
            <a:ext cx="6136640" cy="330009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Schema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change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statements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Drop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Alter</a:t>
            </a:r>
            <a:endParaRPr sz="28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1094740" algn="l"/>
              </a:tabLst>
            </a:pPr>
            <a:r>
              <a:rPr dirty="0" sz="2400" spc="-5">
                <a:latin typeface="Calibri"/>
                <a:cs typeface="Calibri"/>
              </a:rPr>
              <a:t>Alter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94740" algn="l"/>
              </a:tabLst>
            </a:pPr>
            <a:r>
              <a:rPr dirty="0" sz="2400" spc="-5">
                <a:latin typeface="Calibri"/>
                <a:cs typeface="Calibri"/>
              </a:rPr>
              <a:t>Alter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remove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94740" algn="l"/>
              </a:tabLst>
            </a:pPr>
            <a:r>
              <a:rPr dirty="0" sz="2400" spc="-5">
                <a:latin typeface="Calibri"/>
                <a:cs typeface="Calibri"/>
              </a:rPr>
              <a:t>Alter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datatype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  <a:p>
            <a:pPr lvl="2" marL="1094740" indent="-1835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094740" algn="l"/>
              </a:tabLst>
            </a:pPr>
            <a:r>
              <a:rPr dirty="0" sz="2400" spc="-5">
                <a:latin typeface="Calibri"/>
                <a:cs typeface="Calibri"/>
              </a:rPr>
              <a:t>Alter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default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value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609344"/>
            <a:ext cx="5180965" cy="450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Calibri"/>
                <a:cs typeface="Calibri"/>
              </a:rPr>
              <a:t>Basic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query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structure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Calibri"/>
              <a:cs typeface="Calibri"/>
            </a:endParaRPr>
          </a:p>
          <a:p>
            <a:pPr marL="12700" marR="5080">
              <a:lnSpc>
                <a:spcPct val="117200"/>
              </a:lnSpc>
            </a:pPr>
            <a:r>
              <a:rPr dirty="0" sz="3200" spc="-5">
                <a:latin typeface="Calibri"/>
                <a:cs typeface="Calibri"/>
              </a:rPr>
              <a:t>SELECT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(attribute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function)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FROM( TABLE LIST)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WHERE(CONDITION)</a:t>
            </a:r>
            <a:endParaRPr sz="3200">
              <a:latin typeface="Calibri"/>
              <a:cs typeface="Calibri"/>
            </a:endParaRPr>
          </a:p>
          <a:p>
            <a:pPr marL="12700" marR="101600">
              <a:lnSpc>
                <a:spcPct val="117200"/>
              </a:lnSpc>
            </a:pPr>
            <a:r>
              <a:rPr dirty="0" sz="3200" spc="-10">
                <a:latin typeface="Calibri"/>
                <a:cs typeface="Calibri"/>
              </a:rPr>
              <a:t>GROUP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BY(Grouping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attribute)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HAVING (group condition)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ORDER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by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(attribute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list)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27918"/>
            <a:ext cx="6263640" cy="307403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Various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Aggregate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functions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Max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Min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Avg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Count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Sum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27918"/>
            <a:ext cx="3373120" cy="406463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5">
                <a:latin typeface="Calibri"/>
                <a:cs typeface="Calibri"/>
              </a:rPr>
              <a:t>Data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types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SQL?</a:t>
            </a:r>
            <a:endParaRPr sz="32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Integer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Decimal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Varchar(size)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Char(size)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Timestamp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Number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1527918"/>
            <a:ext cx="7753350" cy="208343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4640" algn="l"/>
              </a:tabLst>
            </a:pPr>
            <a:r>
              <a:rPr dirty="0" sz="3200" spc="-10">
                <a:latin typeface="Calibri"/>
                <a:cs typeface="Calibri"/>
              </a:rPr>
              <a:t>Group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by,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having</a:t>
            </a:r>
            <a:r>
              <a:rPr dirty="0" sz="3200" spc="-10">
                <a:latin typeface="Calibri"/>
                <a:cs typeface="Calibri"/>
              </a:rPr>
              <a:t> clause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order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by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clause?</a:t>
            </a:r>
            <a:endParaRPr sz="32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Group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group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items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column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Having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check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condition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meets</a:t>
            </a:r>
            <a:endParaRPr sz="2800">
              <a:latin typeface="Calibri"/>
              <a:cs typeface="Calibri"/>
            </a:endParaRPr>
          </a:p>
          <a:p>
            <a:pPr lvl="1" marL="694690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694690" algn="l"/>
              </a:tabLst>
            </a:pPr>
            <a:r>
              <a:rPr dirty="0" sz="2800" spc="-5">
                <a:latin typeface="Calibri"/>
                <a:cs typeface="Calibri"/>
              </a:rPr>
              <a:t>Order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display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ascending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decending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647" y="477709"/>
            <a:ext cx="43897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SCHEMA</a:t>
            </a:r>
            <a:r>
              <a:rPr dirty="0" sz="4400" spc="-90"/>
              <a:t> </a:t>
            </a:r>
            <a:r>
              <a:rPr dirty="0" sz="4400" spc="-5"/>
              <a:t>DIAGRAM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0700" y="1358900"/>
          <a:ext cx="84963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  <a:gridCol w="13716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u="heavy" sz="1800" spc="-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BRANCH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6900" y="2501900"/>
          <a:ext cx="71247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u="heavy" sz="1800" spc="-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CNAME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MEETSAT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ROOM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6900" y="3568700"/>
          <a:ext cx="42291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Enrolled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u="heavy" sz="1800" spc="-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u="heavy" sz="1800" spc="-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CNAME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6900" y="4787900"/>
          <a:ext cx="56769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Faculty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u="heavy" sz="1800" spc="-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FID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DEPTID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647" y="477709"/>
            <a:ext cx="43897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SCHEMA</a:t>
            </a:r>
            <a:r>
              <a:rPr dirty="0" sz="4400" spc="-90"/>
              <a:t> </a:t>
            </a:r>
            <a:r>
              <a:rPr dirty="0" sz="4400" spc="-5"/>
              <a:t>DIAGRAM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9600" y="2514600"/>
            <a:ext cx="1295400" cy="533400"/>
          </a:xfrm>
          <a:prstGeom prst="rect">
            <a:avLst/>
          </a:prstGeom>
          <a:solidFill>
            <a:srgbClr val="4F81BD"/>
          </a:solidFill>
          <a:ln w="25399">
            <a:solidFill>
              <a:srgbClr val="375D8A"/>
            </a:solidFill>
          </a:ln>
        </p:spPr>
        <p:txBody>
          <a:bodyPr wrap="square" lIns="0" tIns="104139" rIns="0" bIns="0" rtlCol="0" vert="horz">
            <a:spAutoFit/>
          </a:bodyPr>
          <a:lstStyle/>
          <a:p>
            <a:pPr marL="384810">
              <a:lnSpc>
                <a:spcPct val="100000"/>
              </a:lnSpc>
              <a:spcBef>
                <a:spcPts val="819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581400"/>
            <a:ext cx="1295400" cy="533400"/>
          </a:xfrm>
          <a:prstGeom prst="rect">
            <a:avLst/>
          </a:prstGeom>
          <a:solidFill>
            <a:srgbClr val="4F81BD"/>
          </a:solidFill>
          <a:ln w="25399">
            <a:solidFill>
              <a:srgbClr val="375D8A"/>
            </a:solidFill>
          </a:ln>
        </p:spPr>
        <p:txBody>
          <a:bodyPr wrap="square" lIns="0" tIns="104139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819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Enrolled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0700" y="1358900"/>
          <a:ext cx="84963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  <a:gridCol w="13716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u="heavy" sz="1800" spc="-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BRANCH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05000" y="25146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940"/>
              </a:spcBef>
            </a:pP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800" y="25146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MEETSAT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0600" y="25146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412750"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ROOM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400" y="25146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FID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0" y="35814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940"/>
              </a:spcBef>
            </a:pP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SNUM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800" y="35814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940"/>
              </a:spcBef>
            </a:pP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CNAME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6900" y="4787900"/>
          <a:ext cx="56769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Faculty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u="heavy" sz="1800" spc="-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FID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DEPTID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222250" y="1062037"/>
            <a:ext cx="2145030" cy="2526030"/>
            <a:chOff x="222250" y="1062037"/>
            <a:chExt cx="2145030" cy="2526030"/>
          </a:xfrm>
        </p:grpSpPr>
        <p:sp>
          <p:nvSpPr>
            <p:cNvPr id="14" name="object 14"/>
            <p:cNvSpPr/>
            <p:nvPr/>
          </p:nvSpPr>
          <p:spPr>
            <a:xfrm>
              <a:off x="227012" y="1066800"/>
              <a:ext cx="2135505" cy="2516505"/>
            </a:xfrm>
            <a:custGeom>
              <a:avLst/>
              <a:gdLst/>
              <a:ahLst/>
              <a:cxnLst/>
              <a:rect l="l" t="t" r="r" b="b"/>
              <a:pathLst>
                <a:path w="2135505" h="2516504">
                  <a:moveTo>
                    <a:pt x="2133599" y="2516186"/>
                  </a:moveTo>
                  <a:lnTo>
                    <a:pt x="2135186" y="2362199"/>
                  </a:lnTo>
                </a:path>
                <a:path w="2135505" h="2516504">
                  <a:moveTo>
                    <a:pt x="2135187" y="2352673"/>
                  </a:moveTo>
                  <a:lnTo>
                    <a:pt x="1587" y="2351086"/>
                  </a:lnTo>
                </a:path>
                <a:path w="2135505" h="2516504">
                  <a:moveTo>
                    <a:pt x="0" y="2363787"/>
                  </a:moveTo>
                  <a:lnTo>
                    <a:pt x="3174" y="1587"/>
                  </a:lnTo>
                </a:path>
                <a:path w="2135505" h="2516504">
                  <a:moveTo>
                    <a:pt x="1587" y="0"/>
                  </a:moveTo>
                  <a:lnTo>
                    <a:pt x="2058987" y="1586"/>
                  </a:lnTo>
                </a:path>
                <a:path w="2135505" h="2516504">
                  <a:moveTo>
                    <a:pt x="2060574" y="1587"/>
                  </a:moveTo>
                  <a:lnTo>
                    <a:pt x="2057739" y="273746"/>
                  </a:lnTo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74153" y="1329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404" y="29540"/>
                  </a:moveTo>
                  <a:lnTo>
                    <a:pt x="0" y="0"/>
                  </a:lnTo>
                  <a:lnTo>
                    <a:pt x="10599" y="10822"/>
                  </a:lnTo>
                  <a:lnTo>
                    <a:pt x="21422" y="223"/>
                  </a:lnTo>
                  <a:lnTo>
                    <a:pt x="10404" y="2954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74153" y="1329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599" y="10822"/>
                  </a:moveTo>
                  <a:lnTo>
                    <a:pt x="0" y="0"/>
                  </a:lnTo>
                  <a:lnTo>
                    <a:pt x="10404" y="29540"/>
                  </a:lnTo>
                  <a:lnTo>
                    <a:pt x="21422" y="223"/>
                  </a:lnTo>
                  <a:lnTo>
                    <a:pt x="10599" y="10822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500112" y="3058748"/>
            <a:ext cx="1391285" cy="529590"/>
            <a:chOff x="2500112" y="3058748"/>
            <a:chExt cx="1391285" cy="529590"/>
          </a:xfrm>
        </p:grpSpPr>
        <p:sp>
          <p:nvSpPr>
            <p:cNvPr id="18" name="object 18"/>
            <p:cNvSpPr/>
            <p:nvPr/>
          </p:nvSpPr>
          <p:spPr>
            <a:xfrm>
              <a:off x="2513012" y="3082227"/>
              <a:ext cx="1373505" cy="501015"/>
            </a:xfrm>
            <a:custGeom>
              <a:avLst/>
              <a:gdLst/>
              <a:ahLst/>
              <a:cxnLst/>
              <a:rect l="l" t="t" r="r" b="b"/>
              <a:pathLst>
                <a:path w="1373504" h="501014">
                  <a:moveTo>
                    <a:pt x="1371599" y="500759"/>
                  </a:moveTo>
                  <a:lnTo>
                    <a:pt x="1373186" y="194372"/>
                  </a:lnTo>
                </a:path>
                <a:path w="1373504" h="501014">
                  <a:moveTo>
                    <a:pt x="1373187" y="195959"/>
                  </a:moveTo>
                  <a:lnTo>
                    <a:pt x="1587" y="194372"/>
                  </a:lnTo>
                </a:path>
                <a:path w="1373504" h="501014">
                  <a:moveTo>
                    <a:pt x="0" y="195960"/>
                  </a:moveTo>
                  <a:lnTo>
                    <a:pt x="2721" y="0"/>
                  </a:lnTo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04874" y="306351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1" y="29575"/>
                  </a:moveTo>
                  <a:lnTo>
                    <a:pt x="10859" y="18716"/>
                  </a:lnTo>
                  <a:lnTo>
                    <a:pt x="0" y="29278"/>
                  </a:lnTo>
                  <a:lnTo>
                    <a:pt x="11119" y="0"/>
                  </a:lnTo>
                  <a:lnTo>
                    <a:pt x="21421" y="29575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04874" y="306351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859" y="18716"/>
                  </a:moveTo>
                  <a:lnTo>
                    <a:pt x="21421" y="29575"/>
                  </a:lnTo>
                  <a:lnTo>
                    <a:pt x="11119" y="0"/>
                  </a:lnTo>
                  <a:lnTo>
                    <a:pt x="0" y="29278"/>
                  </a:lnTo>
                  <a:lnTo>
                    <a:pt x="10859" y="18716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2269390" y="3044825"/>
            <a:ext cx="4900295" cy="1748789"/>
            <a:chOff x="2269390" y="3044825"/>
            <a:chExt cx="4900295" cy="1748789"/>
          </a:xfrm>
        </p:grpSpPr>
        <p:sp>
          <p:nvSpPr>
            <p:cNvPr id="22" name="object 22"/>
            <p:cNvSpPr/>
            <p:nvPr/>
          </p:nvSpPr>
          <p:spPr>
            <a:xfrm>
              <a:off x="2284752" y="3049587"/>
              <a:ext cx="4879975" cy="1720214"/>
            </a:xfrm>
            <a:custGeom>
              <a:avLst/>
              <a:gdLst/>
              <a:ahLst/>
              <a:cxnLst/>
              <a:rect l="l" t="t" r="r" b="b"/>
              <a:pathLst>
                <a:path w="4879975" h="1720214">
                  <a:moveTo>
                    <a:pt x="4879634" y="0"/>
                  </a:moveTo>
                  <a:lnTo>
                    <a:pt x="4876459" y="1447799"/>
                  </a:lnTo>
                </a:path>
                <a:path w="4879975" h="1720214">
                  <a:moveTo>
                    <a:pt x="4878047" y="1447799"/>
                  </a:moveTo>
                  <a:lnTo>
                    <a:pt x="1247" y="1446212"/>
                  </a:lnTo>
                </a:path>
                <a:path w="4879975" h="1720214">
                  <a:moveTo>
                    <a:pt x="2834" y="1447799"/>
                  </a:moveTo>
                  <a:lnTo>
                    <a:pt x="0" y="1719958"/>
                  </a:lnTo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74153" y="4758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404" y="29540"/>
                  </a:moveTo>
                  <a:lnTo>
                    <a:pt x="0" y="0"/>
                  </a:lnTo>
                  <a:lnTo>
                    <a:pt x="10599" y="10822"/>
                  </a:lnTo>
                  <a:lnTo>
                    <a:pt x="21422" y="223"/>
                  </a:lnTo>
                  <a:lnTo>
                    <a:pt x="10404" y="2954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74153" y="4758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599" y="10822"/>
                  </a:moveTo>
                  <a:lnTo>
                    <a:pt x="0" y="0"/>
                  </a:lnTo>
                  <a:lnTo>
                    <a:pt x="10404" y="29540"/>
                  </a:lnTo>
                  <a:lnTo>
                    <a:pt x="21422" y="223"/>
                  </a:lnTo>
                  <a:lnTo>
                    <a:pt x="10599" y="10822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647" y="477709"/>
            <a:ext cx="43897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SCHEMA</a:t>
            </a:r>
            <a:r>
              <a:rPr dirty="0" sz="4400" spc="-90"/>
              <a:t> </a:t>
            </a:r>
            <a:r>
              <a:rPr dirty="0" sz="4400" spc="-5"/>
              <a:t>DIAGRAM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9600" y="2514600"/>
            <a:ext cx="1295400" cy="533400"/>
          </a:xfrm>
          <a:prstGeom prst="rect">
            <a:avLst/>
          </a:prstGeom>
          <a:solidFill>
            <a:srgbClr val="4F81BD"/>
          </a:solidFill>
          <a:ln w="25399">
            <a:solidFill>
              <a:srgbClr val="375D8A"/>
            </a:solidFill>
          </a:ln>
        </p:spPr>
        <p:txBody>
          <a:bodyPr wrap="square" lIns="0" tIns="104139" rIns="0" bIns="0" rtlCol="0" vert="horz">
            <a:spAutoFit/>
          </a:bodyPr>
          <a:lstStyle/>
          <a:p>
            <a:pPr marL="384810">
              <a:lnSpc>
                <a:spcPct val="100000"/>
              </a:lnSpc>
              <a:spcBef>
                <a:spcPts val="819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581400"/>
            <a:ext cx="1295400" cy="533400"/>
          </a:xfrm>
          <a:prstGeom prst="rect">
            <a:avLst/>
          </a:prstGeom>
          <a:solidFill>
            <a:srgbClr val="4F81BD"/>
          </a:solidFill>
          <a:ln w="25399">
            <a:solidFill>
              <a:srgbClr val="375D8A"/>
            </a:solidFill>
          </a:ln>
        </p:spPr>
        <p:txBody>
          <a:bodyPr wrap="square" lIns="0" tIns="104139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819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Enrolled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0700" y="1358900"/>
          <a:ext cx="84963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  <a:gridCol w="13716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u="heavy" sz="1800" spc="-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SNUM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BRANCH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05000" y="25146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940"/>
              </a:spcBef>
            </a:pP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2800" y="25146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MEETSAT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0600" y="25146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412750"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ROOM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400" y="25146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FID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0" y="35814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940"/>
              </a:spcBef>
            </a:pP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SNUM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800" y="3581400"/>
            <a:ext cx="1447800" cy="533400"/>
          </a:xfrm>
          <a:prstGeom prst="rect">
            <a:avLst/>
          </a:prstGeom>
          <a:solidFill>
            <a:srgbClr val="FFFF00"/>
          </a:solidFill>
          <a:ln w="25399">
            <a:solidFill>
              <a:srgbClr val="375D8A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940"/>
              </a:spcBef>
            </a:pP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CNAME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6900" y="4787900"/>
          <a:ext cx="567690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447800"/>
                <a:gridCol w="1447800"/>
                <a:gridCol w="1447800"/>
              </a:tblGrid>
              <a:tr h="533399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Faculty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u="heavy" sz="1800" spc="-5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FID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DEPTID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28575">
                      <a:solidFill>
                        <a:srgbClr val="375D8A"/>
                      </a:solidFill>
                      <a:prstDash val="solid"/>
                    </a:lnL>
                    <a:lnR w="28575">
                      <a:solidFill>
                        <a:srgbClr val="375D8A"/>
                      </a:solidFill>
                      <a:prstDash val="solid"/>
                    </a:lnR>
                    <a:lnT w="28575">
                      <a:solidFill>
                        <a:srgbClr val="375D8A"/>
                      </a:solidFill>
                      <a:prstDash val="solid"/>
                    </a:lnT>
                    <a:lnB w="28575">
                      <a:solidFill>
                        <a:srgbClr val="375D8A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222250" y="1062037"/>
            <a:ext cx="2145030" cy="2526030"/>
            <a:chOff x="222250" y="1062037"/>
            <a:chExt cx="2145030" cy="2526030"/>
          </a:xfrm>
        </p:grpSpPr>
        <p:sp>
          <p:nvSpPr>
            <p:cNvPr id="14" name="object 14"/>
            <p:cNvSpPr/>
            <p:nvPr/>
          </p:nvSpPr>
          <p:spPr>
            <a:xfrm>
              <a:off x="227012" y="1066800"/>
              <a:ext cx="2135505" cy="2516505"/>
            </a:xfrm>
            <a:custGeom>
              <a:avLst/>
              <a:gdLst/>
              <a:ahLst/>
              <a:cxnLst/>
              <a:rect l="l" t="t" r="r" b="b"/>
              <a:pathLst>
                <a:path w="2135505" h="2516504">
                  <a:moveTo>
                    <a:pt x="2133599" y="2516186"/>
                  </a:moveTo>
                  <a:lnTo>
                    <a:pt x="2135186" y="2362199"/>
                  </a:lnTo>
                </a:path>
                <a:path w="2135505" h="2516504">
                  <a:moveTo>
                    <a:pt x="2135187" y="2352673"/>
                  </a:moveTo>
                  <a:lnTo>
                    <a:pt x="1587" y="2351086"/>
                  </a:lnTo>
                </a:path>
                <a:path w="2135505" h="2516504">
                  <a:moveTo>
                    <a:pt x="0" y="2363787"/>
                  </a:moveTo>
                  <a:lnTo>
                    <a:pt x="3174" y="1587"/>
                  </a:lnTo>
                </a:path>
                <a:path w="2135505" h="2516504">
                  <a:moveTo>
                    <a:pt x="1587" y="0"/>
                  </a:moveTo>
                  <a:lnTo>
                    <a:pt x="2058987" y="1586"/>
                  </a:lnTo>
                </a:path>
                <a:path w="2135505" h="2516504">
                  <a:moveTo>
                    <a:pt x="2060574" y="1587"/>
                  </a:moveTo>
                  <a:lnTo>
                    <a:pt x="2057739" y="273746"/>
                  </a:lnTo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74153" y="1329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404" y="29540"/>
                  </a:moveTo>
                  <a:lnTo>
                    <a:pt x="0" y="0"/>
                  </a:lnTo>
                  <a:lnTo>
                    <a:pt x="10599" y="10822"/>
                  </a:lnTo>
                  <a:lnTo>
                    <a:pt x="21422" y="223"/>
                  </a:lnTo>
                  <a:lnTo>
                    <a:pt x="10404" y="2954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74153" y="1329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599" y="10822"/>
                  </a:moveTo>
                  <a:lnTo>
                    <a:pt x="0" y="0"/>
                  </a:lnTo>
                  <a:lnTo>
                    <a:pt x="10404" y="29540"/>
                  </a:lnTo>
                  <a:lnTo>
                    <a:pt x="21422" y="223"/>
                  </a:lnTo>
                  <a:lnTo>
                    <a:pt x="10599" y="10822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500112" y="3058748"/>
            <a:ext cx="1391285" cy="529590"/>
            <a:chOff x="2500112" y="3058748"/>
            <a:chExt cx="1391285" cy="529590"/>
          </a:xfrm>
        </p:grpSpPr>
        <p:sp>
          <p:nvSpPr>
            <p:cNvPr id="18" name="object 18"/>
            <p:cNvSpPr/>
            <p:nvPr/>
          </p:nvSpPr>
          <p:spPr>
            <a:xfrm>
              <a:off x="2513012" y="3082227"/>
              <a:ext cx="1373505" cy="501015"/>
            </a:xfrm>
            <a:custGeom>
              <a:avLst/>
              <a:gdLst/>
              <a:ahLst/>
              <a:cxnLst/>
              <a:rect l="l" t="t" r="r" b="b"/>
              <a:pathLst>
                <a:path w="1373504" h="501014">
                  <a:moveTo>
                    <a:pt x="1371599" y="500759"/>
                  </a:moveTo>
                  <a:lnTo>
                    <a:pt x="1373186" y="194372"/>
                  </a:lnTo>
                </a:path>
                <a:path w="1373504" h="501014">
                  <a:moveTo>
                    <a:pt x="1373187" y="195959"/>
                  </a:moveTo>
                  <a:lnTo>
                    <a:pt x="1587" y="194372"/>
                  </a:lnTo>
                </a:path>
                <a:path w="1373504" h="501014">
                  <a:moveTo>
                    <a:pt x="0" y="195960"/>
                  </a:moveTo>
                  <a:lnTo>
                    <a:pt x="2721" y="0"/>
                  </a:lnTo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04874" y="306351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1" y="29575"/>
                  </a:moveTo>
                  <a:lnTo>
                    <a:pt x="10859" y="18716"/>
                  </a:lnTo>
                  <a:lnTo>
                    <a:pt x="0" y="29278"/>
                  </a:lnTo>
                  <a:lnTo>
                    <a:pt x="11119" y="0"/>
                  </a:lnTo>
                  <a:lnTo>
                    <a:pt x="21421" y="29575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04874" y="306351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859" y="18716"/>
                  </a:moveTo>
                  <a:lnTo>
                    <a:pt x="21421" y="29575"/>
                  </a:lnTo>
                  <a:lnTo>
                    <a:pt x="11119" y="0"/>
                  </a:lnTo>
                  <a:lnTo>
                    <a:pt x="0" y="29278"/>
                  </a:lnTo>
                  <a:lnTo>
                    <a:pt x="10859" y="18716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2269390" y="3044825"/>
            <a:ext cx="4900295" cy="1748789"/>
            <a:chOff x="2269390" y="3044825"/>
            <a:chExt cx="4900295" cy="1748789"/>
          </a:xfrm>
        </p:grpSpPr>
        <p:sp>
          <p:nvSpPr>
            <p:cNvPr id="22" name="object 22"/>
            <p:cNvSpPr/>
            <p:nvPr/>
          </p:nvSpPr>
          <p:spPr>
            <a:xfrm>
              <a:off x="2284752" y="3049587"/>
              <a:ext cx="4879975" cy="1720214"/>
            </a:xfrm>
            <a:custGeom>
              <a:avLst/>
              <a:gdLst/>
              <a:ahLst/>
              <a:cxnLst/>
              <a:rect l="l" t="t" r="r" b="b"/>
              <a:pathLst>
                <a:path w="4879975" h="1720214">
                  <a:moveTo>
                    <a:pt x="4879634" y="0"/>
                  </a:moveTo>
                  <a:lnTo>
                    <a:pt x="4876459" y="1447799"/>
                  </a:lnTo>
                </a:path>
                <a:path w="4879975" h="1720214">
                  <a:moveTo>
                    <a:pt x="4878047" y="1447799"/>
                  </a:moveTo>
                  <a:lnTo>
                    <a:pt x="1247" y="1446212"/>
                  </a:lnTo>
                </a:path>
                <a:path w="4879975" h="1720214">
                  <a:moveTo>
                    <a:pt x="2834" y="1447799"/>
                  </a:moveTo>
                  <a:lnTo>
                    <a:pt x="0" y="1719958"/>
                  </a:lnTo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74153" y="4758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404" y="29540"/>
                  </a:moveTo>
                  <a:lnTo>
                    <a:pt x="0" y="0"/>
                  </a:lnTo>
                  <a:lnTo>
                    <a:pt x="10599" y="10822"/>
                  </a:lnTo>
                  <a:lnTo>
                    <a:pt x="21422" y="223"/>
                  </a:lnTo>
                  <a:lnTo>
                    <a:pt x="10404" y="2954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74153" y="4758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599" y="10822"/>
                  </a:moveTo>
                  <a:lnTo>
                    <a:pt x="0" y="0"/>
                  </a:lnTo>
                  <a:lnTo>
                    <a:pt x="10404" y="29540"/>
                  </a:lnTo>
                  <a:lnTo>
                    <a:pt x="21422" y="223"/>
                  </a:lnTo>
                  <a:lnTo>
                    <a:pt x="10599" y="10822"/>
                  </a:lnTo>
                  <a:close/>
                </a:path>
              </a:pathLst>
            </a:custGeom>
            <a:ln w="9524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029200" y="35052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304799" y="761999"/>
                  </a:moveTo>
                  <a:lnTo>
                    <a:pt x="263440" y="758521"/>
                  </a:lnTo>
                  <a:lnTo>
                    <a:pt x="223772" y="748390"/>
                  </a:lnTo>
                  <a:lnTo>
                    <a:pt x="186158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2"/>
                  </a:lnTo>
                  <a:lnTo>
                    <a:pt x="63508" y="148182"/>
                  </a:lnTo>
                  <a:lnTo>
                    <a:pt x="89274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8" y="29940"/>
                  </a:lnTo>
                  <a:lnTo>
                    <a:pt x="223772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4" y="18702"/>
                  </a:lnTo>
                  <a:lnTo>
                    <a:pt x="443048" y="41444"/>
                  </a:lnTo>
                  <a:lnTo>
                    <a:pt x="483722" y="72549"/>
                  </a:lnTo>
                  <a:lnTo>
                    <a:pt x="520326" y="111592"/>
                  </a:lnTo>
                  <a:lnTo>
                    <a:pt x="546786" y="149340"/>
                  </a:lnTo>
                  <a:lnTo>
                    <a:pt x="568876" y="190739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1" y="613817"/>
                  </a:lnTo>
                  <a:lnTo>
                    <a:pt x="520326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1" y="732059"/>
                  </a:lnTo>
                  <a:lnTo>
                    <a:pt x="385827" y="748390"/>
                  </a:lnTo>
                  <a:lnTo>
                    <a:pt x="346159" y="758521"/>
                  </a:lnTo>
                  <a:lnTo>
                    <a:pt x="304799" y="7619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029200" y="35052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380999"/>
                  </a:move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2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8" y="29940"/>
                  </a:lnTo>
                  <a:lnTo>
                    <a:pt x="223772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4" y="18702"/>
                  </a:lnTo>
                  <a:lnTo>
                    <a:pt x="443048" y="41444"/>
                  </a:lnTo>
                  <a:lnTo>
                    <a:pt x="483722" y="72549"/>
                  </a:lnTo>
                  <a:lnTo>
                    <a:pt x="520326" y="111592"/>
                  </a:lnTo>
                  <a:lnTo>
                    <a:pt x="546786" y="149340"/>
                  </a:lnTo>
                  <a:lnTo>
                    <a:pt x="568876" y="190739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1" y="613817"/>
                  </a:lnTo>
                  <a:lnTo>
                    <a:pt x="520326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1" y="732059"/>
                  </a:lnTo>
                  <a:lnTo>
                    <a:pt x="385827" y="748390"/>
                  </a:lnTo>
                  <a:lnTo>
                    <a:pt x="346159" y="758521"/>
                  </a:lnTo>
                  <a:lnTo>
                    <a:pt x="304799" y="761999"/>
                  </a:lnTo>
                  <a:lnTo>
                    <a:pt x="263440" y="758521"/>
                  </a:lnTo>
                  <a:lnTo>
                    <a:pt x="223772" y="748390"/>
                  </a:lnTo>
                  <a:lnTo>
                    <a:pt x="186158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close/>
                </a:path>
              </a:pathLst>
            </a:custGeom>
            <a:ln w="25399">
              <a:solidFill>
                <a:srgbClr val="37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8064500" y="520700"/>
            <a:ext cx="635000" cy="787400"/>
            <a:chOff x="8064500" y="520700"/>
            <a:chExt cx="635000" cy="787400"/>
          </a:xfrm>
        </p:grpSpPr>
        <p:sp>
          <p:nvSpPr>
            <p:cNvPr id="28" name="object 28"/>
            <p:cNvSpPr/>
            <p:nvPr/>
          </p:nvSpPr>
          <p:spPr>
            <a:xfrm>
              <a:off x="8077199" y="533399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304799" y="761999"/>
                  </a:moveTo>
                  <a:lnTo>
                    <a:pt x="263440" y="758521"/>
                  </a:lnTo>
                  <a:lnTo>
                    <a:pt x="223771" y="748390"/>
                  </a:lnTo>
                  <a:lnTo>
                    <a:pt x="186157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1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7" y="29940"/>
                  </a:lnTo>
                  <a:lnTo>
                    <a:pt x="223771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4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5" y="111592"/>
                  </a:lnTo>
                  <a:lnTo>
                    <a:pt x="546786" y="149340"/>
                  </a:lnTo>
                  <a:lnTo>
                    <a:pt x="568876" y="190739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1" y="613817"/>
                  </a:lnTo>
                  <a:lnTo>
                    <a:pt x="520326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2" y="732059"/>
                  </a:lnTo>
                  <a:lnTo>
                    <a:pt x="385828" y="748390"/>
                  </a:lnTo>
                  <a:lnTo>
                    <a:pt x="346159" y="758521"/>
                  </a:lnTo>
                  <a:lnTo>
                    <a:pt x="304799" y="7619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077200" y="5334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380999"/>
                  </a:move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1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7" y="29940"/>
                  </a:lnTo>
                  <a:lnTo>
                    <a:pt x="223771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4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5" y="111592"/>
                  </a:lnTo>
                  <a:lnTo>
                    <a:pt x="546786" y="149340"/>
                  </a:lnTo>
                  <a:lnTo>
                    <a:pt x="568876" y="190739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1" y="613817"/>
                  </a:lnTo>
                  <a:lnTo>
                    <a:pt x="520326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2" y="732059"/>
                  </a:lnTo>
                  <a:lnTo>
                    <a:pt x="385828" y="748390"/>
                  </a:lnTo>
                  <a:lnTo>
                    <a:pt x="346159" y="758521"/>
                  </a:lnTo>
                  <a:lnTo>
                    <a:pt x="304799" y="761999"/>
                  </a:lnTo>
                  <a:lnTo>
                    <a:pt x="263440" y="758521"/>
                  </a:lnTo>
                  <a:lnTo>
                    <a:pt x="223771" y="748390"/>
                  </a:lnTo>
                  <a:lnTo>
                    <a:pt x="186157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close/>
                </a:path>
              </a:pathLst>
            </a:custGeom>
            <a:ln w="25399">
              <a:solidFill>
                <a:srgbClr val="37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311368" y="75444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88100" y="5092700"/>
            <a:ext cx="635000" cy="787400"/>
            <a:chOff x="6388100" y="5092700"/>
            <a:chExt cx="635000" cy="787400"/>
          </a:xfrm>
        </p:grpSpPr>
        <p:sp>
          <p:nvSpPr>
            <p:cNvPr id="32" name="object 32"/>
            <p:cNvSpPr/>
            <p:nvPr/>
          </p:nvSpPr>
          <p:spPr>
            <a:xfrm>
              <a:off x="6400799" y="5105399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304799" y="761999"/>
                  </a:moveTo>
                  <a:lnTo>
                    <a:pt x="263440" y="758521"/>
                  </a:lnTo>
                  <a:lnTo>
                    <a:pt x="223772" y="748390"/>
                  </a:lnTo>
                  <a:lnTo>
                    <a:pt x="186158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2"/>
                  </a:lnTo>
                  <a:lnTo>
                    <a:pt x="63508" y="148182"/>
                  </a:lnTo>
                  <a:lnTo>
                    <a:pt x="89274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8" y="29940"/>
                  </a:lnTo>
                  <a:lnTo>
                    <a:pt x="223772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4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5" y="111592"/>
                  </a:lnTo>
                  <a:lnTo>
                    <a:pt x="546786" y="149340"/>
                  </a:lnTo>
                  <a:lnTo>
                    <a:pt x="568876" y="190739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1" y="613817"/>
                  </a:lnTo>
                  <a:lnTo>
                    <a:pt x="520326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2" y="732059"/>
                  </a:lnTo>
                  <a:lnTo>
                    <a:pt x="385828" y="748390"/>
                  </a:lnTo>
                  <a:lnTo>
                    <a:pt x="346159" y="758521"/>
                  </a:lnTo>
                  <a:lnTo>
                    <a:pt x="304799" y="7619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400800" y="51054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380999"/>
                  </a:move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2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8" y="29940"/>
                  </a:lnTo>
                  <a:lnTo>
                    <a:pt x="223772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4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5" y="111592"/>
                  </a:lnTo>
                  <a:lnTo>
                    <a:pt x="546786" y="149340"/>
                  </a:lnTo>
                  <a:lnTo>
                    <a:pt x="568876" y="190739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1" y="613817"/>
                  </a:lnTo>
                  <a:lnTo>
                    <a:pt x="520326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2" y="732059"/>
                  </a:lnTo>
                  <a:lnTo>
                    <a:pt x="385828" y="748390"/>
                  </a:lnTo>
                  <a:lnTo>
                    <a:pt x="346159" y="758521"/>
                  </a:lnTo>
                  <a:lnTo>
                    <a:pt x="304799" y="761999"/>
                  </a:lnTo>
                  <a:lnTo>
                    <a:pt x="263440" y="758521"/>
                  </a:lnTo>
                  <a:lnTo>
                    <a:pt x="223772" y="748390"/>
                  </a:lnTo>
                  <a:lnTo>
                    <a:pt x="186158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close/>
                </a:path>
              </a:pathLst>
            </a:custGeom>
            <a:ln w="25399">
              <a:solidFill>
                <a:srgbClr val="37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634968" y="532644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12100" y="2349500"/>
            <a:ext cx="635000" cy="787400"/>
            <a:chOff x="7912100" y="2349500"/>
            <a:chExt cx="635000" cy="787400"/>
          </a:xfrm>
        </p:grpSpPr>
        <p:sp>
          <p:nvSpPr>
            <p:cNvPr id="36" name="object 36"/>
            <p:cNvSpPr/>
            <p:nvPr/>
          </p:nvSpPr>
          <p:spPr>
            <a:xfrm>
              <a:off x="7924799" y="2362199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304799" y="761999"/>
                  </a:moveTo>
                  <a:lnTo>
                    <a:pt x="263440" y="758521"/>
                  </a:lnTo>
                  <a:lnTo>
                    <a:pt x="223771" y="748390"/>
                  </a:lnTo>
                  <a:lnTo>
                    <a:pt x="186157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1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7" y="29940"/>
                  </a:lnTo>
                  <a:lnTo>
                    <a:pt x="223771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4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5" y="111592"/>
                  </a:lnTo>
                  <a:lnTo>
                    <a:pt x="546786" y="149340"/>
                  </a:lnTo>
                  <a:lnTo>
                    <a:pt x="568876" y="190739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1" y="613817"/>
                  </a:lnTo>
                  <a:lnTo>
                    <a:pt x="520326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2" y="732059"/>
                  </a:lnTo>
                  <a:lnTo>
                    <a:pt x="385828" y="748390"/>
                  </a:lnTo>
                  <a:lnTo>
                    <a:pt x="346159" y="758521"/>
                  </a:lnTo>
                  <a:lnTo>
                    <a:pt x="304799" y="7619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24800" y="23622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380999"/>
                  </a:move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1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7" y="29940"/>
                  </a:lnTo>
                  <a:lnTo>
                    <a:pt x="223771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4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5" y="111592"/>
                  </a:lnTo>
                  <a:lnTo>
                    <a:pt x="546786" y="149340"/>
                  </a:lnTo>
                  <a:lnTo>
                    <a:pt x="568876" y="190739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1" y="613817"/>
                  </a:lnTo>
                  <a:lnTo>
                    <a:pt x="520326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2" y="732059"/>
                  </a:lnTo>
                  <a:lnTo>
                    <a:pt x="385828" y="748390"/>
                  </a:lnTo>
                  <a:lnTo>
                    <a:pt x="346159" y="758521"/>
                  </a:lnTo>
                  <a:lnTo>
                    <a:pt x="304799" y="761999"/>
                  </a:lnTo>
                  <a:lnTo>
                    <a:pt x="263440" y="758521"/>
                  </a:lnTo>
                  <a:lnTo>
                    <a:pt x="223771" y="748390"/>
                  </a:lnTo>
                  <a:lnTo>
                    <a:pt x="186157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close/>
                </a:path>
              </a:pathLst>
            </a:custGeom>
            <a:ln w="25399">
              <a:solidFill>
                <a:srgbClr val="37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158968" y="258324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63368" y="372624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426" y="477709"/>
            <a:ext cx="56407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Create</a:t>
            </a:r>
            <a:r>
              <a:rPr dirty="0" sz="4400" spc="-45"/>
              <a:t> </a:t>
            </a:r>
            <a:r>
              <a:rPr dirty="0" sz="4400" spc="-10"/>
              <a:t>tables</a:t>
            </a:r>
            <a:r>
              <a:rPr dirty="0" sz="4400" spc="-50"/>
              <a:t> </a:t>
            </a:r>
            <a:r>
              <a:rPr dirty="0" sz="4400" spc="-5"/>
              <a:t>commands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0225" y="1529969"/>
            <a:ext cx="4488180" cy="40170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1482725" algn="l"/>
                <a:tab pos="2894965" algn="l"/>
              </a:tabLst>
            </a:pPr>
            <a:r>
              <a:rPr dirty="0" sz="3200" spc="-5" b="1">
                <a:latin typeface="Calibri"/>
                <a:cs typeface="Calibri"/>
              </a:rPr>
              <a:t>CREAT</a:t>
            </a:r>
            <a:r>
              <a:rPr dirty="0" sz="3200" b="1">
                <a:latin typeface="Calibri"/>
                <a:cs typeface="Calibri"/>
              </a:rPr>
              <a:t>E	</a:t>
            </a:r>
            <a:r>
              <a:rPr dirty="0" sz="3200" spc="-5" b="1">
                <a:latin typeface="Calibri"/>
                <a:cs typeface="Calibri"/>
              </a:rPr>
              <a:t>TABL</a:t>
            </a:r>
            <a:r>
              <a:rPr dirty="0" sz="3200" b="1">
                <a:latin typeface="Calibri"/>
                <a:cs typeface="Calibri"/>
              </a:rPr>
              <a:t>E	</a:t>
            </a:r>
            <a:r>
              <a:rPr dirty="0" sz="3200" spc="-5" b="1">
                <a:latin typeface="Calibri"/>
                <a:cs typeface="Calibri"/>
              </a:rPr>
              <a:t>STUDENT</a:t>
            </a:r>
            <a:endParaRPr sz="3200">
              <a:latin typeface="Calibri"/>
              <a:cs typeface="Calibri"/>
            </a:endParaRPr>
          </a:p>
          <a:p>
            <a:pPr marL="12700" marR="1191895">
              <a:lnSpc>
                <a:spcPts val="4500"/>
              </a:lnSpc>
              <a:spcBef>
                <a:spcPts val="225"/>
              </a:spcBef>
              <a:tabLst>
                <a:tab pos="784225" algn="l"/>
                <a:tab pos="1127125" algn="l"/>
                <a:tab pos="1165225" algn="l"/>
                <a:tab pos="1228725" algn="l"/>
                <a:tab pos="1289685" algn="l"/>
              </a:tabLst>
            </a:pPr>
            <a:r>
              <a:rPr dirty="0" sz="3200" spc="-5">
                <a:latin typeface="Calibri"/>
                <a:cs typeface="Calibri"/>
              </a:rPr>
              <a:t>(snum			integer,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snam</a:t>
            </a:r>
            <a:r>
              <a:rPr dirty="0" sz="3200">
                <a:latin typeface="Calibri"/>
                <a:cs typeface="Calibri"/>
              </a:rPr>
              <a:t>e				</a:t>
            </a:r>
            <a:r>
              <a:rPr dirty="0" sz="3200" spc="-5">
                <a:latin typeface="Calibri"/>
                <a:cs typeface="Calibri"/>
              </a:rPr>
              <a:t>varchar(10),  </a:t>
            </a:r>
            <a:r>
              <a:rPr dirty="0" sz="3200" spc="-10">
                <a:latin typeface="Calibri"/>
                <a:cs typeface="Calibri"/>
              </a:rPr>
              <a:t>major		</a:t>
            </a:r>
            <a:r>
              <a:rPr dirty="0" sz="3200" spc="-5">
                <a:latin typeface="Calibri"/>
                <a:cs typeface="Calibri"/>
              </a:rPr>
              <a:t>varchar(10),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levels	varchar(2), </a:t>
            </a:r>
            <a:r>
              <a:rPr dirty="0" sz="3200">
                <a:latin typeface="Calibri"/>
                <a:cs typeface="Calibri"/>
              </a:rPr>
              <a:t> age	</a:t>
            </a:r>
            <a:r>
              <a:rPr dirty="0" sz="3200" spc="-5">
                <a:latin typeface="Calibri"/>
                <a:cs typeface="Calibri"/>
              </a:rPr>
              <a:t>integer,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881505" algn="l"/>
              </a:tabLst>
            </a:pPr>
            <a:r>
              <a:rPr dirty="0" sz="3200" spc="-5" b="1">
                <a:latin typeface="Calibri"/>
                <a:cs typeface="Calibri"/>
              </a:rPr>
              <a:t>PRIMARY	KEY</a:t>
            </a:r>
            <a:r>
              <a:rPr dirty="0" sz="3200" spc="-5">
                <a:latin typeface="Calibri"/>
                <a:cs typeface="Calibri"/>
              </a:rPr>
              <a:t>(snum));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29969"/>
            <a:ext cx="4402455" cy="28740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1482725" algn="l"/>
                <a:tab pos="2894965" algn="l"/>
              </a:tabLst>
            </a:pPr>
            <a:r>
              <a:rPr dirty="0" sz="3200" spc="-5" b="1">
                <a:latin typeface="Calibri"/>
                <a:cs typeface="Calibri"/>
              </a:rPr>
              <a:t>CREAT</a:t>
            </a:r>
            <a:r>
              <a:rPr dirty="0" sz="3200" b="1">
                <a:latin typeface="Calibri"/>
                <a:cs typeface="Calibri"/>
              </a:rPr>
              <a:t>E	</a:t>
            </a:r>
            <a:r>
              <a:rPr dirty="0" sz="3200" spc="-5" b="1">
                <a:latin typeface="Calibri"/>
                <a:cs typeface="Calibri"/>
              </a:rPr>
              <a:t>TABL</a:t>
            </a:r>
            <a:r>
              <a:rPr dirty="0" sz="3200" b="1">
                <a:latin typeface="Calibri"/>
                <a:cs typeface="Calibri"/>
              </a:rPr>
              <a:t>E	</a:t>
            </a:r>
            <a:r>
              <a:rPr dirty="0" sz="3200" spc="-5" b="1">
                <a:latin typeface="Calibri"/>
                <a:cs typeface="Calibri"/>
              </a:rPr>
              <a:t>FACULTY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749300" algn="l"/>
              </a:tabLst>
            </a:pPr>
            <a:r>
              <a:rPr dirty="0" sz="3200" spc="-5">
                <a:latin typeface="Calibri"/>
                <a:cs typeface="Calibri"/>
              </a:rPr>
              <a:t>(fid	integer,</a:t>
            </a:r>
            <a:endParaRPr sz="3200">
              <a:latin typeface="Calibri"/>
              <a:cs typeface="Calibri"/>
            </a:endParaRPr>
          </a:p>
          <a:p>
            <a:pPr marL="12700" marR="972185">
              <a:lnSpc>
                <a:spcPct val="117200"/>
              </a:lnSpc>
              <a:tabLst>
                <a:tab pos="1266190" algn="l"/>
                <a:tab pos="1315720" algn="l"/>
                <a:tab pos="1881505" algn="l"/>
              </a:tabLst>
            </a:pPr>
            <a:r>
              <a:rPr dirty="0" sz="3200" spc="-5">
                <a:latin typeface="Calibri"/>
                <a:cs typeface="Calibri"/>
              </a:rPr>
              <a:t>Fname		varchar(10),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deptid	integer,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PRIMAR</a:t>
            </a:r>
            <a:r>
              <a:rPr dirty="0" sz="3200" b="1">
                <a:latin typeface="Calibri"/>
                <a:cs typeface="Calibri"/>
              </a:rPr>
              <a:t>Y	</a:t>
            </a:r>
            <a:r>
              <a:rPr dirty="0" sz="3200" spc="-5" b="1">
                <a:latin typeface="Calibri"/>
                <a:cs typeface="Calibri"/>
              </a:rPr>
              <a:t>KE</a:t>
            </a:r>
            <a:r>
              <a:rPr dirty="0" sz="3200" spc="10" b="1">
                <a:latin typeface="Calibri"/>
                <a:cs typeface="Calibri"/>
              </a:rPr>
              <a:t>Y</a:t>
            </a:r>
            <a:r>
              <a:rPr dirty="0" sz="3200" spc="-5">
                <a:latin typeface="Calibri"/>
                <a:cs typeface="Calibri"/>
              </a:rPr>
              <a:t>(fid));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538579"/>
            <a:ext cx="7757795" cy="420751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1482725" algn="l"/>
                <a:tab pos="2894965" algn="l"/>
              </a:tabLst>
            </a:pPr>
            <a:r>
              <a:rPr dirty="0" sz="3200" spc="-5" b="1">
                <a:latin typeface="Calibri"/>
                <a:cs typeface="Calibri"/>
              </a:rPr>
              <a:t>CREATE	TABLE	CLASS</a:t>
            </a:r>
            <a:endParaRPr sz="3200">
              <a:latin typeface="Calibri"/>
              <a:cs typeface="Calibri"/>
            </a:endParaRPr>
          </a:p>
          <a:p>
            <a:pPr marL="104139" marR="4091304" indent="-92075">
              <a:lnSpc>
                <a:spcPts val="4130"/>
              </a:lnSpc>
              <a:spcBef>
                <a:spcPts val="145"/>
              </a:spcBef>
              <a:tabLst>
                <a:tab pos="1180465" algn="l"/>
                <a:tab pos="1424940" algn="l"/>
                <a:tab pos="1659889" algn="l"/>
              </a:tabLst>
            </a:pPr>
            <a:r>
              <a:rPr dirty="0" sz="3200" spc="-5">
                <a:latin typeface="Calibri"/>
                <a:cs typeface="Calibri"/>
              </a:rPr>
              <a:t>(cname	varchar(10),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Meetsa</a:t>
            </a:r>
            <a:r>
              <a:rPr dirty="0" sz="3200">
                <a:latin typeface="Calibri"/>
                <a:cs typeface="Calibri"/>
              </a:rPr>
              <a:t>t	</a:t>
            </a:r>
            <a:r>
              <a:rPr dirty="0" sz="3200" spc="-5">
                <a:latin typeface="Calibri"/>
                <a:cs typeface="Calibri"/>
              </a:rPr>
              <a:t>varchar(10),  room	varchar(5),</a:t>
            </a:r>
            <a:endParaRPr sz="32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90"/>
              </a:spcBef>
              <a:tabLst>
                <a:tab pos="718185" algn="l"/>
              </a:tabLst>
            </a:pPr>
            <a:r>
              <a:rPr dirty="0" sz="3200" spc="-5">
                <a:latin typeface="Calibri"/>
                <a:cs typeface="Calibri"/>
              </a:rPr>
              <a:t>fid	integer,</a:t>
            </a:r>
            <a:endParaRPr sz="32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85"/>
              </a:spcBef>
              <a:tabLst>
                <a:tab pos="1973580" algn="l"/>
              </a:tabLst>
            </a:pPr>
            <a:r>
              <a:rPr dirty="0" sz="3200" spc="-5" b="1">
                <a:latin typeface="Calibri"/>
                <a:cs typeface="Calibri"/>
              </a:rPr>
              <a:t>PRIMARY	KEY</a:t>
            </a:r>
            <a:r>
              <a:rPr dirty="0" sz="3200" spc="-5">
                <a:latin typeface="Calibri"/>
                <a:cs typeface="Calibri"/>
              </a:rPr>
              <a:t>(cname),</a:t>
            </a:r>
            <a:endParaRPr sz="32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285"/>
              </a:spcBef>
              <a:tabLst>
                <a:tab pos="1897380" algn="l"/>
                <a:tab pos="3394075" algn="l"/>
                <a:tab pos="5339080" algn="l"/>
              </a:tabLst>
            </a:pPr>
            <a:r>
              <a:rPr dirty="0" sz="3200" spc="-10" b="1">
                <a:latin typeface="Calibri"/>
                <a:cs typeface="Calibri"/>
              </a:rPr>
              <a:t>FOREIGN	</a:t>
            </a:r>
            <a:r>
              <a:rPr dirty="0" sz="3200" b="1">
                <a:latin typeface="Calibri"/>
                <a:cs typeface="Calibri"/>
              </a:rPr>
              <a:t>KEY</a:t>
            </a:r>
            <a:r>
              <a:rPr dirty="0" sz="3200">
                <a:latin typeface="Calibri"/>
                <a:cs typeface="Calibri"/>
              </a:rPr>
              <a:t>(fid)	</a:t>
            </a:r>
            <a:r>
              <a:rPr dirty="0" sz="3200" spc="-5">
                <a:latin typeface="Calibri"/>
                <a:cs typeface="Calibri"/>
              </a:rPr>
              <a:t>references	</a:t>
            </a:r>
            <a:r>
              <a:rPr dirty="0" sz="3200" spc="-5" b="1">
                <a:latin typeface="Calibri"/>
                <a:cs typeface="Calibri"/>
              </a:rPr>
              <a:t>FACULTY</a:t>
            </a:r>
            <a:r>
              <a:rPr dirty="0" sz="3200" spc="-5">
                <a:latin typeface="Calibri"/>
                <a:cs typeface="Calibri"/>
              </a:rPr>
              <a:t>(fid));</a:t>
            </a:r>
            <a:endParaRPr sz="3200">
              <a:latin typeface="Calibri"/>
              <a:cs typeface="Calibri"/>
            </a:endParaRPr>
          </a:p>
          <a:p>
            <a:pPr marL="73025">
              <a:lnSpc>
                <a:spcPct val="100000"/>
              </a:lnSpc>
              <a:spcBef>
                <a:spcPts val="285"/>
              </a:spcBef>
            </a:pPr>
            <a:r>
              <a:rPr dirty="0" sz="3200">
                <a:latin typeface="Arial MT"/>
                <a:cs typeface="Arial MT"/>
              </a:rPr>
              <a:t>•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2023-07-07T04:34:22Z</dcterms:created>
  <dcterms:modified xsi:type="dcterms:W3CDTF">2023-07-07T04:34:22Z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